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83" r:id="rId5"/>
  </p:sldMasterIdLst>
  <p:notesMasterIdLst>
    <p:notesMasterId r:id="rId53"/>
  </p:notesMasterIdLst>
  <p:sldIdLst>
    <p:sldId id="256" r:id="rId6"/>
    <p:sldId id="324" r:id="rId7"/>
    <p:sldId id="325" r:id="rId8"/>
    <p:sldId id="326" r:id="rId9"/>
    <p:sldId id="327" r:id="rId10"/>
    <p:sldId id="556" r:id="rId11"/>
    <p:sldId id="351" r:id="rId12"/>
    <p:sldId id="330" r:id="rId13"/>
    <p:sldId id="561" r:id="rId14"/>
    <p:sldId id="332" r:id="rId15"/>
    <p:sldId id="540" r:id="rId16"/>
    <p:sldId id="544" r:id="rId17"/>
    <p:sldId id="554" r:id="rId18"/>
    <p:sldId id="560" r:id="rId19"/>
    <p:sldId id="547" r:id="rId20"/>
    <p:sldId id="335" r:id="rId21"/>
    <p:sldId id="562" r:id="rId22"/>
    <p:sldId id="548" r:id="rId23"/>
    <p:sldId id="333" r:id="rId24"/>
    <p:sldId id="336" r:id="rId25"/>
    <p:sldId id="337" r:id="rId26"/>
    <p:sldId id="354" r:id="rId27"/>
    <p:sldId id="338" r:id="rId28"/>
    <p:sldId id="563" r:id="rId29"/>
    <p:sldId id="546" r:id="rId30"/>
    <p:sldId id="339" r:id="rId31"/>
    <p:sldId id="273" r:id="rId32"/>
    <p:sldId id="340" r:id="rId33"/>
    <p:sldId id="549" r:id="rId34"/>
    <p:sldId id="550" r:id="rId35"/>
    <p:sldId id="341" r:id="rId36"/>
    <p:sldId id="342" r:id="rId37"/>
    <p:sldId id="551" r:id="rId38"/>
    <p:sldId id="349" r:id="rId39"/>
    <p:sldId id="350" r:id="rId40"/>
    <p:sldId id="566" r:id="rId41"/>
    <p:sldId id="567" r:id="rId42"/>
    <p:sldId id="565" r:id="rId43"/>
    <p:sldId id="356" r:id="rId44"/>
    <p:sldId id="568" r:id="rId45"/>
    <p:sldId id="361" r:id="rId46"/>
    <p:sldId id="362" r:id="rId47"/>
    <p:sldId id="572" r:id="rId48"/>
    <p:sldId id="569" r:id="rId49"/>
    <p:sldId id="570" r:id="rId50"/>
    <p:sldId id="346" r:id="rId51"/>
    <p:sldId id="553" r:id="rId52"/>
  </p:sldIdLst>
  <p:sldSz cx="12192000" cy="6858000"/>
  <p:notesSz cx="6797675" cy="9926638"/>
  <p:embeddedFontLst>
    <p:embeddedFont>
      <p:font typeface="Bauhaus 93" panose="04030905020B02020C02" pitchFamily="82" charset="0"/>
      <p:regular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4044">
          <p15:clr>
            <a:srgbClr val="A4A3A4"/>
          </p15:clr>
        </p15:guide>
        <p15:guide id="2" orient="horz" pos="663" userDrawn="1">
          <p15:clr>
            <a:srgbClr val="A4A3A4"/>
          </p15:clr>
        </p15:guide>
        <p15:guide id="3" pos="7582" userDrawn="1">
          <p15:clr>
            <a:srgbClr val="A4A3A4"/>
          </p15:clr>
        </p15:guide>
        <p15:guide id="4" orient="horz" pos="3793">
          <p15:clr>
            <a:srgbClr val="A4A3A4"/>
          </p15:clr>
        </p15:guide>
        <p15:guide id="5" pos="4248">
          <p15:clr>
            <a:srgbClr val="A4A3A4"/>
          </p15:clr>
        </p15:guide>
      </p15:sldGuideLst>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77" roundtripDataSignature="AMtx7mgascxzrapX3QK/tTYMiA6r8bDG2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2A0"/>
    <a:srgbClr val="838F34"/>
    <a:srgbClr val="F0A31E"/>
    <a:srgbClr val="00ADEB"/>
    <a:srgbClr val="B5BC2B"/>
    <a:srgbClr val="D78D00"/>
    <a:srgbClr val="AFBE32"/>
    <a:srgbClr val="F0A421"/>
    <a:srgbClr val="A6B42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50E518-EE8F-45A4-A1F7-3F15EDC3E881}" v="6" dt="2024-06-05T08:04:07.980"/>
  </p1510:revLst>
</p1510:revInfo>
</file>

<file path=ppt/tableStyles.xml><?xml version="1.0" encoding="utf-8"?>
<a:tblStyleLst xmlns:a="http://schemas.openxmlformats.org/drawingml/2006/main" def="{5C22544A-7EE6-4342-B048-85BDC9FD1C3A}">
  <a:tblStyle styleId="{5940675A-B579-460E-94D1-54222C63F5DA}" styleName="Inget format, tabellrutnä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50" autoAdjust="0"/>
  </p:normalViewPr>
  <p:slideViewPr>
    <p:cSldViewPr snapToGrid="0">
      <p:cViewPr varScale="1">
        <p:scale>
          <a:sx n="52" d="100"/>
          <a:sy n="52" d="100"/>
        </p:scale>
        <p:origin x="1204" y="52"/>
      </p:cViewPr>
      <p:guideLst>
        <p:guide pos="4044"/>
        <p:guide orient="horz" pos="663"/>
        <p:guide pos="7582"/>
        <p:guide orient="horz" pos="3793"/>
        <p:guide pos="424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79" Type="http://schemas.openxmlformats.org/officeDocument/2006/relationships/viewProps" Target="viewProps.xml"/><Relationship Id="rId5" Type="http://schemas.openxmlformats.org/officeDocument/2006/relationships/slideMaster" Target="slideMasters/slideMaster2.xml"/><Relationship Id="rId82" Type="http://schemas.microsoft.com/office/2015/10/relationships/revisionInfo" Target="revisionInfo.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77" Type="http://customschemas.google.com/relationships/presentationmetadata" Target="metadata"/><Relationship Id="rId8" Type="http://schemas.openxmlformats.org/officeDocument/2006/relationships/slide" Target="slides/slide3.xml"/><Relationship Id="rId51" Type="http://schemas.openxmlformats.org/officeDocument/2006/relationships/slide" Target="slides/slide4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78" Type="http://schemas.openxmlformats.org/officeDocument/2006/relationships/presProps" Target="presProps.xml"/><Relationship Id="rId8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621084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Den här presentationen tar upp de större förändringarna vid revideringen. </a:t>
            </a:r>
            <a:br>
              <a:rPr lang="sv-SE" dirty="0"/>
            </a:br>
            <a:r>
              <a:rPr lang="sv-SE" dirty="0"/>
              <a:t>Powerpoint från utbildningsdagen av Natalie Anneflod, Pia Larsson </a:t>
            </a:r>
            <a:r>
              <a:rPr lang="sv-SE"/>
              <a:t>och Tina Häggholm</a:t>
            </a:r>
            <a:endParaRPr lang="sv-SE" dirty="0"/>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a:t>
            </a:fld>
            <a:endParaRPr/>
          </a:p>
        </p:txBody>
      </p:sp>
    </p:spTree>
    <p:extLst>
      <p:ext uri="{BB962C8B-B14F-4D97-AF65-F5344CB8AC3E}">
        <p14:creationId xmlns:p14="http://schemas.microsoft.com/office/powerpoint/2010/main" val="3633118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i="0" dirty="0"/>
              <a:t>Nytt i detta tema </a:t>
            </a:r>
            <a:r>
              <a:rPr lang="sv-SE" dirty="0"/>
              <a:t>är att</a:t>
            </a:r>
            <a:r>
              <a:rPr lang="sv-SE" i="0" dirty="0"/>
              <a:t> även elever i åk 4-6 har arbetsblad med plats för egen dokumentation. </a:t>
            </a:r>
            <a:endParaRPr lang="sv-SE" dirty="0"/>
          </a:p>
          <a:p>
            <a:pPr marL="0" indent="0"/>
            <a:r>
              <a:rPr lang="sv-SE" i="0" dirty="0"/>
              <a:t>Det </a:t>
            </a:r>
            <a:r>
              <a:rPr lang="sv-SE" dirty="0"/>
              <a:t>finns</a:t>
            </a:r>
            <a:r>
              <a:rPr lang="sv-SE" i="0" dirty="0"/>
              <a:t> olika syften med olika arbetsblad</a:t>
            </a:r>
            <a:r>
              <a:rPr lang="sv-SE" dirty="0"/>
              <a:t>, till exempel:  </a:t>
            </a:r>
            <a:endParaRPr lang="sv-SE" i="0" dirty="0"/>
          </a:p>
          <a:p>
            <a:pPr marL="0" lvl="0" indent="0" algn="l">
              <a:spcBef>
                <a:spcPts val="0"/>
              </a:spcBef>
              <a:spcAft>
                <a:spcPts val="0"/>
              </a:spcAft>
              <a:buNone/>
            </a:pPr>
            <a:r>
              <a:rPr lang="sv-SE" i="0" dirty="0"/>
              <a:t>- Läsa instruktioner</a:t>
            </a:r>
          </a:p>
          <a:p>
            <a:pPr marL="0" indent="0"/>
            <a:r>
              <a:rPr lang="sv-SE" i="0" dirty="0"/>
              <a:t>- Eget kom-ihåg </a:t>
            </a:r>
          </a:p>
          <a:p>
            <a:pPr marL="0" indent="0"/>
            <a:r>
              <a:rPr lang="sv-SE" i="0" dirty="0"/>
              <a:t>- Stöd för planering av systematiska undersökningar/problemlösning</a:t>
            </a:r>
          </a:p>
          <a:p>
            <a:pPr marL="0" indent="0"/>
            <a:r>
              <a:rPr lang="sv-SE" i="0" dirty="0"/>
              <a:t>- Stöd för att kunna berätta för klassen (om planering, resultat, slutsatser osv)</a:t>
            </a:r>
          </a:p>
          <a:p>
            <a:pPr marL="0" indent="0"/>
            <a:endParaRPr lang="sv-SE" i="0" dirty="0"/>
          </a:p>
        </p:txBody>
      </p:sp>
      <p:sp>
        <p:nvSpPr>
          <p:cNvPr id="152" name="Google Shape;1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extLst>
      <p:ext uri="{BB962C8B-B14F-4D97-AF65-F5344CB8AC3E}">
        <p14:creationId xmlns:p14="http://schemas.microsoft.com/office/powerpoint/2010/main" val="410893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r>
              <a:rPr lang="sv-SE" dirty="0"/>
              <a:t>Erfarenheter från de tidigare EK-S-arbetsbladen som tagits med i revideringen: </a:t>
            </a:r>
          </a:p>
          <a:p>
            <a:pPr marL="0" indent="0"/>
            <a:r>
              <a:rPr lang="sv-SE" i="0" dirty="0"/>
              <a:t>Ramar kring det som ska skrivas/ritas</a:t>
            </a:r>
          </a:p>
          <a:p>
            <a:pPr marL="0" indent="0"/>
            <a:r>
              <a:rPr lang="sv-SE" i="0" dirty="0"/>
              <a:t>Luftig layout</a:t>
            </a:r>
          </a:p>
          <a:p>
            <a:pPr marL="0" indent="0"/>
            <a:r>
              <a:rPr lang="sv-SE" i="0" dirty="0"/>
              <a:t>Inte så mycket text</a:t>
            </a:r>
          </a:p>
          <a:p>
            <a:pPr marL="0" indent="0"/>
            <a:r>
              <a:rPr lang="sv-SE" i="0" dirty="0"/>
              <a:t>Färdiga tabeller</a:t>
            </a:r>
          </a:p>
          <a:p>
            <a:pPr marL="0" indent="0"/>
            <a:r>
              <a:rPr lang="sv-SE" i="0" dirty="0"/>
              <a:t>Bilder på materialet (att testa ledare/isolator) i U6</a:t>
            </a:r>
          </a:p>
          <a:p>
            <a:endParaRPr lang="sv-SE" dirty="0"/>
          </a:p>
        </p:txBody>
      </p:sp>
      <p:sp>
        <p:nvSpPr>
          <p:cNvPr id="4" name="Platshållare för bildnummer 3"/>
          <p:cNvSpPr>
            <a:spLocks noGrp="1"/>
          </p:cNvSpPr>
          <p:nvPr>
            <p:ph type="sldNum" sz="quarter" idx="5"/>
          </p:nvPr>
        </p:nvSpPr>
        <p:spPr/>
        <p:txBody>
          <a:bodyPr/>
          <a:lstStyle/>
          <a:p>
            <a:fld id="{E9E32CB0-1472-497B-9967-1C1059FCFA1A}" type="slidenum">
              <a:rPr lang="sv-SE" smtClean="0"/>
              <a:t>11</a:t>
            </a:fld>
            <a:endParaRPr lang="sv-SE"/>
          </a:p>
        </p:txBody>
      </p:sp>
    </p:spTree>
    <p:extLst>
      <p:ext uri="{BB962C8B-B14F-4D97-AF65-F5344CB8AC3E}">
        <p14:creationId xmlns:p14="http://schemas.microsoft.com/office/powerpoint/2010/main" val="1511860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Ett exempel.</a:t>
            </a:r>
          </a:p>
          <a:p>
            <a:r>
              <a:rPr lang="sv-SE" dirty="0"/>
              <a:t>Rutor att dokumentera i, kortare meningar i instruktionerna. Renare layout. Frågan som ska besvaras är utskriven i rutan. </a:t>
            </a:r>
          </a:p>
          <a:p>
            <a:r>
              <a:rPr lang="sv-SE" dirty="0"/>
              <a:t>Rutorna ska inte vara för många och inte för stora. Signalerar att det är viktigare att dokumentera lite i varje ruta än att skriva mycket i en.</a:t>
            </a:r>
          </a:p>
          <a:p>
            <a:r>
              <a:rPr lang="sv-SE" dirty="0"/>
              <a:t>Ska fungera som en portfölj så att eleverna har kvar sin arbetsprocess och kan titta tillbaka på den - till exempel i samband med ett senare uppdrag.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sv-SE" dirty="0"/>
              <a:t>Digitalt skrivbara =även bilder kan läggas in där det behövs.</a:t>
            </a:r>
          </a:p>
          <a:p>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E9E32CB0-1472-497B-9967-1C1059FCFA1A}" type="slidenum">
              <a:rPr lang="sv-SE" smtClean="0"/>
              <a:t>12</a:t>
            </a:fld>
            <a:endParaRPr lang="sv-SE"/>
          </a:p>
        </p:txBody>
      </p:sp>
    </p:spTree>
    <p:extLst>
      <p:ext uri="{BB962C8B-B14F-4D97-AF65-F5344CB8AC3E}">
        <p14:creationId xmlns:p14="http://schemas.microsoft.com/office/powerpoint/2010/main" val="3456430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noProof="0" dirty="0"/>
              <a:t>Bilder på materialet</a:t>
            </a:r>
            <a:r>
              <a:rPr lang="sv-SE" dirty="0"/>
              <a:t> underlättar</a:t>
            </a:r>
            <a:r>
              <a:rPr lang="sv-SE" noProof="0" dirty="0"/>
              <a:t> för eleverna</a:t>
            </a:r>
            <a:r>
              <a:rPr lang="sv-SE" dirty="0"/>
              <a:t> benämna det på ett enhetligt sätt.</a:t>
            </a:r>
          </a:p>
          <a:p>
            <a:endParaRPr lang="sv-SE" dirty="0"/>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4293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Elever behöver träning i att dokumentera eftersom det inte är självklart vad man ska dokumentera eller hur noggrant det ska göras. </a:t>
            </a:r>
          </a:p>
          <a:p>
            <a:r>
              <a:rPr lang="sv-SE" dirty="0"/>
              <a:t>Arbetsbladet ska vara en hjälp för att förstå</a:t>
            </a:r>
          </a:p>
          <a:p>
            <a:pPr>
              <a:buFont typeface="Calibri"/>
              <a:buChar char="-"/>
            </a:pPr>
            <a:r>
              <a:rPr lang="sv-SE" b="1" dirty="0"/>
              <a:t>Vad de ska göra och vad undersökningen/problemlösningen går ut på</a:t>
            </a:r>
            <a:r>
              <a:rPr lang="sv-SE" dirty="0"/>
              <a:t>  (Om det är det här vi ska undersöka, vad behöver vi då för material, hur ska vi genomföra undersökningen...)</a:t>
            </a:r>
          </a:p>
          <a:p>
            <a:pPr>
              <a:buFont typeface="Calibri"/>
              <a:buChar char="-"/>
            </a:pPr>
            <a:r>
              <a:rPr lang="sv-SE" b="1" dirty="0"/>
              <a:t>Hur man tar reda på saker</a:t>
            </a:r>
            <a:r>
              <a:rPr lang="sv-SE" dirty="0"/>
              <a:t> i naturvetenskap/teknik (när man vet det kan man också ifrågasätta andras undersökningar/påståenden om de har en vetenskaplig grund osv)</a:t>
            </a:r>
          </a:p>
          <a:p>
            <a:pPr marL="228600" indent="0"/>
            <a:r>
              <a:rPr lang="sv-SE" dirty="0"/>
              <a:t>Därför kan formen (dvs hur man rapporterar/dokumenterar) hjälpa elever att bättre förstå ämnesinnehållet. Vad är det vi gjort och kommit fram till? </a:t>
            </a:r>
            <a:r>
              <a:rPr lang="sv-SE" b="1" dirty="0"/>
              <a:t>Varför vet vi det vi vet?</a:t>
            </a:r>
          </a:p>
          <a:p>
            <a:pPr marL="228600" indent="0"/>
            <a:endParaRPr lang="sv-SE" dirty="0"/>
          </a:p>
          <a:p>
            <a:pPr marL="228600" indent="0"/>
            <a:r>
              <a:rPr lang="sv-SE"/>
              <a:t>Slutsatser/sammanfattningar dokumenteras inte här, det görs gemensamt under Sammanfatta och diskutera</a:t>
            </a:r>
          </a:p>
        </p:txBody>
      </p:sp>
      <p:sp>
        <p:nvSpPr>
          <p:cNvPr id="4" name="Platshållare för bildnummer 3"/>
          <p:cNvSpPr>
            <a:spLocks noGrp="1"/>
          </p:cNvSpPr>
          <p:nvPr>
            <p:ph type="sldNum" sz="quarter" idx="5"/>
          </p:nvPr>
        </p:nvSpPr>
        <p:spPr/>
        <p:txBody>
          <a:bodyPr/>
          <a:lstStyle/>
          <a:p>
            <a:fld id="{E9E32CB0-1472-497B-9967-1C1059FCFA1A}" type="slidenum">
              <a:rPr lang="sv-SE" smtClean="0"/>
              <a:t>14</a:t>
            </a:fld>
            <a:endParaRPr lang="sv-SE"/>
          </a:p>
        </p:txBody>
      </p:sp>
    </p:spTree>
    <p:extLst>
      <p:ext uri="{BB962C8B-B14F-4D97-AF65-F5344CB8AC3E}">
        <p14:creationId xmlns:p14="http://schemas.microsoft.com/office/powerpoint/2010/main" val="3088093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563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Det behövs en övergång från den lilla kretsen i temalådan till samhällets stora. </a:t>
            </a:r>
          </a:p>
          <a:p>
            <a:pPr marL="0" indent="0"/>
            <a:r>
              <a:rPr lang="sv-SE" dirty="0"/>
              <a:t>Batteriet = kraftverket</a:t>
            </a:r>
          </a:p>
          <a:p>
            <a:pPr marL="0" indent="0"/>
            <a:r>
              <a:rPr lang="sv-SE" dirty="0"/>
              <a:t>Glödlampan = våra hus/industrier</a:t>
            </a:r>
          </a:p>
          <a:p>
            <a:pPr marL="0" indent="0"/>
            <a:r>
              <a:rPr lang="sv-SE" dirty="0"/>
              <a:t>Ledningstråden = kraftledningsnätet</a:t>
            </a:r>
          </a:p>
          <a:p>
            <a:pPr marL="0" indent="0"/>
            <a:r>
              <a:rPr lang="sv-SE" dirty="0"/>
              <a:t>Uppdragets fokus ligger på kraftledningsnätet. Var finns det? Hur känner vi igen det? Vad har det för uppgift? Att lära sig lite om ett tekniskt system.</a:t>
            </a:r>
          </a:p>
        </p:txBody>
      </p:sp>
      <p:sp>
        <p:nvSpPr>
          <p:cNvPr id="178" name="Google Shape;1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extLst>
      <p:ext uri="{BB962C8B-B14F-4D97-AF65-F5344CB8AC3E}">
        <p14:creationId xmlns:p14="http://schemas.microsoft.com/office/powerpoint/2010/main" val="3389454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sv-SE" dirty="0"/>
              <a:t>Eleverna lär sig känna igen ställen där vi ser samhällets stora nät/ledningstrådar. </a:t>
            </a:r>
          </a:p>
          <a:p>
            <a:r>
              <a:rPr lang="sv-SE" dirty="0"/>
              <a:t>När det i samhällsdebatten beskrivs att det behövs mer energi räcker det inte med bara fler kraftverk. Det är ett helt tekniskt system som måste växa. </a:t>
            </a:r>
          </a:p>
        </p:txBody>
      </p:sp>
      <p:sp>
        <p:nvSpPr>
          <p:cNvPr id="178" name="Google Shape;17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extLst>
      <p:ext uri="{BB962C8B-B14F-4D97-AF65-F5344CB8AC3E}">
        <p14:creationId xmlns:p14="http://schemas.microsoft.com/office/powerpoint/2010/main" val="3068276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18</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6441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Temat börjar i elevernas vardag, väntar med globala utblickar (till U13).  </a:t>
            </a:r>
          </a:p>
          <a:p>
            <a:pPr marL="0" indent="0">
              <a:defRPr/>
            </a:pPr>
            <a:r>
              <a:rPr lang="sv-SE" dirty="0"/>
              <a:t>Uppgift för eleverna: fundera på några saker som är gemensamma för våra elektriska prylar i vardagen.  </a:t>
            </a:r>
          </a:p>
          <a:p>
            <a:pPr marL="0" indent="0">
              <a:defRPr/>
            </a:pPr>
            <a:r>
              <a:rPr lang="sv-SE" dirty="0"/>
              <a:t>Diskutera vilka problem som uppstår om det blir ett längre strömavbrott, och hur man skulle kunna göra för att lösa några av dem.</a:t>
            </a:r>
          </a:p>
          <a:p>
            <a:pPr marL="0" indent="0"/>
            <a:endParaRPr lang="sv-SE" dirty="0"/>
          </a:p>
        </p:txBody>
      </p:sp>
      <p:sp>
        <p:nvSpPr>
          <p:cNvPr id="162" name="Google Shape;16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extLst>
      <p:ext uri="{BB962C8B-B14F-4D97-AF65-F5344CB8AC3E}">
        <p14:creationId xmlns:p14="http://schemas.microsoft.com/office/powerpoint/2010/main" val="484475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latin typeface="Arial"/>
                <a:cs typeface="Arial"/>
              </a:rPr>
              <a:t>NTA-S revideras inte. Istället tas många erfarenheter och anpassningar tillvara och arbetas in i temat. Framför allt när det gäller elevers dokumentation. </a:t>
            </a:r>
          </a:p>
          <a:p>
            <a:pPr marL="0" indent="0"/>
            <a:r>
              <a:rPr lang="sv-SE" dirty="0" err="1">
                <a:latin typeface="Arial"/>
                <a:cs typeface="Arial"/>
              </a:rPr>
              <a:t>NyTtA</a:t>
            </a:r>
            <a:r>
              <a:rPr lang="sv-SE" dirty="0">
                <a:latin typeface="Arial"/>
                <a:cs typeface="Arial"/>
              </a:rPr>
              <a:t>-forskningen är praktiknära forskning som P-O Wickman berättar om i föredraget "</a:t>
            </a:r>
            <a:r>
              <a:rPr lang="sv-SE" b="1" dirty="0"/>
              <a:t>Didaktisk forskning och temat Kretsar kring el"</a:t>
            </a:r>
            <a:br>
              <a:rPr lang="sv-SE" dirty="0">
                <a:latin typeface="+mn-lt"/>
                <a:cs typeface="+mn-lt"/>
              </a:rPr>
            </a:br>
            <a:endParaRPr lang="sv-SE">
              <a:solidFill>
                <a:srgbClr val="002E5F"/>
              </a:solidFill>
              <a:latin typeface="Arial"/>
              <a:cs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extLst>
      <p:ext uri="{BB962C8B-B14F-4D97-AF65-F5344CB8AC3E}">
        <p14:creationId xmlns:p14="http://schemas.microsoft.com/office/powerpoint/2010/main" val="3347313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En större </a:t>
            </a:r>
            <a:r>
              <a:rPr lang="sv-SE" i="0" dirty="0"/>
              <a:t>solcell och </a:t>
            </a:r>
            <a:r>
              <a:rPr lang="sv-SE" dirty="0"/>
              <a:t>en propeller med elmotor finns med för demonstration</a:t>
            </a:r>
            <a:r>
              <a:rPr lang="sv-SE" i="0" dirty="0"/>
              <a:t>. Frågeställning: varför börjar propellern att snurra?</a:t>
            </a:r>
            <a:r>
              <a:rPr lang="sv-SE" dirty="0"/>
              <a:t> </a:t>
            </a:r>
            <a:br>
              <a:rPr lang="sv-SE" dirty="0"/>
            </a:br>
            <a:endParaRPr lang="sv-SE" dirty="0"/>
          </a:p>
          <a:p>
            <a:pPr marL="0" indent="0"/>
            <a:r>
              <a:rPr lang="sv-SE" i="0" dirty="0"/>
              <a:t>Eleverna använder i uppdraget en solcell och </a:t>
            </a:r>
            <a:r>
              <a:rPr lang="sv-SE" dirty="0"/>
              <a:t>en summer</a:t>
            </a:r>
            <a:r>
              <a:rPr lang="sv-SE" i="0" dirty="0"/>
              <a:t> för att söka svar på en egen ställd fråga (t ex Är det ljuset som får solcellen att fungera?). </a:t>
            </a:r>
          </a:p>
          <a:p>
            <a:pPr marL="0" indent="0"/>
            <a:r>
              <a:rPr lang="sv-SE" i="0" dirty="0"/>
              <a:t>Ger möjlighet att på ett enkelt sätt introducera energiformer och att energi omvandlas mellan dessa. Solljus-elektrisk energi-rörelseenergi-värme</a:t>
            </a:r>
          </a:p>
        </p:txBody>
      </p:sp>
      <p:sp>
        <p:nvSpPr>
          <p:cNvPr id="186" name="Google Shape;18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extLst>
      <p:ext uri="{BB962C8B-B14F-4D97-AF65-F5344CB8AC3E}">
        <p14:creationId xmlns:p14="http://schemas.microsoft.com/office/powerpoint/2010/main" val="2235077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i="0" dirty="0"/>
              <a:t>Eleverna </a:t>
            </a:r>
            <a:endParaRPr lang="sv-SE" dirty="0"/>
          </a:p>
          <a:p>
            <a:pPr marL="171450" marR="0" indent="-171450" algn="l" rtl="0">
              <a:lnSpc>
                <a:spcPct val="100000"/>
              </a:lnSpc>
              <a:spcBef>
                <a:spcPts val="0"/>
              </a:spcBef>
              <a:spcAft>
                <a:spcPts val="0"/>
              </a:spcAft>
              <a:buClr>
                <a:srgbClr val="000000"/>
              </a:buClr>
              <a:buSzPts val="1400"/>
              <a:buFont typeface="Calibri"/>
              <a:buChar char="-"/>
            </a:pPr>
            <a:r>
              <a:rPr lang="sv-SE" sz="1200" b="0" i="0" u="none" strike="noStrike" cap="none" dirty="0">
                <a:solidFill>
                  <a:schemeClr val="dk1"/>
                </a:solidFill>
                <a:latin typeface="Calibri"/>
                <a:cs typeface="Calibri"/>
                <a:sym typeface="Calibri"/>
              </a:rPr>
              <a:t>delas in i grupper,</a:t>
            </a:r>
          </a:p>
          <a:p>
            <a:pPr marL="171450" marR="0" indent="-171450" algn="l" rtl="0">
              <a:lnSpc>
                <a:spcPct val="100000"/>
              </a:lnSpc>
              <a:spcBef>
                <a:spcPts val="0"/>
              </a:spcBef>
              <a:spcAft>
                <a:spcPts val="0"/>
              </a:spcAft>
              <a:buClr>
                <a:srgbClr val="000000"/>
              </a:buClr>
              <a:buSzPts val="1400"/>
              <a:buFont typeface="Calibri"/>
              <a:buChar char="-"/>
            </a:pPr>
            <a:r>
              <a:rPr lang="sv-SE" sz="1200" b="0" i="0" u="none" strike="noStrike" cap="none" dirty="0">
                <a:solidFill>
                  <a:schemeClr val="dk1"/>
                </a:solidFill>
                <a:latin typeface="Calibri"/>
                <a:cs typeface="Calibri"/>
                <a:sym typeface="Calibri"/>
              </a:rPr>
              <a:t>får en energikälla att läsa in sig på, </a:t>
            </a:r>
          </a:p>
          <a:p>
            <a:pPr marL="171450" indent="-171450">
              <a:buFont typeface="Calibri"/>
              <a:buChar char="-"/>
            </a:pPr>
            <a:r>
              <a:rPr lang="sv-SE" i="0" dirty="0"/>
              <a:t>grupperna blandas, </a:t>
            </a:r>
            <a:r>
              <a:rPr lang="sv-SE" dirty="0"/>
              <a:t>så att varje</a:t>
            </a:r>
            <a:r>
              <a:rPr lang="sv-SE" i="0" dirty="0"/>
              <a:t> elev i </a:t>
            </a:r>
            <a:r>
              <a:rPr lang="sv-SE" dirty="0"/>
              <a:t>den nya gruppen</a:t>
            </a:r>
            <a:r>
              <a:rPr lang="sv-SE" i="0" dirty="0"/>
              <a:t> är expert på </a:t>
            </a:r>
            <a:r>
              <a:rPr lang="sv-SE" dirty="0"/>
              <a:t>"</a:t>
            </a:r>
            <a:r>
              <a:rPr lang="sv-SE" i="0" dirty="0"/>
              <a:t>sin</a:t>
            </a:r>
            <a:r>
              <a:rPr lang="sv-SE" dirty="0"/>
              <a:t>"</a:t>
            </a:r>
            <a:r>
              <a:rPr lang="sv-SE" i="0" dirty="0"/>
              <a:t> </a:t>
            </a:r>
            <a:r>
              <a:rPr lang="sv-SE" dirty="0"/>
              <a:t>energikälla</a:t>
            </a:r>
          </a:p>
          <a:p>
            <a:pPr marL="171450" indent="-171450">
              <a:buFont typeface="Calibri"/>
              <a:buChar char="-"/>
            </a:pPr>
            <a:r>
              <a:rPr lang="sv-SE" dirty="0"/>
              <a:t>gruppen</a:t>
            </a:r>
            <a:r>
              <a:rPr lang="sv-SE" i="0" dirty="0"/>
              <a:t> </a:t>
            </a:r>
            <a:r>
              <a:rPr lang="sv-SE" dirty="0"/>
              <a:t>tar</a:t>
            </a:r>
            <a:r>
              <a:rPr lang="sv-SE" i="0" dirty="0"/>
              <a:t> ställning till vilket kraftverk som passar bäst att placera i en viss miljö/geografisk plats </a:t>
            </a:r>
            <a:endParaRPr lang="sv-SE" dirty="0"/>
          </a:p>
          <a:p>
            <a:pPr marL="171450" indent="-171450">
              <a:buFont typeface="Calibri"/>
              <a:buChar char="-"/>
            </a:pPr>
            <a:r>
              <a:rPr lang="sv-SE" dirty="0"/>
              <a:t>gruppen skriver</a:t>
            </a:r>
            <a:r>
              <a:rPr lang="sv-SE" i="0" dirty="0"/>
              <a:t> en argumenterande text. </a:t>
            </a:r>
            <a:endParaRPr lang="sv-SE" dirty="0"/>
          </a:p>
          <a:p>
            <a:pPr marL="0" indent="0"/>
            <a:r>
              <a:rPr lang="sv-SE" i="0" dirty="0"/>
              <a:t>(De behöver inte göra ett personligt ställningstagande för eller emot en viss energikälla.)</a:t>
            </a:r>
          </a:p>
        </p:txBody>
      </p:sp>
      <p:sp>
        <p:nvSpPr>
          <p:cNvPr id="194" name="Google Shape;19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extLst>
      <p:ext uri="{BB962C8B-B14F-4D97-AF65-F5344CB8AC3E}">
        <p14:creationId xmlns:p14="http://schemas.microsoft.com/office/powerpoint/2010/main" val="3168909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Texter finns om vattenkraft, kärnkraft, kraftvärme, solkraft och vindkraft. De är framtagna för att underlätta arbetet med uppdraget, eftersom det </a:t>
            </a:r>
            <a:r>
              <a:rPr lang="sv-SE" i="0" noProof="0" dirty="0"/>
              <a:t>tar lång tid för elever att själva söka saklig och pålitlig information </a:t>
            </a:r>
            <a:r>
              <a:rPr lang="sv-SE" i="0" dirty="0"/>
              <a:t>i böcker </a:t>
            </a:r>
            <a:r>
              <a:rPr lang="sv-SE" i="0" noProof="0" dirty="0"/>
              <a:t>eller på nätet.</a:t>
            </a:r>
            <a:r>
              <a:rPr lang="sv-SE" dirty="0"/>
              <a:t> </a:t>
            </a:r>
          </a:p>
          <a:p>
            <a:r>
              <a:rPr lang="sv-SE" i="0" dirty="0"/>
              <a:t>Texten</a:t>
            </a:r>
            <a:r>
              <a:rPr lang="sv-SE" i="0" noProof="0" dirty="0"/>
              <a:t> innehåller inte allt man kan säga om en energikälla (t.ex. inte ekonomiska </a:t>
            </a:r>
            <a:r>
              <a:rPr lang="sv-SE" dirty="0"/>
              <a:t>eller politiska perspektiv</a:t>
            </a:r>
            <a:r>
              <a:rPr lang="sv-SE" i="0" noProof="0" dirty="0"/>
              <a:t>, </a:t>
            </a:r>
            <a:r>
              <a:rPr lang="sv-SE" dirty="0"/>
              <a:t>konflikter och risker) men</a:t>
            </a:r>
            <a:r>
              <a:rPr lang="sv-SE" i="0" noProof="0" dirty="0"/>
              <a:t> gemensamt för alla texter är att </a:t>
            </a:r>
            <a:r>
              <a:rPr lang="sv-SE" dirty="0"/>
              <a:t>de orienterar eleverna</a:t>
            </a:r>
            <a:r>
              <a:rPr lang="sv-SE" i="0" noProof="0" dirty="0"/>
              <a:t> kring:</a:t>
            </a:r>
          </a:p>
          <a:p>
            <a:pPr>
              <a:buFont typeface="Calibri"/>
              <a:buChar char="-"/>
            </a:pPr>
            <a:r>
              <a:rPr lang="sv-SE" i="0" noProof="0" dirty="0"/>
              <a:t>Hur energikällan fungerar</a:t>
            </a:r>
          </a:p>
          <a:p>
            <a:pPr>
              <a:buFont typeface="Calibri"/>
              <a:buChar char="-"/>
            </a:pPr>
            <a:r>
              <a:rPr lang="sv-SE" i="0" noProof="0" dirty="0"/>
              <a:t>Hur den påverkar natur och klimat			</a:t>
            </a:r>
            <a:endParaRPr lang="sv-SE" i="0" dirty="0"/>
          </a:p>
          <a:p>
            <a:pPr marL="228600" indent="0"/>
            <a:r>
              <a:rPr lang="sv-SE" i="0" dirty="0"/>
              <a:t> </a:t>
            </a:r>
            <a:r>
              <a:rPr lang="sv-SE" i="0" noProof="0" dirty="0"/>
              <a:t>I enlighet med Lgr 22, centralt innehåll för fysikämnet</a:t>
            </a:r>
            <a:r>
              <a:rPr lang="sv-SE" i="0" dirty="0"/>
              <a:t> ("energikällor och deras påverkan på miljön")</a:t>
            </a:r>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22</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0077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 </a:t>
            </a:r>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23</a:t>
            </a:fld>
            <a:endParaRPr/>
          </a:p>
        </p:txBody>
      </p:sp>
    </p:spTree>
    <p:extLst>
      <p:ext uri="{BB962C8B-B14F-4D97-AF65-F5344CB8AC3E}">
        <p14:creationId xmlns:p14="http://schemas.microsoft.com/office/powerpoint/2010/main" val="2301914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Uppdraget inleds med en ”nattbild” av Sverige. Finns på webben som "Earth at </a:t>
            </a:r>
            <a:r>
              <a:rPr lang="sv-SE" dirty="0" err="1"/>
              <a:t>night</a:t>
            </a:r>
            <a:r>
              <a:rPr lang="sv-SE" dirty="0"/>
              <a:t>" eller via Googles variant där man zoomar in på Sverige. (Länk kommer att finnas på hemsidan)</a:t>
            </a:r>
          </a:p>
          <a:p>
            <a:pPr marL="0" indent="0"/>
            <a:r>
              <a:rPr lang="sv-SE" dirty="0"/>
              <a:t>Med hjälp av en </a:t>
            </a:r>
            <a:r>
              <a:rPr lang="sv-SE" dirty="0" err="1"/>
              <a:t>concept</a:t>
            </a:r>
            <a:r>
              <a:rPr lang="sv-SE" dirty="0"/>
              <a:t> </a:t>
            </a:r>
            <a:r>
              <a:rPr lang="sv-SE" dirty="0" err="1"/>
              <a:t>cartoon</a:t>
            </a:r>
            <a:r>
              <a:rPr lang="sv-SE" dirty="0"/>
              <a:t> funderar eleverna på orsakerna till ljusa och mörka områden.</a:t>
            </a:r>
          </a:p>
          <a:p>
            <a:pPr marL="0" indent="0"/>
            <a:r>
              <a:rPr lang="sv-SE" dirty="0"/>
              <a:t>Uppdraget avslutas med en tematext, ”Byn med egen energi”, och en jämförelse mellan hur vardagen kan se ut på platser med och utan elektricitet.</a:t>
            </a:r>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extLst>
      <p:ext uri="{BB962C8B-B14F-4D97-AF65-F5344CB8AC3E}">
        <p14:creationId xmlns:p14="http://schemas.microsoft.com/office/powerpoint/2010/main" val="1656468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7237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Ett omfattande uppdrag i sin helhet, därför uppdelat. </a:t>
            </a:r>
          </a:p>
          <a:p>
            <a:pPr marL="0" indent="0"/>
            <a:r>
              <a:rPr lang="sv-SE" dirty="0"/>
              <a:t>Del 1 Träna sig både att rita kretsar och att tolka bilder av kretsar och bygga dem. </a:t>
            </a:r>
          </a:p>
          <a:p>
            <a:pPr marL="0" indent="0"/>
            <a:r>
              <a:rPr lang="sv-SE" dirty="0"/>
              <a:t>Del 2 För att upptäcka skillnaden mellan seriekoppling och parallellkoppling bygger eleverna olika kretsar och jämför hur lamporna lyser. Ska det lysa starkt eller länge?  Materialet räcker inte till att bygga båda samtidigt, därför behövs en standard för att göra pålitliga jämförelser. </a:t>
            </a:r>
          </a:p>
        </p:txBody>
      </p:sp>
      <p:sp>
        <p:nvSpPr>
          <p:cNvPr id="212" name="Google Shape;21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26</a:t>
            </a:fld>
            <a:endParaRPr/>
          </a:p>
        </p:txBody>
      </p:sp>
    </p:spTree>
    <p:extLst>
      <p:ext uri="{BB962C8B-B14F-4D97-AF65-F5344CB8AC3E}">
        <p14:creationId xmlns:p14="http://schemas.microsoft.com/office/powerpoint/2010/main" val="587344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i="0" baseline="0"/>
              <a:t>Del 2 är ett delvis nytt innehåll. Ger möjlighet att använda strömbrytaren</a:t>
            </a:r>
            <a:r>
              <a:rPr lang="sv-SE" i="0"/>
              <a:t> som "i verkligheten", dvs för att styra strömmen.</a:t>
            </a:r>
            <a:r>
              <a:rPr lang="sv-SE"/>
              <a:t> </a:t>
            </a:r>
          </a:p>
          <a:p>
            <a:pPr marL="0" indent="0"/>
            <a:r>
              <a:rPr lang="sv-SE" i="0" dirty="0"/>
              <a:t>Att uppdraget är tvådelat saktar ner tempot</a:t>
            </a:r>
            <a:r>
              <a:rPr lang="sv-SE" dirty="0"/>
              <a:t> och ger</a:t>
            </a:r>
            <a:r>
              <a:rPr lang="sv-SE" i="0" dirty="0"/>
              <a:t> eleverna </a:t>
            </a:r>
            <a:r>
              <a:rPr lang="sv-SE" dirty="0"/>
              <a:t>ytterligare</a:t>
            </a:r>
            <a:r>
              <a:rPr lang="sv-SE" i="0" dirty="0"/>
              <a:t> träning i att förstå olika kopplingar. </a:t>
            </a:r>
            <a:endParaRPr lang="sv-SE" i="0" baseline="0" dirty="0"/>
          </a:p>
        </p:txBody>
      </p:sp>
      <p:sp>
        <p:nvSpPr>
          <p:cNvPr id="220" name="Google Shape;22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extLst>
      <p:ext uri="{BB962C8B-B14F-4D97-AF65-F5344CB8AC3E}">
        <p14:creationId xmlns:p14="http://schemas.microsoft.com/office/powerpoint/2010/main" val="2177164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defRPr/>
            </a:pPr>
            <a:r>
              <a:rPr lang="sv-SE" sz="800" dirty="0">
                <a:latin typeface="Bauhaus 93"/>
              </a:rPr>
              <a:t>Uppdraget har fått ett tydligare syfte som riktas mer mot naturvetenskap och teknik. </a:t>
            </a:r>
            <a:endParaRPr lang="sv-SE" dirty="0"/>
          </a:p>
          <a:p>
            <a:pPr marL="0" indent="0"/>
            <a:r>
              <a:rPr lang="sv-SE" sz="800" dirty="0">
                <a:latin typeface="Bauhaus 93"/>
              </a:rPr>
              <a:t>Det finns ett arbetsblad/rum med specifika krav. På så sätt har uppgiften ett tydligare teknikinnehåll, (Uppgiften är </a:t>
            </a:r>
            <a:r>
              <a:rPr lang="sv-SE" sz="800">
                <a:latin typeface="Bauhaus 93"/>
              </a:rPr>
              <a:t>t ex </a:t>
            </a:r>
            <a:r>
              <a:rPr lang="sv-SE" sz="800" dirty="0">
                <a:latin typeface="Bauhaus 93"/>
              </a:rPr>
              <a:t>inte främst att komma på nya idéer utan att komma på hur de ska lösa problem för att förverkliga de idéer/krav som finns). </a:t>
            </a:r>
            <a:endParaRPr lang="sv-SE" sz="800" dirty="0">
              <a:latin typeface="Bauhaus 93" panose="04030905020B02020C02" pitchFamily="82" charset="0"/>
            </a:endParaRPr>
          </a:p>
          <a:p>
            <a:pPr marL="0" indent="0"/>
            <a:r>
              <a:rPr lang="sv-SE" sz="800" baseline="0" dirty="0">
                <a:latin typeface="Bauhaus 93"/>
              </a:rPr>
              <a:t>Olika </a:t>
            </a:r>
            <a:r>
              <a:rPr lang="sv-SE" sz="800" dirty="0">
                <a:latin typeface="Bauhaus 93"/>
              </a:rPr>
              <a:t>elevgrupper får olika rum att installera kretsar i. Dels finns en viss variation i</a:t>
            </a:r>
            <a:r>
              <a:rPr lang="sv-SE" sz="800" baseline="0" dirty="0">
                <a:latin typeface="Bauhaus 93"/>
              </a:rPr>
              <a:t> </a:t>
            </a:r>
            <a:r>
              <a:rPr lang="sv-SE" sz="800" dirty="0">
                <a:latin typeface="Bauhaus 93"/>
              </a:rPr>
              <a:t>svårighetsgrad mellan rummen, dels blir det roligare</a:t>
            </a:r>
            <a:r>
              <a:rPr lang="sv-SE" sz="800" baseline="0" dirty="0">
                <a:latin typeface="Bauhaus 93"/>
              </a:rPr>
              <a:t> att berätta för varandra och lyssna på varandra om inte alla har gjort exakt lika</a:t>
            </a:r>
            <a:r>
              <a:rPr lang="sv-SE" sz="800" dirty="0">
                <a:latin typeface="Bauhaus 93"/>
              </a:rPr>
              <a:t>. </a:t>
            </a:r>
            <a:endParaRPr lang="sv-SE" sz="800" baseline="0" dirty="0">
              <a:latin typeface="Bauhaus 93"/>
            </a:endParaRPr>
          </a:p>
          <a:p>
            <a:pPr marL="0" indent="0"/>
            <a:r>
              <a:rPr lang="sv-SE" sz="800" baseline="0" dirty="0">
                <a:latin typeface="Bauhaus 93" panose="04030905020B02020C02" pitchFamily="82" charset="0"/>
              </a:rPr>
              <a:t> </a:t>
            </a:r>
          </a:p>
        </p:txBody>
      </p:sp>
      <p:sp>
        <p:nvSpPr>
          <p:cNvPr id="228" name="Google Shape;228;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3927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Del 1 (vänster och mitten): Krav, planering, checklista, beslutade förändringar. </a:t>
            </a:r>
          </a:p>
          <a:p>
            <a:r>
              <a:rPr lang="sv-SE" dirty="0"/>
              <a:t>Del 2 (höger) Stöd för teknikutvecklingsprocessen, dokumentera de ändringar som görs, presentera den färdiga lösningen. </a:t>
            </a:r>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5543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dirty="0"/>
              <a:t>Revideringen sker i samarbete med </a:t>
            </a:r>
            <a:r>
              <a:rPr lang="sv-SE" dirty="0" err="1"/>
              <a:t>NTA:s</a:t>
            </a:r>
            <a:r>
              <a:rPr lang="sv-SE" dirty="0"/>
              <a:t> vetenskapliga råd, som läser och ger synpunkter på manus till temapärm och temabok vid två tillfällen. Även temautbildare och samordnare ger synpunkter inför revideringen och får möjlighet att läsa och ge synpunkter på manus. </a:t>
            </a:r>
          </a:p>
          <a:p>
            <a:pPr marL="0" indent="0"/>
            <a:r>
              <a:rPr lang="sv-SE" dirty="0"/>
              <a:t>Vetenskap och beprövad erfarenhet är viktiga grundstenar för revideringsarbetet. </a:t>
            </a:r>
          </a:p>
        </p:txBody>
      </p:sp>
      <p:sp>
        <p:nvSpPr>
          <p:cNvPr id="103" name="Google Shape;10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a:t>
            </a:fld>
            <a:endParaRPr/>
          </a:p>
        </p:txBody>
      </p:sp>
    </p:spTree>
    <p:extLst>
      <p:ext uri="{BB962C8B-B14F-4D97-AF65-F5344CB8AC3E}">
        <p14:creationId xmlns:p14="http://schemas.microsoft.com/office/powerpoint/2010/main" val="27227488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77193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Fördjupningsuppdrag, eftersom uppdraget inte är en del av temats röda tråd på samma sätt som övriga uppdrag. Undersökningen illustrerar principen för ett batteri. (Två metaller och en sur vätska mellan dem.) Det finns likheter/skillnader med solcellen, därför är båda uppdrag 10. </a:t>
            </a:r>
          </a:p>
          <a:p>
            <a:pPr marL="0" indent="0"/>
            <a:r>
              <a:rPr lang="sv-SE" dirty="0"/>
              <a:t>Kemiinnehållet beskrivs tydligare. </a:t>
            </a:r>
          </a:p>
        </p:txBody>
      </p:sp>
      <p:sp>
        <p:nvSpPr>
          <p:cNvPr id="235" name="Google Shape;23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61345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sv-SE" i="0" dirty="0"/>
              <a:t>En rolig tillämpning av det </a:t>
            </a:r>
            <a:r>
              <a:rPr lang="sv-SE" dirty="0"/>
              <a:t>eleverna</a:t>
            </a:r>
            <a:r>
              <a:rPr lang="sv-SE" i="0" dirty="0"/>
              <a:t> </a:t>
            </a:r>
            <a:r>
              <a:rPr lang="sv-SE" dirty="0"/>
              <a:t>hittills lärt</a:t>
            </a:r>
            <a:r>
              <a:rPr lang="sv-SE" i="0" dirty="0"/>
              <a:t> </a:t>
            </a:r>
            <a:r>
              <a:rPr lang="sv-SE" dirty="0"/>
              <a:t>sig om</a:t>
            </a:r>
            <a:r>
              <a:rPr lang="sv-SE" i="0" dirty="0"/>
              <a:t> villkoren för en sluten krets</a:t>
            </a:r>
            <a:r>
              <a:rPr lang="sv-SE" dirty="0"/>
              <a:t>:</a:t>
            </a:r>
            <a:r>
              <a:rPr lang="sv-SE" i="0" dirty="0"/>
              <a:t> </a:t>
            </a:r>
            <a:r>
              <a:rPr lang="sv-SE" dirty="0"/>
              <a:t>att alla</a:t>
            </a:r>
            <a:r>
              <a:rPr lang="sv-SE" i="0" dirty="0"/>
              <a:t> delar har kontakt, metall mot metall, strömmen går genom alla delar och tillbaka till batteriet.</a:t>
            </a:r>
            <a:endParaRPr lang="sv-SE" dirty="0"/>
          </a:p>
        </p:txBody>
      </p:sp>
      <p:sp>
        <p:nvSpPr>
          <p:cNvPr id="243" name="Google Shape;24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32</a:t>
            </a:fld>
            <a:endParaRPr/>
          </a:p>
        </p:txBody>
      </p:sp>
    </p:spTree>
    <p:extLst>
      <p:ext uri="{BB962C8B-B14F-4D97-AF65-F5344CB8AC3E}">
        <p14:creationId xmlns:p14="http://schemas.microsoft.com/office/powerpoint/2010/main" val="2212674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Exempel: </a:t>
            </a:r>
          </a:p>
          <a:p>
            <a:r>
              <a:rPr lang="sv-SE" dirty="0"/>
              <a:t>Språkutredande/utvecklande:  temats begrepp finns även i andra sammanhang. Vad betyder de då?</a:t>
            </a:r>
          </a:p>
          <a:p>
            <a:r>
              <a:rPr lang="sv-SE" dirty="0"/>
              <a:t>Fördjupande uppgifter: Vad blir det för skillnad om vi kopplar in olika långa ledningstrådar? Olika batterier? Osv. </a:t>
            </a:r>
          </a:p>
          <a:p>
            <a:r>
              <a:rPr lang="sv-SE" dirty="0"/>
              <a:t>Demonstrationsexperiment: Använd en doppelektrod för att undersöka ledningsförmåga hos vätskor.  </a:t>
            </a:r>
          </a:p>
          <a:p>
            <a:r>
              <a:rPr lang="sv-SE" dirty="0"/>
              <a:t>Pipbollen för att illustrera att våra kroppar också leder ström och kan bli en del av en krets. </a:t>
            </a:r>
          </a:p>
          <a:p>
            <a:endParaRPr lang="sv-SE"/>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8037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Ficklampan fungerar inte lika bra som referens för eleverna. Tidigare byggde de en seriekoppling, ingen "riktig" ficklampa. Har ersatts med uppgiften att bygga ”en stabil krets” i uppdrag 4. </a:t>
            </a:r>
          </a:p>
          <a:p>
            <a:r>
              <a:rPr lang="sv-SE" dirty="0"/>
              <a:t>Det fanns fysikaliska felaktigheter i jämförelsen mellan glödtrådar. Undersökningen blev inte heller rättvis, för många variabler som inte kunde kontrolleras. Risk för brand och att elever skar sig på trådarna. </a:t>
            </a:r>
          </a:p>
          <a:p>
            <a:r>
              <a:rPr lang="sv-SE" dirty="0"/>
              <a:t>Ljuskällorna används inte längre, jämförelsen blir inte relevant. Olika ljuskällor beskrivs nu istället i en temabokstext ”Det glöder och det lyser”. </a:t>
            </a:r>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6600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r>
              <a:rPr lang="sv-SE" b="1" dirty="0"/>
              <a:t>Arbetsgången</a:t>
            </a:r>
            <a:r>
              <a:rPr lang="sv-SE" noProof="0" dirty="0"/>
              <a:t> i varje uppdrag är ett stöd för lärare och elever att formativt kunna utvärdera arbetet I klassrummet. </a:t>
            </a:r>
          </a:p>
          <a:p>
            <a:endParaRPr lang="sv-SE" dirty="0"/>
          </a:p>
          <a:p>
            <a:pPr marL="171450" indent="-171450">
              <a:lnSpc>
                <a:spcPct val="114999"/>
              </a:lnSpc>
              <a:spcBef>
                <a:spcPts val="1200"/>
              </a:spcBef>
              <a:buChar char="•"/>
            </a:pPr>
            <a:r>
              <a:rPr lang="sv-SE" noProof="0" dirty="0"/>
              <a:t>Vart ska eleverna? (</a:t>
            </a:r>
            <a:r>
              <a:rPr lang="sv-SE" dirty="0"/>
              <a:t>Det övergripande syftet beskrivs i </a:t>
            </a:r>
            <a:r>
              <a:rPr lang="sv-SE" b="1" dirty="0"/>
              <a:t>Mål</a:t>
            </a:r>
            <a:r>
              <a:rPr lang="sv-SE" b="1" noProof="0" dirty="0"/>
              <a:t> för uppdraget</a:t>
            </a:r>
            <a:r>
              <a:rPr lang="sv-SE" noProof="0" dirty="0"/>
              <a:t>, </a:t>
            </a:r>
            <a:r>
              <a:rPr lang="sv-SE" b="1" noProof="0" dirty="0"/>
              <a:t>Om uppdraget</a:t>
            </a:r>
            <a:r>
              <a:rPr lang="sv-SE" noProof="0" dirty="0"/>
              <a:t>)</a:t>
            </a:r>
            <a:endParaRPr lang="sv-SE" b="1" noProof="0" dirty="0"/>
          </a:p>
          <a:p>
            <a:pPr marL="171450" indent="-171450">
              <a:lnSpc>
                <a:spcPct val="114999"/>
              </a:lnSpc>
              <a:spcBef>
                <a:spcPts val="1200"/>
              </a:spcBef>
              <a:buChar char="•"/>
            </a:pPr>
            <a:r>
              <a:rPr lang="sv-SE" noProof="0" dirty="0"/>
              <a:t>Hur kan jag göra syftet begripligt för dem? (</a:t>
            </a:r>
            <a:r>
              <a:rPr lang="sv-SE" dirty="0"/>
              <a:t>Närliggande syften ges i </a:t>
            </a:r>
            <a:r>
              <a:rPr lang="sv-SE" b="1" dirty="0"/>
              <a:t>Fundera</a:t>
            </a:r>
            <a:r>
              <a:rPr lang="sv-SE" b="1" noProof="0" dirty="0"/>
              <a:t> </a:t>
            </a:r>
            <a:r>
              <a:rPr lang="sv-SE" b="1" dirty="0"/>
              <a:t>på</a:t>
            </a:r>
            <a:r>
              <a:rPr lang="sv-SE" dirty="0"/>
              <a:t> eller </a:t>
            </a:r>
            <a:r>
              <a:rPr lang="sv-SE"/>
              <a:t>genom </a:t>
            </a:r>
            <a:r>
              <a:rPr lang="sv-SE" dirty="0"/>
              <a:t>andra </a:t>
            </a:r>
            <a:r>
              <a:rPr lang="sv-SE" noProof="0" dirty="0"/>
              <a:t>erfarenheter</a:t>
            </a:r>
            <a:r>
              <a:rPr lang="sv-SE" dirty="0"/>
              <a:t> som mina elever kan ha) </a:t>
            </a:r>
            <a:endParaRPr lang="sv-SE" b="1" noProof="0" dirty="0"/>
          </a:p>
          <a:p>
            <a:pPr marL="171450" indent="-171450">
              <a:lnSpc>
                <a:spcPct val="114999"/>
              </a:lnSpc>
              <a:spcBef>
                <a:spcPts val="1200"/>
              </a:spcBef>
              <a:buChar char="•"/>
            </a:pPr>
            <a:r>
              <a:rPr lang="sv-SE" noProof="0" dirty="0"/>
              <a:t>Hur vet jag att de nått det övergripande syftet? (</a:t>
            </a:r>
            <a:r>
              <a:rPr lang="sv-SE" dirty="0"/>
              <a:t>Stäms av genom </a:t>
            </a:r>
            <a:r>
              <a:rPr lang="sv-SE" b="1" dirty="0"/>
              <a:t>Sammanfatta</a:t>
            </a:r>
            <a:r>
              <a:rPr lang="sv-SE" b="1" noProof="0" dirty="0"/>
              <a:t> och diskutera</a:t>
            </a:r>
            <a:r>
              <a:rPr lang="sv-SE" noProof="0" dirty="0"/>
              <a:t>, </a:t>
            </a:r>
            <a:r>
              <a:rPr lang="sv-SE" dirty="0"/>
              <a:t>och genom att följa elevernas arbete </a:t>
            </a:r>
            <a:r>
              <a:rPr lang="sv-SE" noProof="0" dirty="0"/>
              <a:t>längs vägen, </a:t>
            </a:r>
            <a:r>
              <a:rPr lang="sv-SE" dirty="0"/>
              <a:t>"</a:t>
            </a:r>
            <a:r>
              <a:rPr lang="sv-SE" noProof="0" dirty="0"/>
              <a:t>tjuvlyssna</a:t>
            </a:r>
            <a:r>
              <a:rPr lang="sv-SE" dirty="0"/>
              <a:t>").</a:t>
            </a:r>
            <a:endParaRPr lang="sv-SE" b="1" noProof="0" dirty="0"/>
          </a:p>
          <a:p>
            <a:pPr marL="171450" indent="-171450">
              <a:lnSpc>
                <a:spcPct val="114999"/>
              </a:lnSpc>
              <a:spcBef>
                <a:spcPts val="1200"/>
              </a:spcBef>
              <a:buChar char="•"/>
            </a:pPr>
            <a:r>
              <a:rPr lang="sv-SE" noProof="0" dirty="0"/>
              <a:t>Hur hjälper jag eleverna på vägen dit? (</a:t>
            </a:r>
            <a:r>
              <a:rPr lang="sv-SE" dirty="0"/>
              <a:t>Kontinuiteten mellan det närliggande och övergripande syftet skapas genom </a:t>
            </a:r>
            <a:r>
              <a:rPr lang="sv-SE" b="1" dirty="0"/>
              <a:t>Uppgifterna</a:t>
            </a:r>
            <a:r>
              <a:rPr lang="sv-SE" dirty="0"/>
              <a:t> i uppdraget</a:t>
            </a:r>
            <a:r>
              <a:rPr lang="sv-SE" noProof="0" dirty="0"/>
              <a:t>, </a:t>
            </a:r>
            <a:r>
              <a:rPr lang="sv-SE" dirty="0"/>
              <a:t>och beskrivs i </a:t>
            </a:r>
            <a:r>
              <a:rPr lang="sv-SE" b="1" dirty="0"/>
              <a:t>Om</a:t>
            </a:r>
            <a:r>
              <a:rPr lang="sv-SE" b="1" noProof="0" dirty="0"/>
              <a:t> uppdraget</a:t>
            </a:r>
            <a:r>
              <a:rPr lang="sv-SE" dirty="0"/>
              <a:t>, och </a:t>
            </a:r>
            <a:r>
              <a:rPr lang="sv-SE" b="1" dirty="0"/>
              <a:t>Utvärdera</a:t>
            </a:r>
            <a:r>
              <a:rPr lang="sv-SE" dirty="0"/>
              <a:t>)</a:t>
            </a:r>
            <a:endParaRPr lang="sv-SE" b="1" noProof="0" dirty="0"/>
          </a:p>
        </p:txBody>
      </p:sp>
      <p:sp>
        <p:nvSpPr>
          <p:cNvPr id="258" name="Google Shape;2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3254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Nytt i detta tema </a:t>
            </a:r>
          </a:p>
        </p:txBody>
      </p:sp>
      <p:sp>
        <p:nvSpPr>
          <p:cNvPr id="258" name="Google Shape;2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2472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Ett </a:t>
            </a:r>
            <a:r>
              <a:rPr lang="sv-SE" dirty="0" err="1"/>
              <a:t>pdf-dokument</a:t>
            </a:r>
            <a:r>
              <a:rPr lang="sv-SE" dirty="0"/>
              <a:t> med frågor för varje delområde. Ett underlag för samtal med eleverna om vad de lärt sig. Kryssfrågor med alternativ att ta ställning till och gemensamt diskutera och reda ut. </a:t>
            </a:r>
          </a:p>
          <a:p>
            <a:pPr marL="0" lvl="0" indent="0" algn="l" rtl="0">
              <a:spcBef>
                <a:spcPts val="0"/>
              </a:spcBef>
              <a:spcAft>
                <a:spcPts val="0"/>
              </a:spcAft>
              <a:buNone/>
            </a:pPr>
            <a:endParaRPr lang="sv-SE" dirty="0"/>
          </a:p>
          <a:p>
            <a:pPr marL="0" lvl="0" indent="0" algn="l" rtl="0">
              <a:spcBef>
                <a:spcPts val="0"/>
              </a:spcBef>
              <a:spcAft>
                <a:spcPts val="0"/>
              </a:spcAft>
              <a:buNone/>
            </a:pPr>
            <a:endParaRPr lang="sv-SE" dirty="0"/>
          </a:p>
        </p:txBody>
      </p:sp>
      <p:sp>
        <p:nvSpPr>
          <p:cNvPr id="258" name="Google Shape;2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447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En första del där eleverna </a:t>
            </a:r>
            <a:r>
              <a:rPr lang="sv-SE" dirty="0" err="1"/>
              <a:t>självutvärderar</a:t>
            </a:r>
            <a:r>
              <a:rPr lang="sv-SE" dirty="0"/>
              <a:t> sitt lärande, såväl laborativt som teoretiskt.  </a:t>
            </a:r>
          </a:p>
          <a:p>
            <a:pPr marL="0" indent="0"/>
            <a:r>
              <a:rPr lang="sv-SE" dirty="0"/>
              <a:t>En andra del som "knyter ihop säcken" genom att upprepa uppgiften i uppdrag 1 om "Vad vet vi om elektriska kretsar?" Och "Vad vill vi veta om elektriska kretsar?". </a:t>
            </a:r>
          </a:p>
        </p:txBody>
      </p:sp>
      <p:sp>
        <p:nvSpPr>
          <p:cNvPr id="258" name="Google Shape;25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178295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Temaboken är en del av temat, inte ett valbart alternativ (från 2025). </a:t>
            </a:r>
          </a:p>
          <a:p>
            <a:endParaRPr lang="sv-SE" dirty="0"/>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39</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7302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buClr>
                <a:schemeClr val="dk1"/>
              </a:buClr>
              <a:buSzPts val="1100"/>
            </a:pPr>
            <a:endParaRPr lang="sv-SE" dirty="0"/>
          </a:p>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11630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gn="l" rtl="0">
              <a:spcBef>
                <a:spcPts val="0"/>
              </a:spcBef>
              <a:spcAft>
                <a:spcPts val="0"/>
              </a:spcAft>
              <a:buNone/>
            </a:pPr>
            <a:endParaRPr lang="sv-SE" i="0" dirty="0">
              <a:solidFill>
                <a:srgbClr val="000000"/>
              </a:solidFill>
            </a:endParaRPr>
          </a:p>
          <a:p>
            <a:endParaRPr lang="sv-SE"/>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40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716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Information om materialförändringarna har skickats ut till samordnare. </a:t>
            </a:r>
            <a:br>
              <a:rPr lang="sv-SE" dirty="0"/>
            </a:br>
            <a:r>
              <a:rPr lang="sv-SE" dirty="0"/>
              <a:t>Bild på allt material finns hos NT Skolmateriel.</a:t>
            </a:r>
          </a:p>
          <a:p>
            <a:pPr marL="0" lvl="0" indent="0" algn="l" rtl="0">
              <a:spcBef>
                <a:spcPts val="0"/>
              </a:spcBef>
              <a:spcAft>
                <a:spcPts val="0"/>
              </a:spcAft>
              <a:buNone/>
            </a:pPr>
            <a:r>
              <a:rPr lang="sv-SE" dirty="0"/>
              <a:t>Byte till papp för att minska plastanvändningen.</a:t>
            </a:r>
          </a:p>
          <a:p>
            <a:pPr marL="0" indent="0"/>
            <a:r>
              <a:rPr lang="sv-SE" dirty="0"/>
              <a:t>Stadig pappskiva</a:t>
            </a:r>
            <a:r>
              <a:rPr lang="sv-SE"/>
              <a:t> av </a:t>
            </a:r>
            <a:r>
              <a:rPr lang="sv-SE" err="1"/>
              <a:t>well</a:t>
            </a:r>
            <a:r>
              <a:rPr lang="sv-SE" dirty="0"/>
              <a:t> istället för registerkort.</a:t>
            </a:r>
          </a:p>
          <a:p>
            <a:pPr marL="0" indent="0"/>
            <a:r>
              <a:rPr lang="sv-SE" dirty="0"/>
              <a:t>Citronsaft till fördjupningsuppdraget istället för ättika.</a:t>
            </a:r>
          </a:p>
          <a:p>
            <a:pPr marL="0" indent="0"/>
            <a:r>
              <a:rPr lang="sv-SE" dirty="0"/>
              <a:t>Skruv i stål används för att tillverka strömbrytare av lamphållare.</a:t>
            </a:r>
            <a:br>
              <a:rPr lang="sv-SE" dirty="0"/>
            </a:br>
            <a:endParaRPr lang="sv-SE" dirty="0"/>
          </a:p>
          <a:p>
            <a:pPr marL="0" lvl="0" indent="0" algn="l" rtl="0">
              <a:spcBef>
                <a:spcPts val="0"/>
              </a:spcBef>
              <a:spcAft>
                <a:spcPts val="0"/>
              </a:spcAft>
              <a:buNone/>
            </a:pPr>
            <a:endParaRPr lang="sv-SE" dirty="0"/>
          </a:p>
          <a:p>
            <a:pPr marL="0" lvl="0" indent="0" algn="l" rtl="0">
              <a:spcBef>
                <a:spcPts val="0"/>
              </a:spcBef>
              <a:spcAft>
                <a:spcPts val="0"/>
              </a:spcAft>
              <a:buNone/>
            </a:pPr>
            <a:endParaRPr lang="sv-SE" dirty="0"/>
          </a:p>
          <a:p>
            <a:pPr marL="0" lvl="0" indent="0" algn="l" rtl="0">
              <a:spcBef>
                <a:spcPts val="0"/>
              </a:spcBef>
              <a:spcAft>
                <a:spcPts val="0"/>
              </a:spcAft>
              <a:buNone/>
            </a:pPr>
            <a:endParaRPr lang="sv-SE" dirty="0"/>
          </a:p>
        </p:txBody>
      </p:sp>
      <p:sp>
        <p:nvSpPr>
          <p:cNvPr id="121" name="Google Shape;1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9425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De omoderna ljuskällorna är borttagna, samt glödtrådarna.</a:t>
            </a:r>
          </a:p>
          <a:p>
            <a:pPr marL="0" lvl="0" indent="0" algn="l" rtl="0">
              <a:spcBef>
                <a:spcPts val="0"/>
              </a:spcBef>
              <a:spcAft>
                <a:spcPts val="0"/>
              </a:spcAft>
              <a:buNone/>
            </a:pPr>
            <a:r>
              <a:rPr lang="sv-SE" dirty="0"/>
              <a:t>NTA-S materialet revideras inte och tas därmed bort. Enligt önskemål från lärare med elever som behöver motoriska anpassningar finns lamphållare med skruvsockel och kopplingstråd med magnetkontakt kvar som extramaterial.</a:t>
            </a:r>
          </a:p>
        </p:txBody>
      </p:sp>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52734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En ursprunglig förhoppning inför revideringen var att ersätta glödlampor och batterier till mer hållbara alternativ. MEN: </a:t>
            </a:r>
          </a:p>
          <a:p>
            <a:pPr marL="0" indent="0"/>
            <a:r>
              <a:rPr lang="sv-SE" dirty="0"/>
              <a:t>Glödlampan är fortfarande det bästa alternativet för att se och förstå hur elen rör sig genom komponenterna i en krets. </a:t>
            </a:r>
          </a:p>
          <a:p>
            <a:pPr marL="0" indent="0"/>
            <a:r>
              <a:rPr lang="sv-SE" dirty="0"/>
              <a:t>Vid utprovning framkom att uppladdningsbara batterier och LED-lampor inte fungerar för undersökningarna i temat. I lärarhandledningen beskrivs detta mer utförligt. </a:t>
            </a:r>
          </a:p>
          <a:p>
            <a:pPr marL="0" lvl="0" indent="0" algn="l" rtl="0">
              <a:spcBef>
                <a:spcPts val="0"/>
              </a:spcBef>
              <a:spcAft>
                <a:spcPts val="0"/>
              </a:spcAft>
              <a:buNone/>
            </a:pPr>
            <a:endParaRPr lang="sv-SE" dirty="0"/>
          </a:p>
          <a:p>
            <a:pPr marL="0" lvl="0" indent="0" algn="l" rtl="0">
              <a:spcBef>
                <a:spcPts val="0"/>
              </a:spcBef>
              <a:spcAft>
                <a:spcPts val="0"/>
              </a:spcAft>
              <a:buNone/>
            </a:pPr>
            <a:endParaRPr lang="sv-SE" dirty="0"/>
          </a:p>
        </p:txBody>
      </p:sp>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53688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Nyhet att man som lärare själv får sortera föremålen (i pappersbägarna). De levereras i påsar enligt bilden (U6)</a:t>
            </a:r>
          </a:p>
          <a:p>
            <a:pPr marL="0" indent="0"/>
            <a:r>
              <a:rPr lang="sv-SE" dirty="0"/>
              <a:t>Materialet finns illustrerat på elevernas arbetsblad</a:t>
            </a:r>
            <a:r>
              <a:rPr lang="sv-SE"/>
              <a:t> (se bild 13 i denna </a:t>
            </a:r>
            <a:r>
              <a:rPr lang="sv-SE" err="1"/>
              <a:t>ppt</a:t>
            </a:r>
            <a:r>
              <a:rPr lang="sv-SE"/>
              <a:t>).</a:t>
            </a:r>
            <a:endParaRPr dirty="0"/>
          </a:p>
        </p:txBody>
      </p:sp>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59560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Valbart material att köpa in – sorteringsbox. (Har tidigare används av några NTA-medlemmar.)</a:t>
            </a:r>
            <a:br>
              <a:rPr lang="sv-SE" dirty="0"/>
            </a:br>
            <a:r>
              <a:rPr lang="sv-SE" dirty="0"/>
              <a:t>Underlättar hantering och packning av temalådor.</a:t>
            </a:r>
          </a:p>
        </p:txBody>
      </p:sp>
      <p:sp>
        <p:nvSpPr>
          <p:cNvPr id="128" name="Google Shape;12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16620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Några exempel på ytterligare stöd till temaarbetet som finns på NTA:s webbplats. </a:t>
            </a:r>
          </a:p>
          <a:p>
            <a:pPr marL="0" indent="0"/>
            <a:r>
              <a:rPr lang="sv-SE" dirty="0"/>
              <a:t>I dagsläget gäller följande: </a:t>
            </a:r>
          </a:p>
          <a:p>
            <a:pPr marL="0" indent="0"/>
            <a:r>
              <a:rPr lang="sv-SE" dirty="0"/>
              <a:t>Temasidan kommer att uppdateras på NTA:s webbplats i mitten av juni 2024. (10 juni – midsommar)</a:t>
            </a:r>
          </a:p>
          <a:p>
            <a:pPr marL="0" indent="0"/>
            <a:r>
              <a:rPr lang="sv-SE" dirty="0"/>
              <a:t>En samverkansaktivitet till temat publiceras inom kort.</a:t>
            </a:r>
          </a:p>
          <a:p>
            <a:pPr marL="0" lvl="0" indent="0" algn="l" rtl="0">
              <a:spcBef>
                <a:spcPts val="0"/>
              </a:spcBef>
              <a:spcAft>
                <a:spcPts val="0"/>
              </a:spcAft>
              <a:buNone/>
            </a:pPr>
            <a:r>
              <a:rPr lang="sv-SE" dirty="0"/>
              <a:t>Temaboken/inlästa texter färdigställs under hösten 2024</a:t>
            </a:r>
          </a:p>
          <a:p>
            <a:pPr marL="0" lvl="0" indent="0" algn="l" rtl="0">
              <a:spcBef>
                <a:spcPts val="0"/>
              </a:spcBef>
              <a:spcAft>
                <a:spcPts val="0"/>
              </a:spcAft>
              <a:buNone/>
            </a:pPr>
            <a:endParaRPr lang="sv-SE" dirty="0"/>
          </a:p>
        </p:txBody>
      </p:sp>
      <p:sp>
        <p:nvSpPr>
          <p:cNvPr id="274" name="Google Shape;27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308092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 </a:t>
            </a:r>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47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84789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sv-SE" dirty="0"/>
              <a:t> </a:t>
            </a:r>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4521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sv-SE" dirty="0"/>
          </a:p>
          <a:p>
            <a:pPr marL="0" indent="0"/>
            <a:endParaRPr lang="sv-SE"/>
          </a:p>
        </p:txBody>
      </p:sp>
      <p:sp>
        <p:nvSpPr>
          <p:cNvPr id="115" name="Google Shape;11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4861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Introduktionstext</a:t>
            </a:r>
            <a:r>
              <a:rPr lang="sv-SE" noProof="0" dirty="0"/>
              <a:t> :</a:t>
            </a:r>
          </a:p>
          <a:p>
            <a:r>
              <a:rPr lang="sv-SE" noProof="0" dirty="0"/>
              <a:t>Här lyfts exempel från uppdragen in i introduktionstexten för att illustrera de olika didaktiska modeller som beskrivs. </a:t>
            </a:r>
          </a:p>
          <a:p>
            <a:r>
              <a:rPr lang="sv-SE" dirty="0"/>
              <a:t>Alla</a:t>
            </a:r>
            <a:r>
              <a:rPr lang="sv-SE" noProof="0" dirty="0"/>
              <a:t> dokument man </a:t>
            </a:r>
            <a:r>
              <a:rPr lang="sv-SE" dirty="0"/>
              <a:t>som lärare behöver</a:t>
            </a:r>
            <a:r>
              <a:rPr lang="sv-SE" noProof="0" dirty="0"/>
              <a:t> för sin planering </a:t>
            </a:r>
            <a:r>
              <a:rPr lang="sv-SE" dirty="0"/>
              <a:t>har samlats under</a:t>
            </a:r>
            <a:r>
              <a:rPr lang="sv-SE" noProof="0" dirty="0"/>
              <a:t> samma flik. Tidigare var de </a:t>
            </a:r>
            <a:r>
              <a:rPr lang="sv-SE" dirty="0"/>
              <a:t>dokument som</a:t>
            </a:r>
            <a:r>
              <a:rPr lang="sv-SE" noProof="0" dirty="0"/>
              <a:t> ligger under </a:t>
            </a:r>
            <a:r>
              <a:rPr lang="sv-SE" dirty="0"/>
              <a:t>"</a:t>
            </a:r>
            <a:r>
              <a:rPr lang="sv-SE" noProof="0" dirty="0"/>
              <a:t>Temats innehåll och lärande</a:t>
            </a:r>
            <a:r>
              <a:rPr lang="sv-SE" dirty="0"/>
              <a:t>"</a:t>
            </a:r>
            <a:r>
              <a:rPr lang="sv-SE" noProof="0" dirty="0"/>
              <a:t> placerade längst bak</a:t>
            </a:r>
            <a:r>
              <a:rPr lang="sv-SE" dirty="0"/>
              <a:t> i</a:t>
            </a:r>
            <a:r>
              <a:rPr lang="sv-SE" noProof="0" dirty="0"/>
              <a:t> pärmen. </a:t>
            </a:r>
          </a:p>
          <a:p>
            <a:endParaRPr lang="sv-SE" noProof="0" dirty="0"/>
          </a:p>
          <a:p>
            <a:endParaRPr lang="sv-SE" i="1" dirty="0"/>
          </a:p>
        </p:txBody>
      </p:sp>
      <p:sp>
        <p:nvSpPr>
          <p:cNvPr id="4" name="Platshållare för bildnumm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5374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Område 3 har blivit lite mer omfattande jämfört med tidigare, för att bättre möta kraven i läroplanen. (– </a:t>
            </a:r>
            <a:r>
              <a:rPr lang="sv-SE" i="1" dirty="0"/>
              <a:t>förmåga att använda fysik för att granska information, kommunicera och ta ställning i frågor som rör energi, teknik och miljö</a:t>
            </a:r>
            <a:r>
              <a:rPr lang="sv-SE" dirty="0"/>
              <a:t>)</a:t>
            </a:r>
          </a:p>
          <a:p>
            <a:pPr marL="0" indent="0"/>
            <a:r>
              <a:rPr lang="sv-SE" dirty="0"/>
              <a:t>Område 1 har tempot dragits ner då stora uppdrag delats upp i fler (U2 och U3 var tidigare ett uppdrag). Förståelsen för den slutna kretsen är viktig för helheten, och behöver därför mer tid. </a:t>
            </a:r>
          </a:p>
          <a:p>
            <a:pPr marL="0" indent="0"/>
            <a:endParaRPr lang="sv-SE"/>
          </a:p>
        </p:txBody>
      </p:sp>
      <p:sp>
        <p:nvSpPr>
          <p:cNvPr id="134" name="Google Shape;1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495111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indent="0"/>
            <a:r>
              <a:rPr lang="sv-SE" dirty="0"/>
              <a:t>Uppdragens följd har anpassats för att passa en arbetsgång som går från den lilla kretsen till den stora i samhället, från elevnära till det globala.
Några uppdrag har delats upp två, dels när uppdragen blev för omfattande, dels för att göra progressionen tydligare i ett uppdrag.</a:t>
            </a:r>
          </a:p>
          <a:p>
            <a:pPr marL="0" indent="0"/>
            <a:endParaRPr lang="sv-SE"/>
          </a:p>
        </p:txBody>
      </p:sp>
      <p:sp>
        <p:nvSpPr>
          <p:cNvPr id="134" name="Google Shape;13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39130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6.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ubrik och innehåll" type="obj">
  <p:cSld name="OBJECT">
    <p:spTree>
      <p:nvGrpSpPr>
        <p:cNvPr id="1" name="Shape 18"/>
        <p:cNvGrpSpPr/>
        <p:nvPr/>
      </p:nvGrpSpPr>
      <p:grpSpPr>
        <a:xfrm>
          <a:off x="0" y="0"/>
          <a:ext cx="0" cy="0"/>
          <a:chOff x="0" y="0"/>
          <a:chExt cx="0" cy="0"/>
        </a:xfrm>
      </p:grpSpPr>
      <p:sp>
        <p:nvSpPr>
          <p:cNvPr id="19" name="Google Shape;19;gf723268c93_0_8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gf723268c93_0_80"/>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rmAutofit/>
          </a:bodyPr>
          <a:lstStyle>
            <a:lvl1pPr marL="457200" lvl="0" indent="-342900" algn="l">
              <a:lnSpc>
                <a:spcPct val="104545"/>
              </a:lnSpc>
              <a:spcBef>
                <a:spcPts val="360"/>
              </a:spcBef>
              <a:spcAft>
                <a:spcPts val="0"/>
              </a:spcAft>
              <a:buClr>
                <a:schemeClr val="dk1"/>
              </a:buClr>
              <a:buSzPts val="1800"/>
              <a:buChar char="•"/>
              <a:defRPr/>
            </a:lvl1pPr>
            <a:lvl2pPr marL="914400" lvl="1" indent="-342900" algn="l">
              <a:lnSpc>
                <a:spcPct val="104545"/>
              </a:lnSpc>
              <a:spcBef>
                <a:spcPts val="360"/>
              </a:spcBef>
              <a:spcAft>
                <a:spcPts val="0"/>
              </a:spcAft>
              <a:buClr>
                <a:schemeClr val="dk1"/>
              </a:buClr>
              <a:buSzPts val="1800"/>
              <a:buChar char="–"/>
              <a:defRPr/>
            </a:lvl2pPr>
            <a:lvl3pPr marL="1371600" lvl="2" indent="-342900" algn="l">
              <a:lnSpc>
                <a:spcPct val="104545"/>
              </a:lnSpc>
              <a:spcBef>
                <a:spcPts val="360"/>
              </a:spcBef>
              <a:spcAft>
                <a:spcPts val="0"/>
              </a:spcAft>
              <a:buClr>
                <a:schemeClr val="dk1"/>
              </a:buClr>
              <a:buSzPts val="1800"/>
              <a:buChar char="–"/>
              <a:defRPr/>
            </a:lvl3pPr>
            <a:lvl4pPr marL="1828800" lvl="3" indent="-342900" algn="l">
              <a:lnSpc>
                <a:spcPct val="104545"/>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21" name="Google Shape;21;gf723268c93_0_80"/>
          <p:cNvSpPr txBox="1">
            <a:spLocks noGrp="1"/>
          </p:cNvSpPr>
          <p:nvPr>
            <p:ph type="dt" idx="10"/>
          </p:nvPr>
        </p:nvSpPr>
        <p:spPr>
          <a:xfrm>
            <a:off x="609600" y="6356350"/>
            <a:ext cx="28449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2" name="Google Shape;22;gf723268c93_0_80"/>
          <p:cNvSpPr txBox="1">
            <a:spLocks noGrp="1"/>
          </p:cNvSpPr>
          <p:nvPr>
            <p:ph type="ftr" idx="11"/>
          </p:nvPr>
        </p:nvSpPr>
        <p:spPr>
          <a:xfrm>
            <a:off x="4165600" y="6356350"/>
            <a:ext cx="38607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 name="Google Shape;23;gf723268c93_0_80"/>
          <p:cNvSpPr txBox="1">
            <a:spLocks noGrp="1"/>
          </p:cNvSpPr>
          <p:nvPr>
            <p:ph type="sldNum" idx="12"/>
          </p:nvPr>
        </p:nvSpPr>
        <p:spPr>
          <a:xfrm>
            <a:off x="8737600" y="6356350"/>
            <a:ext cx="28449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sv-SE"/>
              <a:t>‹#›</a:t>
            </a:fld>
            <a:endParaRPr/>
          </a:p>
        </p:txBody>
      </p:sp>
      <p:pic>
        <p:nvPicPr>
          <p:cNvPr id="7" name="Google Shape;52;p33">
            <a:extLst>
              <a:ext uri="{FF2B5EF4-FFF2-40B4-BE49-F238E27FC236}">
                <a16:creationId xmlns:a16="http://schemas.microsoft.com/office/drawing/2014/main" id="{25637173-AD63-433E-98AF-4B069F284AC7}"/>
              </a:ext>
            </a:extLst>
          </p:cNvPr>
          <p:cNvPicPr preferRelativeResize="0"/>
          <p:nvPr userDrawn="1"/>
        </p:nvPicPr>
        <p:blipFill rotWithShape="1">
          <a:blip r:embed="rId2">
            <a:alphaModFix/>
          </a:blip>
          <a:srcRect/>
          <a:stretch/>
        </p:blipFill>
        <p:spPr>
          <a:xfrm>
            <a:off x="10088977" y="6233919"/>
            <a:ext cx="1733134" cy="25147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i enspalt plus foto - rosa">
  <p:cSld name="Text i enspalt plus foto - rosa">
    <p:spTree>
      <p:nvGrpSpPr>
        <p:cNvPr id="1" name="Shape 130"/>
        <p:cNvGrpSpPr/>
        <p:nvPr/>
      </p:nvGrpSpPr>
      <p:grpSpPr>
        <a:xfrm>
          <a:off x="0" y="0"/>
          <a:ext cx="0" cy="0"/>
          <a:chOff x="0" y="0"/>
          <a:chExt cx="0" cy="0"/>
        </a:xfrm>
      </p:grpSpPr>
      <p:pic>
        <p:nvPicPr>
          <p:cNvPr id="131" name="Google Shape;131;p4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32" name="Google Shape;132;p40"/>
          <p:cNvPicPr preferRelativeResize="0"/>
          <p:nvPr/>
        </p:nvPicPr>
        <p:blipFill rotWithShape="1">
          <a:blip r:embed="rId3">
            <a:alphaModFix/>
          </a:blip>
          <a:srcRect/>
          <a:stretch/>
        </p:blipFill>
        <p:spPr>
          <a:xfrm>
            <a:off x="10088977" y="6233919"/>
            <a:ext cx="1733134" cy="251474"/>
          </a:xfrm>
          <a:prstGeom prst="rect">
            <a:avLst/>
          </a:prstGeom>
          <a:noFill/>
          <a:ln>
            <a:noFill/>
          </a:ln>
        </p:spPr>
      </p:pic>
      <p:sp>
        <p:nvSpPr>
          <p:cNvPr id="133" name="Google Shape;133;p40"/>
          <p:cNvSpPr>
            <a:spLocks noGrp="1"/>
          </p:cNvSpPr>
          <p:nvPr>
            <p:ph type="pic" idx="2"/>
          </p:nvPr>
        </p:nvSpPr>
        <p:spPr>
          <a:xfrm>
            <a:off x="6744832" y="183645"/>
            <a:ext cx="5272543" cy="6485443"/>
          </a:xfrm>
          <a:prstGeom prst="rect">
            <a:avLst/>
          </a:prstGeom>
          <a:noFill/>
          <a:ln>
            <a:noFill/>
          </a:ln>
        </p:spPr>
      </p:sp>
      <p:sp>
        <p:nvSpPr>
          <p:cNvPr id="134" name="Google Shape;134;p40"/>
          <p:cNvSpPr txBox="1">
            <a:spLocks noGrp="1"/>
          </p:cNvSpPr>
          <p:nvPr>
            <p:ph type="title"/>
          </p:nvPr>
        </p:nvSpPr>
        <p:spPr>
          <a:xfrm>
            <a:off x="627913" y="524108"/>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0467C"/>
              </a:buClr>
              <a:buSzPts val="4000"/>
              <a:buFont typeface="Calibri"/>
              <a:buNone/>
              <a:defRPr sz="4000">
                <a:solidFill>
                  <a:srgbClr val="B046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0"/>
          <p:cNvSpPr txBox="1">
            <a:spLocks noGrp="1"/>
          </p:cNvSpPr>
          <p:nvPr>
            <p:ph type="body" idx="1"/>
          </p:nvPr>
        </p:nvSpPr>
        <p:spPr>
          <a:xfrm>
            <a:off x="627913" y="2023672"/>
            <a:ext cx="5791935" cy="4310220"/>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i enspalt plus foto - logo till vänster - rosa">
  <p:cSld name="Text i enspalt plus foto - logo till vänster - rosa">
    <p:spTree>
      <p:nvGrpSpPr>
        <p:cNvPr id="1" name="Shape 136"/>
        <p:cNvGrpSpPr/>
        <p:nvPr/>
      </p:nvGrpSpPr>
      <p:grpSpPr>
        <a:xfrm>
          <a:off x="0" y="0"/>
          <a:ext cx="0" cy="0"/>
          <a:chOff x="0" y="0"/>
          <a:chExt cx="0" cy="0"/>
        </a:xfrm>
      </p:grpSpPr>
      <p:pic>
        <p:nvPicPr>
          <p:cNvPr id="137" name="Google Shape;137;p41"/>
          <p:cNvPicPr preferRelativeResize="0"/>
          <p:nvPr/>
        </p:nvPicPr>
        <p:blipFill rotWithShape="1">
          <a:blip r:embed="rId2">
            <a:alphaModFix/>
          </a:blip>
          <a:srcRect/>
          <a:stretch/>
        </p:blipFill>
        <p:spPr>
          <a:xfrm>
            <a:off x="95721" y="5974537"/>
            <a:ext cx="2296041" cy="777545"/>
          </a:xfrm>
          <a:prstGeom prst="rect">
            <a:avLst/>
          </a:prstGeom>
          <a:noFill/>
          <a:ln>
            <a:noFill/>
          </a:ln>
        </p:spPr>
      </p:pic>
      <p:pic>
        <p:nvPicPr>
          <p:cNvPr id="138" name="Google Shape;138;p4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39" name="Google Shape;139;p41"/>
          <p:cNvSpPr>
            <a:spLocks noGrp="1"/>
          </p:cNvSpPr>
          <p:nvPr>
            <p:ph type="pic" idx="2"/>
          </p:nvPr>
        </p:nvSpPr>
        <p:spPr>
          <a:xfrm>
            <a:off x="6744832" y="183645"/>
            <a:ext cx="5272543" cy="6485443"/>
          </a:xfrm>
          <a:prstGeom prst="rect">
            <a:avLst/>
          </a:prstGeom>
          <a:noFill/>
          <a:ln>
            <a:noFill/>
          </a:ln>
        </p:spPr>
      </p:sp>
      <p:sp>
        <p:nvSpPr>
          <p:cNvPr id="140" name="Google Shape;140;p41"/>
          <p:cNvSpPr txBox="1">
            <a:spLocks noGrp="1"/>
          </p:cNvSpPr>
          <p:nvPr>
            <p:ph type="title"/>
          </p:nvPr>
        </p:nvSpPr>
        <p:spPr>
          <a:xfrm>
            <a:off x="627913" y="524108"/>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0467C"/>
              </a:buClr>
              <a:buSzPts val="4000"/>
              <a:buFont typeface="Calibri"/>
              <a:buNone/>
              <a:defRPr sz="4000">
                <a:solidFill>
                  <a:srgbClr val="B046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1"/>
          <p:cNvSpPr txBox="1">
            <a:spLocks noGrp="1"/>
          </p:cNvSpPr>
          <p:nvPr>
            <p:ph type="body" idx="1"/>
          </p:nvPr>
        </p:nvSpPr>
        <p:spPr>
          <a:xfrm>
            <a:off x="627913" y="2023672"/>
            <a:ext cx="5791935" cy="3950865"/>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i enspalt m foto, kapitelrubrik + Fokusområde 3">
  <p:cSld name="Text i enspalt m foto, kapitelrubrik + Fokusområde 3">
    <p:spTree>
      <p:nvGrpSpPr>
        <p:cNvPr id="1" name="Shape 142"/>
        <p:cNvGrpSpPr/>
        <p:nvPr/>
      </p:nvGrpSpPr>
      <p:grpSpPr>
        <a:xfrm>
          <a:off x="0" y="0"/>
          <a:ext cx="0" cy="0"/>
          <a:chOff x="0" y="0"/>
          <a:chExt cx="0" cy="0"/>
        </a:xfrm>
      </p:grpSpPr>
      <p:pic>
        <p:nvPicPr>
          <p:cNvPr id="143" name="Google Shape;143;p42"/>
          <p:cNvPicPr preferRelativeResize="0"/>
          <p:nvPr/>
        </p:nvPicPr>
        <p:blipFill rotWithShape="1">
          <a:blip r:embed="rId2">
            <a:alphaModFix/>
          </a:blip>
          <a:srcRect/>
          <a:stretch/>
        </p:blipFill>
        <p:spPr>
          <a:xfrm>
            <a:off x="10088977" y="6233919"/>
            <a:ext cx="1733134" cy="251474"/>
          </a:xfrm>
          <a:prstGeom prst="rect">
            <a:avLst/>
          </a:prstGeom>
          <a:noFill/>
          <a:ln>
            <a:noFill/>
          </a:ln>
        </p:spPr>
      </p:pic>
      <p:sp>
        <p:nvSpPr>
          <p:cNvPr id="144" name="Google Shape;144;p42"/>
          <p:cNvSpPr txBox="1">
            <a:spLocks noGrp="1"/>
          </p:cNvSpPr>
          <p:nvPr>
            <p:ph type="body" idx="1"/>
          </p:nvPr>
        </p:nvSpPr>
        <p:spPr>
          <a:xfrm>
            <a:off x="214130" y="244110"/>
            <a:ext cx="6205718" cy="68886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45A2DB"/>
              </a:buClr>
              <a:buSzPts val="2000"/>
              <a:buNone/>
              <a:defRPr sz="2000" b="1">
                <a:solidFill>
                  <a:srgbClr val="45A2DB"/>
                </a:solidFill>
              </a:defRPr>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5" name="Google Shape;145;p42"/>
          <p:cNvSpPr txBox="1">
            <a:spLocks noGrp="1"/>
          </p:cNvSpPr>
          <p:nvPr>
            <p:ph type="body" idx="2"/>
          </p:nvPr>
        </p:nvSpPr>
        <p:spPr>
          <a:xfrm>
            <a:off x="6774810" y="244110"/>
            <a:ext cx="5161417" cy="688862"/>
          </a:xfrm>
          <a:prstGeom prst="rect">
            <a:avLst/>
          </a:prstGeom>
          <a:noFill/>
          <a:ln>
            <a:noFill/>
          </a:ln>
        </p:spPr>
        <p:txBody>
          <a:bodyPr spcFirstLastPara="1" wrap="square" lIns="91425" tIns="45700" rIns="91425" bIns="45700" anchor="t" anchorCtr="0">
            <a:normAutofit/>
          </a:bodyPr>
          <a:lstStyle>
            <a:lvl1pPr marL="457200" lvl="0" indent="-228600" algn="r">
              <a:lnSpc>
                <a:spcPct val="110000"/>
              </a:lnSpc>
              <a:spcBef>
                <a:spcPts val="0"/>
              </a:spcBef>
              <a:spcAft>
                <a:spcPts val="0"/>
              </a:spcAft>
              <a:buClr>
                <a:srgbClr val="E93E8A"/>
              </a:buClr>
              <a:buSzPts val="2000"/>
              <a:buNone/>
              <a:defRPr sz="2000" b="1">
                <a:solidFill>
                  <a:srgbClr val="E93E8A"/>
                </a:solidFill>
              </a:defRPr>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6" name="Google Shape;146;p4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7" name="Google Shape;147;p42"/>
          <p:cNvSpPr>
            <a:spLocks noGrp="1"/>
          </p:cNvSpPr>
          <p:nvPr>
            <p:ph type="pic" idx="3"/>
          </p:nvPr>
        </p:nvSpPr>
        <p:spPr>
          <a:xfrm>
            <a:off x="6744832" y="183645"/>
            <a:ext cx="5272543" cy="6485443"/>
          </a:xfrm>
          <a:prstGeom prst="rect">
            <a:avLst/>
          </a:prstGeom>
          <a:noFill/>
          <a:ln>
            <a:noFill/>
          </a:ln>
        </p:spPr>
      </p:sp>
      <p:sp>
        <p:nvSpPr>
          <p:cNvPr id="148" name="Google Shape;148;p42"/>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B0467C"/>
              </a:buClr>
              <a:buSzPts val="4000"/>
              <a:buFont typeface="Calibri"/>
              <a:buNone/>
              <a:defRPr sz="4000">
                <a:solidFill>
                  <a:srgbClr val="B0467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2"/>
          <p:cNvSpPr txBox="1">
            <a:spLocks noGrp="1"/>
          </p:cNvSpPr>
          <p:nvPr>
            <p:ph type="body" idx="4"/>
          </p:nvPr>
        </p:nvSpPr>
        <p:spPr>
          <a:xfrm>
            <a:off x="627913" y="2547780"/>
            <a:ext cx="5791935" cy="4310220"/>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ubrik och innehåll Symboler">
  <p:cSld name="Rubrik och innehåll Symboler">
    <p:spTree>
      <p:nvGrpSpPr>
        <p:cNvPr id="1" name="Shape 150"/>
        <p:cNvGrpSpPr/>
        <p:nvPr/>
      </p:nvGrpSpPr>
      <p:grpSpPr>
        <a:xfrm>
          <a:off x="0" y="0"/>
          <a:ext cx="0" cy="0"/>
          <a:chOff x="0" y="0"/>
          <a:chExt cx="0" cy="0"/>
        </a:xfrm>
      </p:grpSpPr>
      <p:pic>
        <p:nvPicPr>
          <p:cNvPr id="151" name="Google Shape;151;p43"/>
          <p:cNvPicPr preferRelativeResize="0"/>
          <p:nvPr/>
        </p:nvPicPr>
        <p:blipFill rotWithShape="1">
          <a:blip r:embed="rId2">
            <a:alphaModFix/>
          </a:blip>
          <a:srcRect/>
          <a:stretch/>
        </p:blipFill>
        <p:spPr>
          <a:xfrm>
            <a:off x="95721" y="5974537"/>
            <a:ext cx="2296041" cy="777545"/>
          </a:xfrm>
          <a:prstGeom prst="rect">
            <a:avLst/>
          </a:prstGeom>
          <a:noFill/>
          <a:ln>
            <a:noFill/>
          </a:ln>
        </p:spPr>
      </p:pic>
      <p:pic>
        <p:nvPicPr>
          <p:cNvPr id="152" name="Google Shape;152;p43"/>
          <p:cNvPicPr preferRelativeResize="0"/>
          <p:nvPr/>
        </p:nvPicPr>
        <p:blipFill rotWithShape="1">
          <a:blip r:embed="rId3">
            <a:alphaModFix/>
          </a:blip>
          <a:srcRect/>
          <a:stretch/>
        </p:blipFill>
        <p:spPr>
          <a:xfrm>
            <a:off x="361213" y="340815"/>
            <a:ext cx="533400" cy="533400"/>
          </a:xfrm>
          <a:prstGeom prst="rect">
            <a:avLst/>
          </a:prstGeom>
          <a:noFill/>
          <a:ln>
            <a:noFill/>
          </a:ln>
        </p:spPr>
      </p:pic>
      <p:pic>
        <p:nvPicPr>
          <p:cNvPr id="153" name="Google Shape;153;p43"/>
          <p:cNvPicPr preferRelativeResize="0"/>
          <p:nvPr/>
        </p:nvPicPr>
        <p:blipFill rotWithShape="1">
          <a:blip r:embed="rId4">
            <a:alphaModFix/>
          </a:blip>
          <a:srcRect/>
          <a:stretch/>
        </p:blipFill>
        <p:spPr>
          <a:xfrm>
            <a:off x="1997788" y="391615"/>
            <a:ext cx="431800" cy="431800"/>
          </a:xfrm>
          <a:prstGeom prst="rect">
            <a:avLst/>
          </a:prstGeom>
          <a:noFill/>
          <a:ln>
            <a:noFill/>
          </a:ln>
        </p:spPr>
      </p:pic>
      <p:pic>
        <p:nvPicPr>
          <p:cNvPr id="154" name="Google Shape;154;p43"/>
          <p:cNvPicPr preferRelativeResize="0"/>
          <p:nvPr/>
        </p:nvPicPr>
        <p:blipFill rotWithShape="1">
          <a:blip r:embed="rId5">
            <a:alphaModFix/>
          </a:blip>
          <a:srcRect/>
          <a:stretch/>
        </p:blipFill>
        <p:spPr>
          <a:xfrm>
            <a:off x="2496156" y="391615"/>
            <a:ext cx="431800" cy="431800"/>
          </a:xfrm>
          <a:prstGeom prst="rect">
            <a:avLst/>
          </a:prstGeom>
          <a:noFill/>
          <a:ln>
            <a:noFill/>
          </a:ln>
        </p:spPr>
      </p:pic>
      <p:pic>
        <p:nvPicPr>
          <p:cNvPr id="155" name="Google Shape;155;p43"/>
          <p:cNvPicPr preferRelativeResize="0"/>
          <p:nvPr/>
        </p:nvPicPr>
        <p:blipFill rotWithShape="1">
          <a:blip r:embed="rId6">
            <a:alphaModFix/>
          </a:blip>
          <a:srcRect/>
          <a:stretch/>
        </p:blipFill>
        <p:spPr>
          <a:xfrm>
            <a:off x="1499419" y="391615"/>
            <a:ext cx="431800" cy="431800"/>
          </a:xfrm>
          <a:prstGeom prst="rect">
            <a:avLst/>
          </a:prstGeom>
          <a:noFill/>
          <a:ln>
            <a:noFill/>
          </a:ln>
        </p:spPr>
      </p:pic>
      <p:pic>
        <p:nvPicPr>
          <p:cNvPr id="156" name="Google Shape;156;p43"/>
          <p:cNvPicPr preferRelativeResize="0"/>
          <p:nvPr/>
        </p:nvPicPr>
        <p:blipFill rotWithShape="1">
          <a:blip r:embed="rId7">
            <a:alphaModFix/>
          </a:blip>
          <a:srcRect/>
          <a:stretch/>
        </p:blipFill>
        <p:spPr>
          <a:xfrm>
            <a:off x="1001050" y="391615"/>
            <a:ext cx="431800" cy="431800"/>
          </a:xfrm>
          <a:prstGeom prst="rect">
            <a:avLst/>
          </a:prstGeom>
          <a:noFill/>
          <a:ln>
            <a:noFill/>
          </a:ln>
        </p:spPr>
      </p:pic>
      <p:sp>
        <p:nvSpPr>
          <p:cNvPr id="157" name="Google Shape;157;p43"/>
          <p:cNvSpPr>
            <a:spLocks noGrp="1"/>
          </p:cNvSpPr>
          <p:nvPr>
            <p:ph type="pic" idx="2"/>
          </p:nvPr>
        </p:nvSpPr>
        <p:spPr>
          <a:xfrm>
            <a:off x="6744832" y="183645"/>
            <a:ext cx="5272543" cy="6485443"/>
          </a:xfrm>
          <a:prstGeom prst="rect">
            <a:avLst/>
          </a:prstGeom>
          <a:noFill/>
          <a:ln>
            <a:noFill/>
          </a:ln>
        </p:spPr>
      </p:sp>
      <p:sp>
        <p:nvSpPr>
          <p:cNvPr id="158" name="Google Shape;158;p43"/>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A2DB"/>
              </a:buClr>
              <a:buSzPts val="4000"/>
              <a:buFont typeface="Calibri"/>
              <a:buNone/>
              <a:defRPr sz="4000">
                <a:solidFill>
                  <a:srgbClr val="45A2D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43"/>
          <p:cNvSpPr txBox="1">
            <a:spLocks noGrp="1"/>
          </p:cNvSpPr>
          <p:nvPr>
            <p:ph type="body" idx="1"/>
          </p:nvPr>
        </p:nvSpPr>
        <p:spPr>
          <a:xfrm>
            <a:off x="627913" y="2547780"/>
            <a:ext cx="5791935" cy="3426757"/>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ubrik och innehåll Symboler Teman">
  <p:cSld name="Rubrik och innehåll Symboler Teman">
    <p:spTree>
      <p:nvGrpSpPr>
        <p:cNvPr id="1" name="Shape 160"/>
        <p:cNvGrpSpPr/>
        <p:nvPr/>
      </p:nvGrpSpPr>
      <p:grpSpPr>
        <a:xfrm>
          <a:off x="0" y="0"/>
          <a:ext cx="0" cy="0"/>
          <a:chOff x="0" y="0"/>
          <a:chExt cx="0" cy="0"/>
        </a:xfrm>
      </p:grpSpPr>
      <p:pic>
        <p:nvPicPr>
          <p:cNvPr id="161" name="Google Shape;161;p44"/>
          <p:cNvPicPr preferRelativeResize="0"/>
          <p:nvPr/>
        </p:nvPicPr>
        <p:blipFill rotWithShape="1">
          <a:blip r:embed="rId2">
            <a:alphaModFix/>
          </a:blip>
          <a:srcRect/>
          <a:stretch/>
        </p:blipFill>
        <p:spPr>
          <a:xfrm>
            <a:off x="95721" y="5974537"/>
            <a:ext cx="2296041" cy="777545"/>
          </a:xfrm>
          <a:prstGeom prst="rect">
            <a:avLst/>
          </a:prstGeom>
          <a:noFill/>
          <a:ln>
            <a:noFill/>
          </a:ln>
        </p:spPr>
      </p:pic>
      <p:pic>
        <p:nvPicPr>
          <p:cNvPr id="162" name="Google Shape;162;p44"/>
          <p:cNvPicPr preferRelativeResize="0"/>
          <p:nvPr/>
        </p:nvPicPr>
        <p:blipFill rotWithShape="1">
          <a:blip r:embed="rId3">
            <a:alphaModFix/>
          </a:blip>
          <a:srcRect/>
          <a:stretch/>
        </p:blipFill>
        <p:spPr>
          <a:xfrm>
            <a:off x="361213" y="340815"/>
            <a:ext cx="533400" cy="533400"/>
          </a:xfrm>
          <a:prstGeom prst="rect">
            <a:avLst/>
          </a:prstGeom>
          <a:noFill/>
          <a:ln>
            <a:noFill/>
          </a:ln>
        </p:spPr>
      </p:pic>
      <p:sp>
        <p:nvSpPr>
          <p:cNvPr id="163" name="Google Shape;163;p44"/>
          <p:cNvSpPr>
            <a:spLocks noGrp="1"/>
          </p:cNvSpPr>
          <p:nvPr>
            <p:ph type="pic" idx="2"/>
          </p:nvPr>
        </p:nvSpPr>
        <p:spPr>
          <a:xfrm>
            <a:off x="6744832" y="183645"/>
            <a:ext cx="5272543" cy="6485443"/>
          </a:xfrm>
          <a:prstGeom prst="rect">
            <a:avLst/>
          </a:prstGeom>
          <a:noFill/>
          <a:ln>
            <a:noFill/>
          </a:ln>
        </p:spPr>
      </p:sp>
      <p:sp>
        <p:nvSpPr>
          <p:cNvPr id="164" name="Google Shape;164;p44"/>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A2DB"/>
              </a:buClr>
              <a:buSzPts val="4000"/>
              <a:buFont typeface="Calibri"/>
              <a:buNone/>
              <a:defRPr sz="4000">
                <a:solidFill>
                  <a:srgbClr val="45A2D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44"/>
          <p:cNvSpPr txBox="1">
            <a:spLocks noGrp="1"/>
          </p:cNvSpPr>
          <p:nvPr>
            <p:ph type="body" idx="1"/>
          </p:nvPr>
        </p:nvSpPr>
        <p:spPr>
          <a:xfrm>
            <a:off x="627913" y="2547780"/>
            <a:ext cx="5791935" cy="3426757"/>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6" name="Google Shape;166;p44"/>
          <p:cNvPicPr preferRelativeResize="0"/>
          <p:nvPr/>
        </p:nvPicPr>
        <p:blipFill rotWithShape="1">
          <a:blip r:embed="rId4">
            <a:alphaModFix/>
          </a:blip>
          <a:srcRect/>
          <a:stretch/>
        </p:blipFill>
        <p:spPr>
          <a:xfrm>
            <a:off x="1001050" y="389158"/>
            <a:ext cx="431800" cy="431800"/>
          </a:xfrm>
          <a:prstGeom prst="rect">
            <a:avLst/>
          </a:prstGeom>
          <a:noFill/>
          <a:ln>
            <a:noFill/>
          </a:ln>
        </p:spPr>
      </p:pic>
      <p:pic>
        <p:nvPicPr>
          <p:cNvPr id="167" name="Google Shape;167;p44"/>
          <p:cNvPicPr preferRelativeResize="0"/>
          <p:nvPr/>
        </p:nvPicPr>
        <p:blipFill rotWithShape="1">
          <a:blip r:embed="rId5">
            <a:alphaModFix/>
          </a:blip>
          <a:srcRect/>
          <a:stretch/>
        </p:blipFill>
        <p:spPr>
          <a:xfrm>
            <a:off x="1499418" y="389158"/>
            <a:ext cx="431800" cy="431800"/>
          </a:xfrm>
          <a:prstGeom prst="rect">
            <a:avLst/>
          </a:prstGeom>
          <a:noFill/>
          <a:ln>
            <a:noFill/>
          </a:ln>
        </p:spPr>
      </p:pic>
      <p:pic>
        <p:nvPicPr>
          <p:cNvPr id="168" name="Google Shape;168;p44"/>
          <p:cNvPicPr preferRelativeResize="0"/>
          <p:nvPr/>
        </p:nvPicPr>
        <p:blipFill rotWithShape="1">
          <a:blip r:embed="rId6">
            <a:alphaModFix/>
          </a:blip>
          <a:srcRect/>
          <a:stretch/>
        </p:blipFill>
        <p:spPr>
          <a:xfrm>
            <a:off x="1997788" y="389158"/>
            <a:ext cx="431800" cy="431800"/>
          </a:xfrm>
          <a:prstGeom prst="rect">
            <a:avLst/>
          </a:prstGeom>
          <a:noFill/>
          <a:ln>
            <a:noFill/>
          </a:ln>
        </p:spPr>
      </p:pic>
      <p:pic>
        <p:nvPicPr>
          <p:cNvPr id="169" name="Google Shape;169;p44"/>
          <p:cNvPicPr preferRelativeResize="0"/>
          <p:nvPr/>
        </p:nvPicPr>
        <p:blipFill rotWithShape="1">
          <a:blip r:embed="rId7">
            <a:alphaModFix/>
          </a:blip>
          <a:srcRect/>
          <a:stretch/>
        </p:blipFill>
        <p:spPr>
          <a:xfrm>
            <a:off x="2496156" y="389158"/>
            <a:ext cx="431800" cy="4318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ubrik och innehåll Symboler Kompetensutveckling">
  <p:cSld name="Rubrik och innehåll Symboler Kompetensutveckling">
    <p:spTree>
      <p:nvGrpSpPr>
        <p:cNvPr id="1" name="Shape 180"/>
        <p:cNvGrpSpPr/>
        <p:nvPr/>
      </p:nvGrpSpPr>
      <p:grpSpPr>
        <a:xfrm>
          <a:off x="0" y="0"/>
          <a:ext cx="0" cy="0"/>
          <a:chOff x="0" y="0"/>
          <a:chExt cx="0" cy="0"/>
        </a:xfrm>
      </p:grpSpPr>
      <p:pic>
        <p:nvPicPr>
          <p:cNvPr id="181" name="Google Shape;181;p46"/>
          <p:cNvPicPr preferRelativeResize="0"/>
          <p:nvPr/>
        </p:nvPicPr>
        <p:blipFill rotWithShape="1">
          <a:blip r:embed="rId2">
            <a:alphaModFix/>
          </a:blip>
          <a:srcRect/>
          <a:stretch/>
        </p:blipFill>
        <p:spPr>
          <a:xfrm>
            <a:off x="95721" y="5974537"/>
            <a:ext cx="2296041" cy="777545"/>
          </a:xfrm>
          <a:prstGeom prst="rect">
            <a:avLst/>
          </a:prstGeom>
          <a:noFill/>
          <a:ln>
            <a:noFill/>
          </a:ln>
        </p:spPr>
      </p:pic>
      <p:pic>
        <p:nvPicPr>
          <p:cNvPr id="182" name="Google Shape;182;p46"/>
          <p:cNvPicPr preferRelativeResize="0"/>
          <p:nvPr/>
        </p:nvPicPr>
        <p:blipFill rotWithShape="1">
          <a:blip r:embed="rId3">
            <a:alphaModFix/>
          </a:blip>
          <a:srcRect/>
          <a:stretch/>
        </p:blipFill>
        <p:spPr>
          <a:xfrm>
            <a:off x="1499419" y="391615"/>
            <a:ext cx="431800" cy="431800"/>
          </a:xfrm>
          <a:prstGeom prst="rect">
            <a:avLst/>
          </a:prstGeom>
          <a:noFill/>
          <a:ln>
            <a:noFill/>
          </a:ln>
        </p:spPr>
      </p:pic>
      <p:sp>
        <p:nvSpPr>
          <p:cNvPr id="183" name="Google Shape;183;p46"/>
          <p:cNvSpPr>
            <a:spLocks noGrp="1"/>
          </p:cNvSpPr>
          <p:nvPr>
            <p:ph type="pic" idx="2"/>
          </p:nvPr>
        </p:nvSpPr>
        <p:spPr>
          <a:xfrm>
            <a:off x="6744832" y="183645"/>
            <a:ext cx="5272543" cy="6485443"/>
          </a:xfrm>
          <a:prstGeom prst="rect">
            <a:avLst/>
          </a:prstGeom>
          <a:noFill/>
          <a:ln>
            <a:noFill/>
          </a:ln>
        </p:spPr>
      </p:sp>
      <p:sp>
        <p:nvSpPr>
          <p:cNvPr id="184" name="Google Shape;184;p46"/>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A2DB"/>
              </a:buClr>
              <a:buSzPts val="4000"/>
              <a:buFont typeface="Calibri"/>
              <a:buNone/>
              <a:defRPr sz="4000">
                <a:solidFill>
                  <a:srgbClr val="45A2D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46"/>
          <p:cNvSpPr txBox="1">
            <a:spLocks noGrp="1"/>
          </p:cNvSpPr>
          <p:nvPr>
            <p:ph type="body" idx="1"/>
          </p:nvPr>
        </p:nvSpPr>
        <p:spPr>
          <a:xfrm>
            <a:off x="627913" y="2547780"/>
            <a:ext cx="5791935" cy="3426757"/>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6" name="Google Shape;186;p46"/>
          <p:cNvPicPr preferRelativeResize="0"/>
          <p:nvPr/>
        </p:nvPicPr>
        <p:blipFill rotWithShape="1">
          <a:blip r:embed="rId4">
            <a:alphaModFix/>
          </a:blip>
          <a:srcRect/>
          <a:stretch/>
        </p:blipFill>
        <p:spPr>
          <a:xfrm>
            <a:off x="361213" y="340815"/>
            <a:ext cx="533400" cy="533400"/>
          </a:xfrm>
          <a:prstGeom prst="rect">
            <a:avLst/>
          </a:prstGeom>
          <a:noFill/>
          <a:ln>
            <a:noFill/>
          </a:ln>
        </p:spPr>
      </p:pic>
      <p:pic>
        <p:nvPicPr>
          <p:cNvPr id="187" name="Google Shape;187;p46"/>
          <p:cNvPicPr preferRelativeResize="0"/>
          <p:nvPr/>
        </p:nvPicPr>
        <p:blipFill rotWithShape="1">
          <a:blip r:embed="rId5">
            <a:alphaModFix/>
          </a:blip>
          <a:srcRect/>
          <a:stretch/>
        </p:blipFill>
        <p:spPr>
          <a:xfrm>
            <a:off x="1001050" y="389158"/>
            <a:ext cx="431800" cy="431800"/>
          </a:xfrm>
          <a:prstGeom prst="rect">
            <a:avLst/>
          </a:prstGeom>
          <a:noFill/>
          <a:ln>
            <a:noFill/>
          </a:ln>
        </p:spPr>
      </p:pic>
      <p:pic>
        <p:nvPicPr>
          <p:cNvPr id="188" name="Google Shape;188;p46"/>
          <p:cNvPicPr preferRelativeResize="0"/>
          <p:nvPr/>
        </p:nvPicPr>
        <p:blipFill rotWithShape="1">
          <a:blip r:embed="rId6">
            <a:alphaModFix/>
          </a:blip>
          <a:srcRect/>
          <a:stretch/>
        </p:blipFill>
        <p:spPr>
          <a:xfrm>
            <a:off x="1997788" y="389158"/>
            <a:ext cx="431800" cy="431800"/>
          </a:xfrm>
          <a:prstGeom prst="rect">
            <a:avLst/>
          </a:prstGeom>
          <a:noFill/>
          <a:ln>
            <a:noFill/>
          </a:ln>
        </p:spPr>
      </p:pic>
      <p:pic>
        <p:nvPicPr>
          <p:cNvPr id="189" name="Google Shape;189;p46"/>
          <p:cNvPicPr preferRelativeResize="0"/>
          <p:nvPr/>
        </p:nvPicPr>
        <p:blipFill rotWithShape="1">
          <a:blip r:embed="rId7">
            <a:alphaModFix/>
          </a:blip>
          <a:srcRect/>
          <a:stretch/>
        </p:blipFill>
        <p:spPr>
          <a:xfrm>
            <a:off x="2496156" y="389158"/>
            <a:ext cx="431800" cy="4318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ubrik och innehåll Symboler Organisation">
  <p:cSld name="Rubrik och innehåll Symboler Organisation">
    <p:spTree>
      <p:nvGrpSpPr>
        <p:cNvPr id="1" name="Shape 190"/>
        <p:cNvGrpSpPr/>
        <p:nvPr/>
      </p:nvGrpSpPr>
      <p:grpSpPr>
        <a:xfrm>
          <a:off x="0" y="0"/>
          <a:ext cx="0" cy="0"/>
          <a:chOff x="0" y="0"/>
          <a:chExt cx="0" cy="0"/>
        </a:xfrm>
      </p:grpSpPr>
      <p:pic>
        <p:nvPicPr>
          <p:cNvPr id="191" name="Google Shape;191;p47"/>
          <p:cNvPicPr preferRelativeResize="0"/>
          <p:nvPr/>
        </p:nvPicPr>
        <p:blipFill rotWithShape="1">
          <a:blip r:embed="rId2">
            <a:alphaModFix/>
          </a:blip>
          <a:srcRect/>
          <a:stretch/>
        </p:blipFill>
        <p:spPr>
          <a:xfrm>
            <a:off x="1997788" y="391615"/>
            <a:ext cx="431800" cy="431800"/>
          </a:xfrm>
          <a:prstGeom prst="rect">
            <a:avLst/>
          </a:prstGeom>
          <a:noFill/>
          <a:ln>
            <a:noFill/>
          </a:ln>
        </p:spPr>
      </p:pic>
      <p:sp>
        <p:nvSpPr>
          <p:cNvPr id="192" name="Google Shape;192;p47"/>
          <p:cNvSpPr>
            <a:spLocks noGrp="1"/>
          </p:cNvSpPr>
          <p:nvPr>
            <p:ph type="pic" idx="2"/>
          </p:nvPr>
        </p:nvSpPr>
        <p:spPr>
          <a:xfrm>
            <a:off x="6744832" y="183645"/>
            <a:ext cx="5272543" cy="6485443"/>
          </a:xfrm>
          <a:prstGeom prst="rect">
            <a:avLst/>
          </a:prstGeom>
          <a:noFill/>
          <a:ln>
            <a:noFill/>
          </a:ln>
        </p:spPr>
      </p:sp>
      <p:sp>
        <p:nvSpPr>
          <p:cNvPr id="193" name="Google Shape;193;p47"/>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A2DB"/>
              </a:buClr>
              <a:buSzPts val="4000"/>
              <a:buFont typeface="Calibri"/>
              <a:buNone/>
              <a:defRPr sz="4000">
                <a:solidFill>
                  <a:srgbClr val="45A2D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4" name="Google Shape;194;p47"/>
          <p:cNvSpPr txBox="1">
            <a:spLocks noGrp="1"/>
          </p:cNvSpPr>
          <p:nvPr>
            <p:ph type="body" idx="1"/>
          </p:nvPr>
        </p:nvSpPr>
        <p:spPr>
          <a:xfrm>
            <a:off x="627913" y="2547780"/>
            <a:ext cx="5791935" cy="3426757"/>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5" name="Google Shape;195;p47"/>
          <p:cNvPicPr preferRelativeResize="0"/>
          <p:nvPr/>
        </p:nvPicPr>
        <p:blipFill rotWithShape="1">
          <a:blip r:embed="rId3">
            <a:alphaModFix/>
          </a:blip>
          <a:srcRect/>
          <a:stretch/>
        </p:blipFill>
        <p:spPr>
          <a:xfrm>
            <a:off x="95721" y="5974537"/>
            <a:ext cx="2296041" cy="777545"/>
          </a:xfrm>
          <a:prstGeom prst="rect">
            <a:avLst/>
          </a:prstGeom>
          <a:noFill/>
          <a:ln>
            <a:noFill/>
          </a:ln>
        </p:spPr>
      </p:pic>
      <p:pic>
        <p:nvPicPr>
          <p:cNvPr id="196" name="Google Shape;196;p47"/>
          <p:cNvPicPr preferRelativeResize="0"/>
          <p:nvPr/>
        </p:nvPicPr>
        <p:blipFill rotWithShape="1">
          <a:blip r:embed="rId4">
            <a:alphaModFix/>
          </a:blip>
          <a:srcRect/>
          <a:stretch/>
        </p:blipFill>
        <p:spPr>
          <a:xfrm>
            <a:off x="2496156" y="389158"/>
            <a:ext cx="431800" cy="431800"/>
          </a:xfrm>
          <a:prstGeom prst="rect">
            <a:avLst/>
          </a:prstGeom>
          <a:noFill/>
          <a:ln>
            <a:noFill/>
          </a:ln>
        </p:spPr>
      </p:pic>
      <p:pic>
        <p:nvPicPr>
          <p:cNvPr id="197" name="Google Shape;197;p47"/>
          <p:cNvPicPr preferRelativeResize="0"/>
          <p:nvPr/>
        </p:nvPicPr>
        <p:blipFill rotWithShape="1">
          <a:blip r:embed="rId5">
            <a:alphaModFix/>
          </a:blip>
          <a:srcRect/>
          <a:stretch/>
        </p:blipFill>
        <p:spPr>
          <a:xfrm>
            <a:off x="1499418" y="389158"/>
            <a:ext cx="431800" cy="431800"/>
          </a:xfrm>
          <a:prstGeom prst="rect">
            <a:avLst/>
          </a:prstGeom>
          <a:noFill/>
          <a:ln>
            <a:noFill/>
          </a:ln>
        </p:spPr>
      </p:pic>
      <p:pic>
        <p:nvPicPr>
          <p:cNvPr id="198" name="Google Shape;198;p47"/>
          <p:cNvPicPr preferRelativeResize="0"/>
          <p:nvPr/>
        </p:nvPicPr>
        <p:blipFill rotWithShape="1">
          <a:blip r:embed="rId6">
            <a:alphaModFix/>
          </a:blip>
          <a:srcRect/>
          <a:stretch/>
        </p:blipFill>
        <p:spPr>
          <a:xfrm>
            <a:off x="1001050" y="389158"/>
            <a:ext cx="431800" cy="431800"/>
          </a:xfrm>
          <a:prstGeom prst="rect">
            <a:avLst/>
          </a:prstGeom>
          <a:noFill/>
          <a:ln>
            <a:noFill/>
          </a:ln>
        </p:spPr>
      </p:pic>
      <p:pic>
        <p:nvPicPr>
          <p:cNvPr id="199" name="Google Shape;199;p47"/>
          <p:cNvPicPr preferRelativeResize="0"/>
          <p:nvPr/>
        </p:nvPicPr>
        <p:blipFill rotWithShape="1">
          <a:blip r:embed="rId7">
            <a:alphaModFix/>
          </a:blip>
          <a:srcRect/>
          <a:stretch/>
        </p:blipFill>
        <p:spPr>
          <a:xfrm>
            <a:off x="361213" y="340815"/>
            <a:ext cx="533400" cy="5334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ubrik och innehåll Symboler Utvärdering">
  <p:cSld name="Rubrik och innehåll Symboler Utvärdering">
    <p:spTree>
      <p:nvGrpSpPr>
        <p:cNvPr id="1" name="Shape 200"/>
        <p:cNvGrpSpPr/>
        <p:nvPr/>
      </p:nvGrpSpPr>
      <p:grpSpPr>
        <a:xfrm>
          <a:off x="0" y="0"/>
          <a:ext cx="0" cy="0"/>
          <a:chOff x="0" y="0"/>
          <a:chExt cx="0" cy="0"/>
        </a:xfrm>
      </p:grpSpPr>
      <p:pic>
        <p:nvPicPr>
          <p:cNvPr id="201" name="Google Shape;201;p48"/>
          <p:cNvPicPr preferRelativeResize="0"/>
          <p:nvPr/>
        </p:nvPicPr>
        <p:blipFill rotWithShape="1">
          <a:blip r:embed="rId2">
            <a:alphaModFix/>
          </a:blip>
          <a:srcRect/>
          <a:stretch/>
        </p:blipFill>
        <p:spPr>
          <a:xfrm>
            <a:off x="95721" y="5974537"/>
            <a:ext cx="2296041" cy="777545"/>
          </a:xfrm>
          <a:prstGeom prst="rect">
            <a:avLst/>
          </a:prstGeom>
          <a:noFill/>
          <a:ln>
            <a:noFill/>
          </a:ln>
        </p:spPr>
      </p:pic>
      <p:pic>
        <p:nvPicPr>
          <p:cNvPr id="202" name="Google Shape;202;p48"/>
          <p:cNvPicPr preferRelativeResize="0"/>
          <p:nvPr/>
        </p:nvPicPr>
        <p:blipFill rotWithShape="1">
          <a:blip r:embed="rId3">
            <a:alphaModFix/>
          </a:blip>
          <a:srcRect/>
          <a:stretch/>
        </p:blipFill>
        <p:spPr>
          <a:xfrm>
            <a:off x="2496156" y="391615"/>
            <a:ext cx="431800" cy="431800"/>
          </a:xfrm>
          <a:prstGeom prst="rect">
            <a:avLst/>
          </a:prstGeom>
          <a:noFill/>
          <a:ln>
            <a:noFill/>
          </a:ln>
        </p:spPr>
      </p:pic>
      <p:sp>
        <p:nvSpPr>
          <p:cNvPr id="203" name="Google Shape;203;p48"/>
          <p:cNvSpPr>
            <a:spLocks noGrp="1"/>
          </p:cNvSpPr>
          <p:nvPr>
            <p:ph type="pic" idx="2"/>
          </p:nvPr>
        </p:nvSpPr>
        <p:spPr>
          <a:xfrm>
            <a:off x="6744832" y="183645"/>
            <a:ext cx="5272543" cy="6485443"/>
          </a:xfrm>
          <a:prstGeom prst="rect">
            <a:avLst/>
          </a:prstGeom>
          <a:noFill/>
          <a:ln>
            <a:noFill/>
          </a:ln>
        </p:spPr>
      </p:sp>
      <p:sp>
        <p:nvSpPr>
          <p:cNvPr id="204" name="Google Shape;204;p48"/>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A2DB"/>
              </a:buClr>
              <a:buSzPts val="4000"/>
              <a:buFont typeface="Calibri"/>
              <a:buNone/>
              <a:defRPr sz="4000">
                <a:solidFill>
                  <a:srgbClr val="45A2D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48"/>
          <p:cNvSpPr txBox="1">
            <a:spLocks noGrp="1"/>
          </p:cNvSpPr>
          <p:nvPr>
            <p:ph type="body" idx="1"/>
          </p:nvPr>
        </p:nvSpPr>
        <p:spPr>
          <a:xfrm>
            <a:off x="627913" y="2547780"/>
            <a:ext cx="5791935" cy="3426757"/>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6" name="Google Shape;206;p48"/>
          <p:cNvPicPr preferRelativeResize="0"/>
          <p:nvPr/>
        </p:nvPicPr>
        <p:blipFill rotWithShape="1">
          <a:blip r:embed="rId4">
            <a:alphaModFix/>
          </a:blip>
          <a:srcRect/>
          <a:stretch/>
        </p:blipFill>
        <p:spPr>
          <a:xfrm>
            <a:off x="361213" y="340815"/>
            <a:ext cx="533400" cy="533400"/>
          </a:xfrm>
          <a:prstGeom prst="rect">
            <a:avLst/>
          </a:prstGeom>
          <a:noFill/>
          <a:ln>
            <a:noFill/>
          </a:ln>
        </p:spPr>
      </p:pic>
      <p:pic>
        <p:nvPicPr>
          <p:cNvPr id="207" name="Google Shape;207;p48"/>
          <p:cNvPicPr preferRelativeResize="0"/>
          <p:nvPr/>
        </p:nvPicPr>
        <p:blipFill rotWithShape="1">
          <a:blip r:embed="rId5">
            <a:alphaModFix/>
          </a:blip>
          <a:srcRect/>
          <a:stretch/>
        </p:blipFill>
        <p:spPr>
          <a:xfrm>
            <a:off x="1001050" y="389158"/>
            <a:ext cx="431800" cy="431800"/>
          </a:xfrm>
          <a:prstGeom prst="rect">
            <a:avLst/>
          </a:prstGeom>
          <a:noFill/>
          <a:ln>
            <a:noFill/>
          </a:ln>
        </p:spPr>
      </p:pic>
      <p:pic>
        <p:nvPicPr>
          <p:cNvPr id="208" name="Google Shape;208;p48"/>
          <p:cNvPicPr preferRelativeResize="0"/>
          <p:nvPr/>
        </p:nvPicPr>
        <p:blipFill rotWithShape="1">
          <a:blip r:embed="rId6">
            <a:alphaModFix/>
          </a:blip>
          <a:srcRect/>
          <a:stretch/>
        </p:blipFill>
        <p:spPr>
          <a:xfrm>
            <a:off x="1499418" y="389158"/>
            <a:ext cx="431800" cy="431800"/>
          </a:xfrm>
          <a:prstGeom prst="rect">
            <a:avLst/>
          </a:prstGeom>
          <a:noFill/>
          <a:ln>
            <a:noFill/>
          </a:ln>
        </p:spPr>
      </p:pic>
      <p:pic>
        <p:nvPicPr>
          <p:cNvPr id="209" name="Google Shape;209;p48"/>
          <p:cNvPicPr preferRelativeResize="0"/>
          <p:nvPr/>
        </p:nvPicPr>
        <p:blipFill rotWithShape="1">
          <a:blip r:embed="rId7">
            <a:alphaModFix/>
          </a:blip>
          <a:srcRect/>
          <a:stretch/>
        </p:blipFill>
        <p:spPr>
          <a:xfrm>
            <a:off x="1997788" y="389158"/>
            <a:ext cx="431800" cy="4318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ubrik och innehåll Symboler: Teman, Materiel och Kompetensutveckling">
  <p:cSld name="Rubrik och innehåll Symboler: Teman, Materiel och Kompetensutveckling">
    <p:spTree>
      <p:nvGrpSpPr>
        <p:cNvPr id="1" name="Shape 210"/>
        <p:cNvGrpSpPr/>
        <p:nvPr/>
      </p:nvGrpSpPr>
      <p:grpSpPr>
        <a:xfrm>
          <a:off x="0" y="0"/>
          <a:ext cx="0" cy="0"/>
          <a:chOff x="0" y="0"/>
          <a:chExt cx="0" cy="0"/>
        </a:xfrm>
      </p:grpSpPr>
      <p:pic>
        <p:nvPicPr>
          <p:cNvPr id="211" name="Google Shape;211;p49"/>
          <p:cNvPicPr preferRelativeResize="0"/>
          <p:nvPr/>
        </p:nvPicPr>
        <p:blipFill rotWithShape="1">
          <a:blip r:embed="rId2">
            <a:alphaModFix/>
          </a:blip>
          <a:srcRect/>
          <a:stretch/>
        </p:blipFill>
        <p:spPr>
          <a:xfrm>
            <a:off x="95721" y="5974537"/>
            <a:ext cx="2296041" cy="777545"/>
          </a:xfrm>
          <a:prstGeom prst="rect">
            <a:avLst/>
          </a:prstGeom>
          <a:noFill/>
          <a:ln>
            <a:noFill/>
          </a:ln>
        </p:spPr>
      </p:pic>
      <p:sp>
        <p:nvSpPr>
          <p:cNvPr id="212" name="Google Shape;212;p49"/>
          <p:cNvSpPr>
            <a:spLocks noGrp="1"/>
          </p:cNvSpPr>
          <p:nvPr>
            <p:ph type="pic" idx="2"/>
          </p:nvPr>
        </p:nvSpPr>
        <p:spPr>
          <a:xfrm>
            <a:off x="6744832" y="183645"/>
            <a:ext cx="5272543" cy="6485443"/>
          </a:xfrm>
          <a:prstGeom prst="rect">
            <a:avLst/>
          </a:prstGeom>
          <a:noFill/>
          <a:ln>
            <a:noFill/>
          </a:ln>
        </p:spPr>
      </p:sp>
      <p:sp>
        <p:nvSpPr>
          <p:cNvPr id="213" name="Google Shape;213;p49"/>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A2DB"/>
              </a:buClr>
              <a:buSzPts val="4000"/>
              <a:buFont typeface="Calibri"/>
              <a:buNone/>
              <a:defRPr sz="4000">
                <a:solidFill>
                  <a:srgbClr val="45A2D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4" name="Google Shape;214;p49"/>
          <p:cNvSpPr txBox="1">
            <a:spLocks noGrp="1"/>
          </p:cNvSpPr>
          <p:nvPr>
            <p:ph type="body" idx="1"/>
          </p:nvPr>
        </p:nvSpPr>
        <p:spPr>
          <a:xfrm>
            <a:off x="627913" y="2547780"/>
            <a:ext cx="5791935" cy="3426757"/>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5" name="Google Shape;215;p49"/>
          <p:cNvPicPr preferRelativeResize="0"/>
          <p:nvPr/>
        </p:nvPicPr>
        <p:blipFill rotWithShape="1">
          <a:blip r:embed="rId3">
            <a:alphaModFix/>
          </a:blip>
          <a:srcRect/>
          <a:stretch/>
        </p:blipFill>
        <p:spPr>
          <a:xfrm>
            <a:off x="361213" y="340815"/>
            <a:ext cx="533400" cy="533400"/>
          </a:xfrm>
          <a:prstGeom prst="rect">
            <a:avLst/>
          </a:prstGeom>
          <a:noFill/>
          <a:ln>
            <a:noFill/>
          </a:ln>
        </p:spPr>
      </p:pic>
      <p:pic>
        <p:nvPicPr>
          <p:cNvPr id="216" name="Google Shape;216;p49"/>
          <p:cNvPicPr preferRelativeResize="0"/>
          <p:nvPr/>
        </p:nvPicPr>
        <p:blipFill rotWithShape="1">
          <a:blip r:embed="rId4">
            <a:alphaModFix/>
          </a:blip>
          <a:srcRect/>
          <a:stretch/>
        </p:blipFill>
        <p:spPr>
          <a:xfrm>
            <a:off x="1499419" y="391615"/>
            <a:ext cx="431800" cy="431800"/>
          </a:xfrm>
          <a:prstGeom prst="rect">
            <a:avLst/>
          </a:prstGeom>
          <a:noFill/>
          <a:ln>
            <a:noFill/>
          </a:ln>
        </p:spPr>
      </p:pic>
      <p:pic>
        <p:nvPicPr>
          <p:cNvPr id="217" name="Google Shape;217;p49"/>
          <p:cNvPicPr preferRelativeResize="0"/>
          <p:nvPr/>
        </p:nvPicPr>
        <p:blipFill rotWithShape="1">
          <a:blip r:embed="rId5">
            <a:alphaModFix/>
          </a:blip>
          <a:srcRect/>
          <a:stretch/>
        </p:blipFill>
        <p:spPr>
          <a:xfrm>
            <a:off x="1001050" y="391615"/>
            <a:ext cx="431800" cy="431800"/>
          </a:xfrm>
          <a:prstGeom prst="rect">
            <a:avLst/>
          </a:prstGeom>
          <a:noFill/>
          <a:ln>
            <a:noFill/>
          </a:ln>
        </p:spPr>
      </p:pic>
      <p:pic>
        <p:nvPicPr>
          <p:cNvPr id="218" name="Google Shape;218;p49"/>
          <p:cNvPicPr preferRelativeResize="0"/>
          <p:nvPr/>
        </p:nvPicPr>
        <p:blipFill rotWithShape="1">
          <a:blip r:embed="rId6">
            <a:alphaModFix/>
          </a:blip>
          <a:srcRect/>
          <a:stretch/>
        </p:blipFill>
        <p:spPr>
          <a:xfrm>
            <a:off x="1997788" y="389158"/>
            <a:ext cx="431800" cy="431800"/>
          </a:xfrm>
          <a:prstGeom prst="rect">
            <a:avLst/>
          </a:prstGeom>
          <a:noFill/>
          <a:ln>
            <a:noFill/>
          </a:ln>
        </p:spPr>
      </p:pic>
      <p:pic>
        <p:nvPicPr>
          <p:cNvPr id="219" name="Google Shape;219;p49"/>
          <p:cNvPicPr preferRelativeResize="0"/>
          <p:nvPr/>
        </p:nvPicPr>
        <p:blipFill rotWithShape="1">
          <a:blip r:embed="rId7">
            <a:alphaModFix/>
          </a:blip>
          <a:srcRect/>
          <a:stretch/>
        </p:blipFill>
        <p:spPr>
          <a:xfrm>
            <a:off x="2496156" y="389158"/>
            <a:ext cx="431800" cy="4318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Rubrik och innehåll Symboler: Teman och Materiel">
  <p:cSld name="Rubrik och innehåll Symboler: Teman och Materiel">
    <p:spTree>
      <p:nvGrpSpPr>
        <p:cNvPr id="1" name="Shape 220"/>
        <p:cNvGrpSpPr/>
        <p:nvPr/>
      </p:nvGrpSpPr>
      <p:grpSpPr>
        <a:xfrm>
          <a:off x="0" y="0"/>
          <a:ext cx="0" cy="0"/>
          <a:chOff x="0" y="0"/>
          <a:chExt cx="0" cy="0"/>
        </a:xfrm>
      </p:grpSpPr>
      <p:pic>
        <p:nvPicPr>
          <p:cNvPr id="221" name="Google Shape;221;p50"/>
          <p:cNvPicPr preferRelativeResize="0"/>
          <p:nvPr/>
        </p:nvPicPr>
        <p:blipFill rotWithShape="1">
          <a:blip r:embed="rId2">
            <a:alphaModFix/>
          </a:blip>
          <a:srcRect/>
          <a:stretch/>
        </p:blipFill>
        <p:spPr>
          <a:xfrm>
            <a:off x="95721" y="5974537"/>
            <a:ext cx="2296041" cy="777545"/>
          </a:xfrm>
          <a:prstGeom prst="rect">
            <a:avLst/>
          </a:prstGeom>
          <a:noFill/>
          <a:ln>
            <a:noFill/>
          </a:ln>
        </p:spPr>
      </p:pic>
      <p:sp>
        <p:nvSpPr>
          <p:cNvPr id="222" name="Google Shape;222;p50"/>
          <p:cNvSpPr>
            <a:spLocks noGrp="1"/>
          </p:cNvSpPr>
          <p:nvPr>
            <p:ph type="pic" idx="2"/>
          </p:nvPr>
        </p:nvSpPr>
        <p:spPr>
          <a:xfrm>
            <a:off x="6744832" y="183645"/>
            <a:ext cx="5272543" cy="6485443"/>
          </a:xfrm>
          <a:prstGeom prst="rect">
            <a:avLst/>
          </a:prstGeom>
          <a:noFill/>
          <a:ln>
            <a:noFill/>
          </a:ln>
        </p:spPr>
      </p:sp>
      <p:sp>
        <p:nvSpPr>
          <p:cNvPr id="223" name="Google Shape;223;p50"/>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5A2DB"/>
              </a:buClr>
              <a:buSzPts val="4000"/>
              <a:buFont typeface="Calibri"/>
              <a:buNone/>
              <a:defRPr sz="4000">
                <a:solidFill>
                  <a:srgbClr val="45A2D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4" name="Google Shape;224;p50"/>
          <p:cNvSpPr txBox="1">
            <a:spLocks noGrp="1"/>
          </p:cNvSpPr>
          <p:nvPr>
            <p:ph type="body" idx="1"/>
          </p:nvPr>
        </p:nvSpPr>
        <p:spPr>
          <a:xfrm>
            <a:off x="627913" y="2547780"/>
            <a:ext cx="5791935" cy="3426757"/>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25" name="Google Shape;225;p50"/>
          <p:cNvPicPr preferRelativeResize="0"/>
          <p:nvPr/>
        </p:nvPicPr>
        <p:blipFill rotWithShape="1">
          <a:blip r:embed="rId3">
            <a:alphaModFix/>
          </a:blip>
          <a:srcRect/>
          <a:stretch/>
        </p:blipFill>
        <p:spPr>
          <a:xfrm>
            <a:off x="361213" y="340815"/>
            <a:ext cx="533400" cy="533400"/>
          </a:xfrm>
          <a:prstGeom prst="rect">
            <a:avLst/>
          </a:prstGeom>
          <a:noFill/>
          <a:ln>
            <a:noFill/>
          </a:ln>
        </p:spPr>
      </p:pic>
      <p:pic>
        <p:nvPicPr>
          <p:cNvPr id="226" name="Google Shape;226;p50"/>
          <p:cNvPicPr preferRelativeResize="0"/>
          <p:nvPr/>
        </p:nvPicPr>
        <p:blipFill rotWithShape="1">
          <a:blip r:embed="rId4">
            <a:alphaModFix/>
          </a:blip>
          <a:srcRect/>
          <a:stretch/>
        </p:blipFill>
        <p:spPr>
          <a:xfrm>
            <a:off x="1001050" y="391615"/>
            <a:ext cx="431800" cy="431800"/>
          </a:xfrm>
          <a:prstGeom prst="rect">
            <a:avLst/>
          </a:prstGeom>
          <a:noFill/>
          <a:ln>
            <a:noFill/>
          </a:ln>
        </p:spPr>
      </p:pic>
      <p:pic>
        <p:nvPicPr>
          <p:cNvPr id="227" name="Google Shape;227;p50"/>
          <p:cNvPicPr preferRelativeResize="0"/>
          <p:nvPr/>
        </p:nvPicPr>
        <p:blipFill rotWithShape="1">
          <a:blip r:embed="rId5">
            <a:alphaModFix/>
          </a:blip>
          <a:srcRect/>
          <a:stretch/>
        </p:blipFill>
        <p:spPr>
          <a:xfrm>
            <a:off x="1499418" y="389158"/>
            <a:ext cx="431800" cy="431800"/>
          </a:xfrm>
          <a:prstGeom prst="rect">
            <a:avLst/>
          </a:prstGeom>
          <a:noFill/>
          <a:ln>
            <a:noFill/>
          </a:ln>
        </p:spPr>
      </p:pic>
      <p:pic>
        <p:nvPicPr>
          <p:cNvPr id="228" name="Google Shape;228;p50"/>
          <p:cNvPicPr preferRelativeResize="0"/>
          <p:nvPr/>
        </p:nvPicPr>
        <p:blipFill rotWithShape="1">
          <a:blip r:embed="rId6">
            <a:alphaModFix/>
          </a:blip>
          <a:srcRect/>
          <a:stretch/>
        </p:blipFill>
        <p:spPr>
          <a:xfrm>
            <a:off x="1997788" y="389158"/>
            <a:ext cx="431800" cy="431800"/>
          </a:xfrm>
          <a:prstGeom prst="rect">
            <a:avLst/>
          </a:prstGeom>
          <a:noFill/>
          <a:ln>
            <a:noFill/>
          </a:ln>
        </p:spPr>
      </p:pic>
      <p:pic>
        <p:nvPicPr>
          <p:cNvPr id="229" name="Google Shape;229;p50"/>
          <p:cNvPicPr preferRelativeResize="0"/>
          <p:nvPr/>
        </p:nvPicPr>
        <p:blipFill rotWithShape="1">
          <a:blip r:embed="rId7">
            <a:alphaModFix/>
          </a:blip>
          <a:srcRect/>
          <a:stretch/>
        </p:blipFill>
        <p:spPr>
          <a:xfrm>
            <a:off x="2496156" y="389158"/>
            <a:ext cx="431800" cy="4318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Avsnittsrubrik">
  <p:cSld name="Avsnittsrubrik">
    <p:spTree>
      <p:nvGrpSpPr>
        <p:cNvPr id="1" name="Shape 72"/>
        <p:cNvGrpSpPr/>
        <p:nvPr/>
      </p:nvGrpSpPr>
      <p:grpSpPr>
        <a:xfrm>
          <a:off x="0" y="0"/>
          <a:ext cx="0" cy="0"/>
          <a:chOff x="0" y="0"/>
          <a:chExt cx="0" cy="0"/>
        </a:xfrm>
      </p:grpSpPr>
      <p:pic>
        <p:nvPicPr>
          <p:cNvPr id="73" name="Google Shape;73;p20"/>
          <p:cNvPicPr preferRelativeResize="0"/>
          <p:nvPr/>
        </p:nvPicPr>
        <p:blipFill rotWithShape="1">
          <a:blip r:embed="rId2">
            <a:alphaModFix/>
          </a:blip>
          <a:srcRect/>
          <a:stretch/>
        </p:blipFill>
        <p:spPr>
          <a:xfrm>
            <a:off x="184150" y="184150"/>
            <a:ext cx="11823700" cy="6489700"/>
          </a:xfrm>
          <a:prstGeom prst="rect">
            <a:avLst/>
          </a:prstGeom>
          <a:noFill/>
          <a:ln>
            <a:noFill/>
          </a:ln>
        </p:spPr>
      </p:pic>
      <p:sp>
        <p:nvSpPr>
          <p:cNvPr id="74" name="Google Shape;74;p20"/>
          <p:cNvSpPr txBox="1">
            <a:spLocks noGrp="1"/>
          </p:cNvSpPr>
          <p:nvPr>
            <p:ph type="body" idx="1"/>
          </p:nvPr>
        </p:nvSpPr>
        <p:spPr>
          <a:xfrm>
            <a:off x="3690650" y="2743200"/>
            <a:ext cx="4810699" cy="2046230"/>
          </a:xfrm>
          <a:prstGeom prst="rect">
            <a:avLst/>
          </a:prstGeom>
          <a:noFill/>
          <a:ln>
            <a:noFill/>
          </a:ln>
        </p:spPr>
        <p:txBody>
          <a:bodyPr spcFirstLastPara="1" wrap="square" lIns="91425" tIns="45700" rIns="91425" bIns="45700" anchor="t" anchorCtr="0">
            <a:normAutofit/>
          </a:bodyPr>
          <a:lstStyle>
            <a:lvl1pPr marL="457200" lvl="0" indent="-228600" algn="ctr">
              <a:lnSpc>
                <a:spcPct val="166666"/>
              </a:lnSpc>
              <a:spcBef>
                <a:spcPts val="1200"/>
              </a:spcBef>
              <a:spcAft>
                <a:spcPts val="0"/>
              </a:spcAft>
              <a:buClr>
                <a:srgbClr val="45A2DB"/>
              </a:buClr>
              <a:buSzPts val="4200"/>
              <a:buNone/>
              <a:defRPr sz="4200" b="1">
                <a:solidFill>
                  <a:srgbClr val="45A2DB"/>
                </a:solidFill>
              </a:defRPr>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5" name="Google Shape;75;p20"/>
          <p:cNvPicPr preferRelativeResize="0"/>
          <p:nvPr/>
        </p:nvPicPr>
        <p:blipFill rotWithShape="1">
          <a:blip r:embed="rId3">
            <a:alphaModFix/>
          </a:blip>
          <a:srcRect/>
          <a:stretch/>
        </p:blipFill>
        <p:spPr>
          <a:xfrm>
            <a:off x="10088977" y="6233919"/>
            <a:ext cx="1733134" cy="25147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Rubrikbild" type="title">
  <p:cSld name="Rubrikbild">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sv-SE"/>
              <a:t>‹#›</a:t>
            </a:fld>
            <a:endParaRPr/>
          </a:p>
        </p:txBody>
      </p:sp>
    </p:spTree>
    <p:extLst>
      <p:ext uri="{BB962C8B-B14F-4D97-AF65-F5344CB8AC3E}">
        <p14:creationId xmlns:p14="http://schemas.microsoft.com/office/powerpoint/2010/main" val="192291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i enspalt plus foto + Kapitelrubrik">
    <p:spTree>
      <p:nvGrpSpPr>
        <p:cNvPr id="1" name=""/>
        <p:cNvGrpSpPr/>
        <p:nvPr/>
      </p:nvGrpSpPr>
      <p:grpSpPr>
        <a:xfrm>
          <a:off x="0" y="0"/>
          <a:ext cx="0" cy="0"/>
          <a:chOff x="0" y="0"/>
          <a:chExt cx="0" cy="0"/>
        </a:xfrm>
      </p:grpSpPr>
      <p:pic>
        <p:nvPicPr>
          <p:cNvPr id="6" name="Bild 5">
            <a:extLst>
              <a:ext uri="{FF2B5EF4-FFF2-40B4-BE49-F238E27FC236}">
                <a16:creationId xmlns:a16="http://schemas.microsoft.com/office/drawing/2014/main" id="{AEC3B751-6D85-0B4D-B837-7C1BBCD011E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88977" y="6233919"/>
            <a:ext cx="1733134" cy="251474"/>
          </a:xfrm>
          <a:prstGeom prst="rect">
            <a:avLst/>
          </a:prstGeom>
        </p:spPr>
      </p:pic>
      <p:sp>
        <p:nvSpPr>
          <p:cNvPr id="5" name="Platshållare för text 6">
            <a:extLst>
              <a:ext uri="{FF2B5EF4-FFF2-40B4-BE49-F238E27FC236}">
                <a16:creationId xmlns:a16="http://schemas.microsoft.com/office/drawing/2014/main" id="{244DB8D8-4E91-784F-ACCB-42CA1CEC1CFC}"/>
              </a:ext>
            </a:extLst>
          </p:cNvPr>
          <p:cNvSpPr>
            <a:spLocks noGrp="1"/>
          </p:cNvSpPr>
          <p:nvPr>
            <p:ph type="body" sz="quarter" idx="11" hasCustomPrompt="1"/>
          </p:nvPr>
        </p:nvSpPr>
        <p:spPr>
          <a:xfrm>
            <a:off x="214130" y="244110"/>
            <a:ext cx="6530702" cy="688862"/>
          </a:xfrm>
          <a:prstGeom prst="rect">
            <a:avLst/>
          </a:prstGeom>
        </p:spPr>
        <p:txBody>
          <a:bodyPr>
            <a:normAutofit/>
          </a:bodyPr>
          <a:lstStyle>
            <a:lvl1pPr marL="0" indent="0" algn="l">
              <a:lnSpc>
                <a:spcPts val="2200"/>
              </a:lnSpc>
              <a:spcBef>
                <a:spcPts val="0"/>
              </a:spcBef>
              <a:buNone/>
              <a:defRPr sz="2000" b="1">
                <a:solidFill>
                  <a:srgbClr val="45A2DB"/>
                </a:solidFill>
              </a:defRPr>
            </a:lvl1pPr>
          </a:lstStyle>
          <a:p>
            <a:pPr lvl="0"/>
            <a:r>
              <a:rPr lang="sv-SE"/>
              <a:t>Presentationsrubrik</a:t>
            </a:r>
          </a:p>
        </p:txBody>
      </p:sp>
      <p:sp>
        <p:nvSpPr>
          <p:cNvPr id="8" name="Platshållare för bild 7">
            <a:extLst>
              <a:ext uri="{FF2B5EF4-FFF2-40B4-BE49-F238E27FC236}">
                <a16:creationId xmlns:a16="http://schemas.microsoft.com/office/drawing/2014/main" id="{9F03E82E-C155-814A-AEAE-2BCEDB4E5036}"/>
              </a:ext>
            </a:extLst>
          </p:cNvPr>
          <p:cNvSpPr>
            <a:spLocks noGrp="1"/>
          </p:cNvSpPr>
          <p:nvPr>
            <p:ph type="pic" sz="quarter" idx="10"/>
          </p:nvPr>
        </p:nvSpPr>
        <p:spPr>
          <a:xfrm>
            <a:off x="6744832" y="183645"/>
            <a:ext cx="5272543" cy="6485443"/>
          </a:xfrm>
          <a:prstGeom prst="rect">
            <a:avLst/>
          </a:prstGeom>
        </p:spPr>
        <p:txBody>
          <a:bodyPr/>
          <a:lstStyle/>
          <a:p>
            <a:r>
              <a:rPr lang="sv-SE"/>
              <a:t>Klicka på ikonen för att lägga till en bild</a:t>
            </a:r>
          </a:p>
        </p:txBody>
      </p:sp>
      <p:sp>
        <p:nvSpPr>
          <p:cNvPr id="2" name="Rubrik 1">
            <a:extLst>
              <a:ext uri="{FF2B5EF4-FFF2-40B4-BE49-F238E27FC236}">
                <a16:creationId xmlns:a16="http://schemas.microsoft.com/office/drawing/2014/main" id="{31C37A81-E664-774C-BD5C-9DF7253CF4EC}"/>
              </a:ext>
            </a:extLst>
          </p:cNvPr>
          <p:cNvSpPr>
            <a:spLocks noGrp="1"/>
          </p:cNvSpPr>
          <p:nvPr>
            <p:ph type="title"/>
          </p:nvPr>
        </p:nvSpPr>
        <p:spPr>
          <a:xfrm>
            <a:off x="627913" y="1048216"/>
            <a:ext cx="5791936" cy="1325563"/>
          </a:xfrm>
          <a:prstGeom prst="rect">
            <a:avLst/>
          </a:prstGeom>
        </p:spPr>
        <p:txBody>
          <a:bodyPr>
            <a:normAutofit/>
          </a:bodyPr>
          <a:lstStyle>
            <a:lvl1pPr algn="l">
              <a:defRPr sz="4000">
                <a:solidFill>
                  <a:srgbClr val="45A2DB"/>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61990962-CFD7-8245-BCC3-D2344864FA34}"/>
              </a:ext>
            </a:extLst>
          </p:cNvPr>
          <p:cNvSpPr>
            <a:spLocks noGrp="1"/>
          </p:cNvSpPr>
          <p:nvPr>
            <p:ph sz="half" idx="2"/>
          </p:nvPr>
        </p:nvSpPr>
        <p:spPr>
          <a:xfrm>
            <a:off x="627913" y="2547780"/>
            <a:ext cx="5791935" cy="4310220"/>
          </a:xfrm>
          <a:prstGeom prst="rect">
            <a:avLst/>
          </a:prstGeom>
        </p:spPr>
        <p:txBody>
          <a:bodyPr>
            <a:noAutofit/>
          </a:bodyPr>
          <a:lstStyle>
            <a:lvl1pPr>
              <a:defRPr sz="2000"/>
            </a:lvl1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43213748"/>
      </p:ext>
    </p:extLst>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E8B977-A967-4810-87BC-BF4A98C662DD}"/>
              </a:ext>
            </a:extLst>
          </p:cNvPr>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E2C9541B-F12A-4860-93B5-4A7C15E1AE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6F6FD22-EBA2-4A1F-9B81-6E82ED715D1A}"/>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5" name="Platshållare för sidfot 4">
            <a:extLst>
              <a:ext uri="{FF2B5EF4-FFF2-40B4-BE49-F238E27FC236}">
                <a16:creationId xmlns:a16="http://schemas.microsoft.com/office/drawing/2014/main" id="{F7CF990D-7102-4AB5-AAC3-00A73F4C538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E009562F-F45B-41A0-860E-53D21FA096F0}"/>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1951151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9969160-C213-4ECB-ACAC-8389F0EA1DF6}"/>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44C0E61-C7BC-41F5-A627-63E91EFF0112}"/>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2C2C861-E8C6-4B73-9E4A-4C900FC08DCF}"/>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5" name="Platshållare för sidfot 4">
            <a:extLst>
              <a:ext uri="{FF2B5EF4-FFF2-40B4-BE49-F238E27FC236}">
                <a16:creationId xmlns:a16="http://schemas.microsoft.com/office/drawing/2014/main" id="{7945052E-F746-4E00-B902-9E9F5F736B2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F793BFE5-6E9A-43AB-9C61-D99F7CD930A8}"/>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40526320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87F7439-CC7D-4C62-BDA8-E2C6DBD4195B}"/>
              </a:ext>
            </a:extLst>
          </p:cNvPr>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A8E83D4-B4FB-4A9D-8140-239320FF5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F7957DDC-7D4C-4AFB-9251-8FBB2C5FD7CE}"/>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5" name="Platshållare för sidfot 4">
            <a:extLst>
              <a:ext uri="{FF2B5EF4-FFF2-40B4-BE49-F238E27FC236}">
                <a16:creationId xmlns:a16="http://schemas.microsoft.com/office/drawing/2014/main" id="{1DBEF6A9-8A7D-4F95-9509-68AC077F0E7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8102B6C-B0B3-42E5-A87A-FA5E43D3EB48}"/>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29893561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D81AB4B-760F-4B08-98D0-4AE87F3BF790}"/>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09A41F5-08E3-4909-84AC-1C6D197736F5}"/>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C87DF769-1C1C-4B92-9F32-494E0C4A9DEA}"/>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E62C56A3-EF40-49F7-BEA9-E9F0F0510931}"/>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6" name="Platshållare för sidfot 5">
            <a:extLst>
              <a:ext uri="{FF2B5EF4-FFF2-40B4-BE49-F238E27FC236}">
                <a16:creationId xmlns:a16="http://schemas.microsoft.com/office/drawing/2014/main" id="{B7560A97-C8CC-4420-B804-EC6EB468E40C}"/>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9EEB908-7821-474C-841F-17B0926FD32B}"/>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41801420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36CEACC-C508-4170-B0BD-DDA4CE7F2F25}"/>
              </a:ext>
            </a:extLst>
          </p:cNvPr>
          <p:cNvSpPr>
            <a:spLocks noGrp="1"/>
          </p:cNvSpPr>
          <p:nvPr>
            <p:ph type="title"/>
          </p:nvPr>
        </p:nvSpPr>
        <p:spPr>
          <a:xfrm>
            <a:off x="839788" y="365125"/>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5AFBDAD-38BF-417C-8DB5-74CCE2102C9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C4813C0E-2E59-4ABE-AE7F-0B6EF47E5F72}"/>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27EBC400-0AD0-44D5-99E5-FCC2091344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94221EFA-2C4B-4DFE-A727-F310B0E78B8C}"/>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29B601A-D9D0-4915-B7E4-B618BC20852C}"/>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8" name="Platshållare för sidfot 7">
            <a:extLst>
              <a:ext uri="{FF2B5EF4-FFF2-40B4-BE49-F238E27FC236}">
                <a16:creationId xmlns:a16="http://schemas.microsoft.com/office/drawing/2014/main" id="{47FD6743-8573-446A-82B4-F3640481B2B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72C5FFB9-8AA0-4692-BB12-4E99A4DFD7A5}"/>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483386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F81162-CB2D-4D9A-8E14-25F0B3A4999F}"/>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143292D8-6273-45E0-8913-16D5811CB386}"/>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4" name="Platshållare för sidfot 3">
            <a:extLst>
              <a:ext uri="{FF2B5EF4-FFF2-40B4-BE49-F238E27FC236}">
                <a16:creationId xmlns:a16="http://schemas.microsoft.com/office/drawing/2014/main" id="{F3A94A74-F2F7-498B-9574-4F8D98C40FD5}"/>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C01BCFD-8B6A-4DCC-8264-1E4270C110D8}"/>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2788657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86ABAB15-DBCD-42A0-A16C-65694537D182}"/>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3" name="Platshållare för sidfot 2">
            <a:extLst>
              <a:ext uri="{FF2B5EF4-FFF2-40B4-BE49-F238E27FC236}">
                <a16:creationId xmlns:a16="http://schemas.microsoft.com/office/drawing/2014/main" id="{1E202ED2-7843-47FF-AD8E-850411DE58F7}"/>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6A6625FC-7FB7-4E87-83A6-BDBA4BC40303}"/>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18143554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A3E4B46-1563-4CB4-9A94-8A2B4C92B784}"/>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9BAB334-93A3-41A4-AB8A-1E2593851C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5484545D-19B7-4B70-8634-79DDA9FF3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B0F3DCCB-AEE2-4BAF-ABCC-8B26A2288032}"/>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6" name="Platshållare för sidfot 5">
            <a:extLst>
              <a:ext uri="{FF2B5EF4-FFF2-40B4-BE49-F238E27FC236}">
                <a16:creationId xmlns:a16="http://schemas.microsoft.com/office/drawing/2014/main" id="{73A048BE-9191-457B-A6CC-B246307DEE0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CB977CE-B8E6-4FF4-8212-94EADF30A641}"/>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2572995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Avsnittsrubrik med kapitelrubrik">
  <p:cSld name="Avsnittsrubrik med kapitelrubrik">
    <p:spTree>
      <p:nvGrpSpPr>
        <p:cNvPr id="1" name="Shape 76"/>
        <p:cNvGrpSpPr/>
        <p:nvPr/>
      </p:nvGrpSpPr>
      <p:grpSpPr>
        <a:xfrm>
          <a:off x="0" y="0"/>
          <a:ext cx="0" cy="0"/>
          <a:chOff x="0" y="0"/>
          <a:chExt cx="0" cy="0"/>
        </a:xfrm>
      </p:grpSpPr>
      <p:pic>
        <p:nvPicPr>
          <p:cNvPr id="77" name="Google Shape;77;p21"/>
          <p:cNvPicPr preferRelativeResize="0"/>
          <p:nvPr/>
        </p:nvPicPr>
        <p:blipFill rotWithShape="1">
          <a:blip r:embed="rId2">
            <a:alphaModFix/>
          </a:blip>
          <a:srcRect/>
          <a:stretch/>
        </p:blipFill>
        <p:spPr>
          <a:xfrm>
            <a:off x="184150" y="184150"/>
            <a:ext cx="11823700" cy="6489700"/>
          </a:xfrm>
          <a:prstGeom prst="rect">
            <a:avLst/>
          </a:prstGeom>
          <a:noFill/>
          <a:ln>
            <a:noFill/>
          </a:ln>
        </p:spPr>
      </p:pic>
      <p:sp>
        <p:nvSpPr>
          <p:cNvPr id="78" name="Google Shape;78;p21"/>
          <p:cNvSpPr txBox="1">
            <a:spLocks noGrp="1"/>
          </p:cNvSpPr>
          <p:nvPr>
            <p:ph type="body" idx="1"/>
          </p:nvPr>
        </p:nvSpPr>
        <p:spPr>
          <a:xfrm>
            <a:off x="3690650" y="2743200"/>
            <a:ext cx="4810699" cy="2046230"/>
          </a:xfrm>
          <a:prstGeom prst="rect">
            <a:avLst/>
          </a:prstGeom>
          <a:noFill/>
          <a:ln>
            <a:noFill/>
          </a:ln>
        </p:spPr>
        <p:txBody>
          <a:bodyPr spcFirstLastPara="1" wrap="square" lIns="91425" tIns="45700" rIns="91425" bIns="45700" anchor="t" anchorCtr="0">
            <a:normAutofit/>
          </a:bodyPr>
          <a:lstStyle>
            <a:lvl1pPr marL="457200" lvl="0" indent="-228600" algn="ctr">
              <a:lnSpc>
                <a:spcPct val="166666"/>
              </a:lnSpc>
              <a:spcBef>
                <a:spcPts val="1200"/>
              </a:spcBef>
              <a:spcAft>
                <a:spcPts val="0"/>
              </a:spcAft>
              <a:buClr>
                <a:srgbClr val="45A2DB"/>
              </a:buClr>
              <a:buSzPts val="4200"/>
              <a:buNone/>
              <a:defRPr sz="4200" b="1">
                <a:solidFill>
                  <a:srgbClr val="45A2DB"/>
                </a:solidFill>
              </a:defRPr>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1"/>
          <p:cNvSpPr txBox="1">
            <a:spLocks noGrp="1"/>
          </p:cNvSpPr>
          <p:nvPr>
            <p:ph type="body" idx="2"/>
          </p:nvPr>
        </p:nvSpPr>
        <p:spPr>
          <a:xfrm>
            <a:off x="214130" y="244110"/>
            <a:ext cx="11493188" cy="68886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45A2DB"/>
              </a:buClr>
              <a:buSzPts val="2000"/>
              <a:buNone/>
              <a:defRPr sz="2000" b="1">
                <a:solidFill>
                  <a:srgbClr val="45A2DB"/>
                </a:solidFill>
              </a:defRPr>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0" name="Google Shape;80;p21"/>
          <p:cNvPicPr preferRelativeResize="0"/>
          <p:nvPr/>
        </p:nvPicPr>
        <p:blipFill rotWithShape="1">
          <a:blip r:embed="rId3">
            <a:alphaModFix/>
          </a:blip>
          <a:srcRect/>
          <a:stretch/>
        </p:blipFill>
        <p:spPr>
          <a:xfrm>
            <a:off x="10088977" y="6233919"/>
            <a:ext cx="1733134" cy="25147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B3FD574-E4F6-4496-A362-451631CB323E}"/>
              </a:ext>
            </a:extLst>
          </p:cNvPr>
          <p:cNvSpPr>
            <a:spLocks noGrp="1"/>
          </p:cNvSpPr>
          <p:nvPr>
            <p:ph type="title"/>
          </p:nvPr>
        </p:nvSpPr>
        <p:spPr>
          <a:xfrm>
            <a:off x="839788" y="457200"/>
            <a:ext cx="3932237" cy="160020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6EC8F1D0-DC15-4A88-B403-2CEF04D3BE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D782AF0B-8C02-4D87-B790-556B38B7A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FBF16B4C-7903-4904-9075-ED10E881ACDE}"/>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6" name="Platshållare för sidfot 5">
            <a:extLst>
              <a:ext uri="{FF2B5EF4-FFF2-40B4-BE49-F238E27FC236}">
                <a16:creationId xmlns:a16="http://schemas.microsoft.com/office/drawing/2014/main" id="{0E81ECC6-98E2-4C8C-B95D-EB43174D9186}"/>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6FA232C-6C5D-4C11-B07F-8C9A0D73AAFE}"/>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30087420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ABA4E33-F8E3-42BC-9198-55A47F1E2491}"/>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6E22F13-06E5-452F-9DF3-C4A6B7F6EEC8}"/>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916EE1D7-A207-4B61-8CF4-5390467B3EAE}"/>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5" name="Platshållare för sidfot 4">
            <a:extLst>
              <a:ext uri="{FF2B5EF4-FFF2-40B4-BE49-F238E27FC236}">
                <a16:creationId xmlns:a16="http://schemas.microsoft.com/office/drawing/2014/main" id="{5934EF99-9513-4AA2-99D9-038531287CA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F0EB78F-A59D-4A5C-AFCD-7BC3843BF13E}"/>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3113486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1272B178-E373-4E5B-8342-4F8D3065C5FD}"/>
              </a:ext>
            </a:extLst>
          </p:cNvPr>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82C18D9B-443D-4750-8257-507CA9924858}"/>
              </a:ext>
            </a:extLst>
          </p:cNvPr>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E65C5CCD-CD53-410F-85D5-D7AC47B3AB72}"/>
              </a:ext>
            </a:extLst>
          </p:cNvPr>
          <p:cNvSpPr>
            <a:spLocks noGrp="1"/>
          </p:cNvSpPr>
          <p:nvPr>
            <p:ph type="dt" sz="half" idx="10"/>
          </p:nvPr>
        </p:nvSpPr>
        <p:spPr/>
        <p:txBody>
          <a:bodyPr/>
          <a:lstStyle/>
          <a:p>
            <a:fld id="{66C27C9D-97A4-40DB-8485-46B16096F2C9}" type="datetimeFigureOut">
              <a:rPr lang="sv-SE" smtClean="0"/>
              <a:t>2024-06-05</a:t>
            </a:fld>
            <a:endParaRPr lang="sv-SE"/>
          </a:p>
        </p:txBody>
      </p:sp>
      <p:sp>
        <p:nvSpPr>
          <p:cNvPr id="5" name="Platshållare för sidfot 4">
            <a:extLst>
              <a:ext uri="{FF2B5EF4-FFF2-40B4-BE49-F238E27FC236}">
                <a16:creationId xmlns:a16="http://schemas.microsoft.com/office/drawing/2014/main" id="{267EE85F-BBEC-4CDA-8030-C86C6C7A167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3D4035C-F51B-4B9F-96F5-EFDFE0E0B750}"/>
              </a:ext>
            </a:extLst>
          </p:cNvPr>
          <p:cNvSpPr>
            <a:spLocks noGrp="1"/>
          </p:cNvSpPr>
          <p:nvPr>
            <p:ph type="sldNum" sz="quarter" idx="12"/>
          </p:nvPr>
        </p:nvSpPr>
        <p:spPr/>
        <p:txBody>
          <a:bodyPr/>
          <a:lstStyle/>
          <a:p>
            <a:fld id="{A3665483-FB81-4646-875B-67B0B72FE756}" type="slidenum">
              <a:rPr lang="sv-SE" smtClean="0"/>
              <a:t>‹#›</a:t>
            </a:fld>
            <a:endParaRPr lang="sv-SE"/>
          </a:p>
        </p:txBody>
      </p:sp>
    </p:spTree>
    <p:extLst>
      <p:ext uri="{BB962C8B-B14F-4D97-AF65-F5344CB8AC3E}">
        <p14:creationId xmlns:p14="http://schemas.microsoft.com/office/powerpoint/2010/main" val="90469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i enspalt plus foto - grön">
  <p:cSld name="Text i enspalt plus foto - grön">
    <p:spTree>
      <p:nvGrpSpPr>
        <p:cNvPr id="1" name="Shape 87"/>
        <p:cNvGrpSpPr/>
        <p:nvPr/>
      </p:nvGrpSpPr>
      <p:grpSpPr>
        <a:xfrm>
          <a:off x="0" y="0"/>
          <a:ext cx="0" cy="0"/>
          <a:chOff x="0" y="0"/>
          <a:chExt cx="0" cy="0"/>
        </a:xfrm>
      </p:grpSpPr>
      <p:pic>
        <p:nvPicPr>
          <p:cNvPr id="88" name="Google Shape;88;p29"/>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9" name="Google Shape;89;p29"/>
          <p:cNvPicPr preferRelativeResize="0"/>
          <p:nvPr/>
        </p:nvPicPr>
        <p:blipFill rotWithShape="1">
          <a:blip r:embed="rId3">
            <a:alphaModFix/>
          </a:blip>
          <a:srcRect/>
          <a:stretch/>
        </p:blipFill>
        <p:spPr>
          <a:xfrm>
            <a:off x="10088977" y="6233919"/>
            <a:ext cx="1733134" cy="251474"/>
          </a:xfrm>
          <a:prstGeom prst="rect">
            <a:avLst/>
          </a:prstGeom>
          <a:noFill/>
          <a:ln>
            <a:noFill/>
          </a:ln>
        </p:spPr>
      </p:pic>
      <p:sp>
        <p:nvSpPr>
          <p:cNvPr id="90" name="Google Shape;90;p29"/>
          <p:cNvSpPr>
            <a:spLocks noGrp="1"/>
          </p:cNvSpPr>
          <p:nvPr>
            <p:ph type="pic" idx="2"/>
          </p:nvPr>
        </p:nvSpPr>
        <p:spPr>
          <a:xfrm>
            <a:off x="6744832" y="183645"/>
            <a:ext cx="5272543" cy="6485443"/>
          </a:xfrm>
          <a:prstGeom prst="rect">
            <a:avLst/>
          </a:prstGeom>
          <a:noFill/>
          <a:ln>
            <a:noFill/>
          </a:ln>
        </p:spPr>
      </p:sp>
      <p:sp>
        <p:nvSpPr>
          <p:cNvPr id="91" name="Google Shape;91;p29"/>
          <p:cNvSpPr txBox="1">
            <a:spLocks noGrp="1"/>
          </p:cNvSpPr>
          <p:nvPr>
            <p:ph type="title"/>
          </p:nvPr>
        </p:nvSpPr>
        <p:spPr>
          <a:xfrm>
            <a:off x="627913" y="524108"/>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38F34"/>
              </a:buClr>
              <a:buSzPts val="4000"/>
              <a:buFont typeface="Calibri"/>
              <a:buNone/>
              <a:defRPr sz="4000">
                <a:solidFill>
                  <a:srgbClr val="838F3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9"/>
          <p:cNvSpPr txBox="1">
            <a:spLocks noGrp="1"/>
          </p:cNvSpPr>
          <p:nvPr>
            <p:ph type="body" idx="1"/>
          </p:nvPr>
        </p:nvSpPr>
        <p:spPr>
          <a:xfrm>
            <a:off x="627913" y="2023672"/>
            <a:ext cx="5791935" cy="4310220"/>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i enspalt plus foto - logo till vänster - grön">
  <p:cSld name="Text i enspalt plus foto - logo till vänster - grön">
    <p:spTree>
      <p:nvGrpSpPr>
        <p:cNvPr id="1" name="Shape 93"/>
        <p:cNvGrpSpPr/>
        <p:nvPr/>
      </p:nvGrpSpPr>
      <p:grpSpPr>
        <a:xfrm>
          <a:off x="0" y="0"/>
          <a:ext cx="0" cy="0"/>
          <a:chOff x="0" y="0"/>
          <a:chExt cx="0" cy="0"/>
        </a:xfrm>
      </p:grpSpPr>
      <p:pic>
        <p:nvPicPr>
          <p:cNvPr id="94" name="Google Shape;94;p30"/>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95" name="Google Shape;95;p30"/>
          <p:cNvPicPr preferRelativeResize="0"/>
          <p:nvPr/>
        </p:nvPicPr>
        <p:blipFill rotWithShape="1">
          <a:blip r:embed="rId3">
            <a:alphaModFix/>
          </a:blip>
          <a:srcRect/>
          <a:stretch/>
        </p:blipFill>
        <p:spPr>
          <a:xfrm>
            <a:off x="95721" y="5974537"/>
            <a:ext cx="2296041" cy="777545"/>
          </a:xfrm>
          <a:prstGeom prst="rect">
            <a:avLst/>
          </a:prstGeom>
          <a:noFill/>
          <a:ln>
            <a:noFill/>
          </a:ln>
        </p:spPr>
      </p:pic>
      <p:sp>
        <p:nvSpPr>
          <p:cNvPr id="96" name="Google Shape;96;p30"/>
          <p:cNvSpPr>
            <a:spLocks noGrp="1"/>
          </p:cNvSpPr>
          <p:nvPr>
            <p:ph type="pic" idx="2"/>
          </p:nvPr>
        </p:nvSpPr>
        <p:spPr>
          <a:xfrm>
            <a:off x="6744832" y="183645"/>
            <a:ext cx="5272543" cy="6485443"/>
          </a:xfrm>
          <a:prstGeom prst="rect">
            <a:avLst/>
          </a:prstGeom>
          <a:noFill/>
          <a:ln>
            <a:noFill/>
          </a:ln>
        </p:spPr>
      </p:sp>
      <p:sp>
        <p:nvSpPr>
          <p:cNvPr id="97" name="Google Shape;97;p30"/>
          <p:cNvSpPr txBox="1">
            <a:spLocks noGrp="1"/>
          </p:cNvSpPr>
          <p:nvPr>
            <p:ph type="title"/>
          </p:nvPr>
        </p:nvSpPr>
        <p:spPr>
          <a:xfrm>
            <a:off x="627913" y="524108"/>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838F34"/>
              </a:buClr>
              <a:buSzPts val="4000"/>
              <a:buFont typeface="Calibri"/>
              <a:buNone/>
              <a:defRPr sz="4000">
                <a:solidFill>
                  <a:srgbClr val="838F3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30"/>
          <p:cNvSpPr txBox="1">
            <a:spLocks noGrp="1"/>
          </p:cNvSpPr>
          <p:nvPr>
            <p:ph type="body" idx="1"/>
          </p:nvPr>
        </p:nvSpPr>
        <p:spPr>
          <a:xfrm>
            <a:off x="627913" y="2023672"/>
            <a:ext cx="5791935" cy="4310220"/>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xt i tvåspalt plus foto">
  <p:cSld name="Text i tvåspalt plus foto">
    <p:spTree>
      <p:nvGrpSpPr>
        <p:cNvPr id="1" name="Shape 99"/>
        <p:cNvGrpSpPr/>
        <p:nvPr/>
      </p:nvGrpSpPr>
      <p:grpSpPr>
        <a:xfrm>
          <a:off x="0" y="0"/>
          <a:ext cx="0" cy="0"/>
          <a:chOff x="0" y="0"/>
          <a:chExt cx="0" cy="0"/>
        </a:xfrm>
      </p:grpSpPr>
      <p:sp>
        <p:nvSpPr>
          <p:cNvPr id="100" name="Google Shape;100;p32"/>
          <p:cNvSpPr>
            <a:spLocks noGrp="1"/>
          </p:cNvSpPr>
          <p:nvPr>
            <p:ph type="pic" idx="2"/>
          </p:nvPr>
        </p:nvSpPr>
        <p:spPr>
          <a:xfrm>
            <a:off x="6744832" y="188913"/>
            <a:ext cx="5255081" cy="6480175"/>
          </a:xfrm>
          <a:prstGeom prst="rect">
            <a:avLst/>
          </a:prstGeom>
          <a:noFill/>
          <a:ln>
            <a:noFill/>
          </a:ln>
        </p:spPr>
      </p:sp>
      <p:pic>
        <p:nvPicPr>
          <p:cNvPr id="101" name="Google Shape;101;p32"/>
          <p:cNvPicPr preferRelativeResize="0"/>
          <p:nvPr/>
        </p:nvPicPr>
        <p:blipFill rotWithShape="1">
          <a:blip r:embed="rId2">
            <a:alphaModFix/>
          </a:blip>
          <a:srcRect/>
          <a:stretch/>
        </p:blipFill>
        <p:spPr>
          <a:xfrm>
            <a:off x="10088977" y="6233919"/>
            <a:ext cx="1733134" cy="251474"/>
          </a:xfrm>
          <a:prstGeom prst="rect">
            <a:avLst/>
          </a:prstGeom>
          <a:noFill/>
          <a:ln>
            <a:noFill/>
          </a:ln>
        </p:spPr>
      </p:pic>
    </p:spTree>
  </p:cSld>
  <p:clrMapOvr>
    <a:masterClrMapping/>
  </p:clrMapOvr>
  <p:extLst>
    <p:ext uri="{DCECCB84-F9BA-43D5-87BE-67443E8EF086}">
      <p15:sldGuideLst xmlns:p15="http://schemas.microsoft.com/office/powerpoint/2012/main">
        <p15:guide id="1" pos="4044">
          <p15:clr>
            <a:srgbClr val="FBAE40"/>
          </p15:clr>
        </p15:guide>
        <p15:guide id="2" pos="42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el">
  <p:cSld name="1_Titel">
    <p:spTree>
      <p:nvGrpSpPr>
        <p:cNvPr id="1" name="Shape 107"/>
        <p:cNvGrpSpPr/>
        <p:nvPr/>
      </p:nvGrpSpPr>
      <p:grpSpPr>
        <a:xfrm>
          <a:off x="0" y="0"/>
          <a:ext cx="0" cy="0"/>
          <a:chOff x="0" y="0"/>
          <a:chExt cx="0" cy="0"/>
        </a:xfrm>
      </p:grpSpPr>
      <p:pic>
        <p:nvPicPr>
          <p:cNvPr id="108" name="Google Shape;108;p36"/>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09" name="Google Shape;109;p36"/>
          <p:cNvPicPr preferRelativeResize="0"/>
          <p:nvPr/>
        </p:nvPicPr>
        <p:blipFill rotWithShape="1">
          <a:blip r:embed="rId3">
            <a:alphaModFix/>
          </a:blip>
          <a:srcRect/>
          <a:stretch/>
        </p:blipFill>
        <p:spPr>
          <a:xfrm>
            <a:off x="2743188" y="363006"/>
            <a:ext cx="6705624" cy="613198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ext i enspalt plus foto - logo till vänster - orange">
  <p:cSld name="Text i enspalt plus foto - logo till vänster - orange">
    <p:spTree>
      <p:nvGrpSpPr>
        <p:cNvPr id="1" name="Shape 116"/>
        <p:cNvGrpSpPr/>
        <p:nvPr/>
      </p:nvGrpSpPr>
      <p:grpSpPr>
        <a:xfrm>
          <a:off x="0" y="0"/>
          <a:ext cx="0" cy="0"/>
          <a:chOff x="0" y="0"/>
          <a:chExt cx="0" cy="0"/>
        </a:xfrm>
      </p:grpSpPr>
      <p:pic>
        <p:nvPicPr>
          <p:cNvPr id="117" name="Google Shape;117;p38"/>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118" name="Google Shape;118;p38"/>
          <p:cNvPicPr preferRelativeResize="0"/>
          <p:nvPr/>
        </p:nvPicPr>
        <p:blipFill rotWithShape="1">
          <a:blip r:embed="rId3">
            <a:alphaModFix/>
          </a:blip>
          <a:srcRect/>
          <a:stretch/>
        </p:blipFill>
        <p:spPr>
          <a:xfrm>
            <a:off x="95721" y="5974537"/>
            <a:ext cx="2296041" cy="777545"/>
          </a:xfrm>
          <a:prstGeom prst="rect">
            <a:avLst/>
          </a:prstGeom>
          <a:noFill/>
          <a:ln>
            <a:noFill/>
          </a:ln>
        </p:spPr>
      </p:pic>
      <p:sp>
        <p:nvSpPr>
          <p:cNvPr id="119" name="Google Shape;119;p38"/>
          <p:cNvSpPr>
            <a:spLocks noGrp="1"/>
          </p:cNvSpPr>
          <p:nvPr>
            <p:ph type="pic" idx="2"/>
          </p:nvPr>
        </p:nvSpPr>
        <p:spPr>
          <a:xfrm>
            <a:off x="6744832" y="183645"/>
            <a:ext cx="5272543" cy="6485443"/>
          </a:xfrm>
          <a:prstGeom prst="rect">
            <a:avLst/>
          </a:prstGeom>
          <a:noFill/>
          <a:ln>
            <a:noFill/>
          </a:ln>
        </p:spPr>
      </p:sp>
      <p:sp>
        <p:nvSpPr>
          <p:cNvPr id="120" name="Google Shape;120;p38"/>
          <p:cNvSpPr txBox="1">
            <a:spLocks noGrp="1"/>
          </p:cNvSpPr>
          <p:nvPr>
            <p:ph type="title"/>
          </p:nvPr>
        </p:nvSpPr>
        <p:spPr>
          <a:xfrm>
            <a:off x="627913" y="524108"/>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78D00"/>
              </a:buClr>
              <a:buSzPts val="4000"/>
              <a:buFont typeface="Calibri"/>
              <a:buNone/>
              <a:defRPr sz="4000">
                <a:solidFill>
                  <a:srgbClr val="D78D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38"/>
          <p:cNvSpPr txBox="1">
            <a:spLocks noGrp="1"/>
          </p:cNvSpPr>
          <p:nvPr>
            <p:ph type="body" idx="1"/>
          </p:nvPr>
        </p:nvSpPr>
        <p:spPr>
          <a:xfrm>
            <a:off x="627913" y="2023672"/>
            <a:ext cx="5791935" cy="4310220"/>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i enspalt m foto, kapitelrubrik + Fokusområde 2">
  <p:cSld name="Text i enspalt m foto, kapitelrubrik + Fokusområde 2">
    <p:spTree>
      <p:nvGrpSpPr>
        <p:cNvPr id="1" name="Shape 122"/>
        <p:cNvGrpSpPr/>
        <p:nvPr/>
      </p:nvGrpSpPr>
      <p:grpSpPr>
        <a:xfrm>
          <a:off x="0" y="0"/>
          <a:ext cx="0" cy="0"/>
          <a:chOff x="0" y="0"/>
          <a:chExt cx="0" cy="0"/>
        </a:xfrm>
      </p:grpSpPr>
      <p:pic>
        <p:nvPicPr>
          <p:cNvPr id="123" name="Google Shape;123;p39"/>
          <p:cNvPicPr preferRelativeResize="0"/>
          <p:nvPr/>
        </p:nvPicPr>
        <p:blipFill rotWithShape="1">
          <a:blip r:embed="rId2">
            <a:alphaModFix/>
          </a:blip>
          <a:srcRect/>
          <a:stretch/>
        </p:blipFill>
        <p:spPr>
          <a:xfrm>
            <a:off x="10088977" y="6233919"/>
            <a:ext cx="1733134" cy="251474"/>
          </a:xfrm>
          <a:prstGeom prst="rect">
            <a:avLst/>
          </a:prstGeom>
          <a:noFill/>
          <a:ln>
            <a:noFill/>
          </a:ln>
        </p:spPr>
      </p:pic>
      <p:sp>
        <p:nvSpPr>
          <p:cNvPr id="124" name="Google Shape;124;p39"/>
          <p:cNvSpPr txBox="1">
            <a:spLocks noGrp="1"/>
          </p:cNvSpPr>
          <p:nvPr>
            <p:ph type="body" idx="1"/>
          </p:nvPr>
        </p:nvSpPr>
        <p:spPr>
          <a:xfrm>
            <a:off x="214130" y="244110"/>
            <a:ext cx="6205718" cy="688862"/>
          </a:xfrm>
          <a:prstGeom prst="rect">
            <a:avLst/>
          </a:prstGeom>
          <a:noFill/>
          <a:ln>
            <a:noFill/>
          </a:ln>
        </p:spPr>
        <p:txBody>
          <a:bodyPr spcFirstLastPara="1" wrap="square" lIns="91425" tIns="45700" rIns="91425" bIns="45700" anchor="t" anchorCtr="0">
            <a:normAutofit/>
          </a:bodyPr>
          <a:lstStyle>
            <a:lvl1pPr marL="457200" lvl="0" indent="-228600" algn="l">
              <a:lnSpc>
                <a:spcPct val="110000"/>
              </a:lnSpc>
              <a:spcBef>
                <a:spcPts val="0"/>
              </a:spcBef>
              <a:spcAft>
                <a:spcPts val="0"/>
              </a:spcAft>
              <a:buClr>
                <a:srgbClr val="45A2DB"/>
              </a:buClr>
              <a:buSzPts val="2000"/>
              <a:buNone/>
              <a:defRPr sz="2000" b="1">
                <a:solidFill>
                  <a:srgbClr val="45A2DB"/>
                </a:solidFill>
              </a:defRPr>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9"/>
          <p:cNvSpPr txBox="1">
            <a:spLocks noGrp="1"/>
          </p:cNvSpPr>
          <p:nvPr>
            <p:ph type="body" idx="2"/>
          </p:nvPr>
        </p:nvSpPr>
        <p:spPr>
          <a:xfrm>
            <a:off x="6774810" y="244110"/>
            <a:ext cx="5161417" cy="688862"/>
          </a:xfrm>
          <a:prstGeom prst="rect">
            <a:avLst/>
          </a:prstGeom>
          <a:noFill/>
          <a:ln>
            <a:noFill/>
          </a:ln>
        </p:spPr>
        <p:txBody>
          <a:bodyPr spcFirstLastPara="1" wrap="square" lIns="91425" tIns="45700" rIns="91425" bIns="45700" anchor="t" anchorCtr="0">
            <a:normAutofit/>
          </a:bodyPr>
          <a:lstStyle>
            <a:lvl1pPr marL="457200" lvl="0" indent="-228600" algn="r">
              <a:lnSpc>
                <a:spcPct val="110000"/>
              </a:lnSpc>
              <a:spcBef>
                <a:spcPts val="0"/>
              </a:spcBef>
              <a:spcAft>
                <a:spcPts val="0"/>
              </a:spcAft>
              <a:buClr>
                <a:srgbClr val="EEA400"/>
              </a:buClr>
              <a:buSzPts val="2000"/>
              <a:buNone/>
              <a:defRPr sz="2000" b="1">
                <a:solidFill>
                  <a:srgbClr val="EEA400"/>
                </a:solidFill>
              </a:defRPr>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26" name="Google Shape;126;p39"/>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7" name="Google Shape;127;p39"/>
          <p:cNvSpPr>
            <a:spLocks noGrp="1"/>
          </p:cNvSpPr>
          <p:nvPr>
            <p:ph type="pic" idx="3"/>
          </p:nvPr>
        </p:nvSpPr>
        <p:spPr>
          <a:xfrm>
            <a:off x="6744832" y="183645"/>
            <a:ext cx="5272543" cy="6485443"/>
          </a:xfrm>
          <a:prstGeom prst="rect">
            <a:avLst/>
          </a:prstGeom>
          <a:noFill/>
          <a:ln>
            <a:noFill/>
          </a:ln>
        </p:spPr>
      </p:sp>
      <p:sp>
        <p:nvSpPr>
          <p:cNvPr id="128" name="Google Shape;128;p39"/>
          <p:cNvSpPr txBox="1">
            <a:spLocks noGrp="1"/>
          </p:cNvSpPr>
          <p:nvPr>
            <p:ph type="title"/>
          </p:nvPr>
        </p:nvSpPr>
        <p:spPr>
          <a:xfrm>
            <a:off x="627913" y="1048216"/>
            <a:ext cx="579193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D78D00"/>
              </a:buClr>
              <a:buSzPts val="4000"/>
              <a:buFont typeface="Calibri"/>
              <a:buNone/>
              <a:defRPr sz="4000">
                <a:solidFill>
                  <a:srgbClr val="D78D0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9"/>
          <p:cNvSpPr txBox="1">
            <a:spLocks noGrp="1"/>
          </p:cNvSpPr>
          <p:nvPr>
            <p:ph type="body" idx="4"/>
          </p:nvPr>
        </p:nvSpPr>
        <p:spPr>
          <a:xfrm>
            <a:off x="627913" y="2547780"/>
            <a:ext cx="5791935" cy="4310220"/>
          </a:xfrm>
          <a:prstGeom prst="rect">
            <a:avLst/>
          </a:prstGeom>
          <a:noFill/>
          <a:ln>
            <a:noFill/>
          </a:ln>
        </p:spPr>
        <p:txBody>
          <a:bodyPr spcFirstLastPara="1" wrap="square" lIns="91425" tIns="45700" rIns="91425" bIns="45700" anchor="t" anchorCtr="0">
            <a:noAutofit/>
          </a:bodyPr>
          <a:lstStyle>
            <a:lvl1pPr marL="457200" lvl="0" indent="-355600" algn="l">
              <a:lnSpc>
                <a:spcPct val="115000"/>
              </a:lnSpc>
              <a:spcBef>
                <a:spcPts val="1200"/>
              </a:spcBef>
              <a:spcAft>
                <a:spcPts val="0"/>
              </a:spcAft>
              <a:buClr>
                <a:schemeClr val="dk1"/>
              </a:buClr>
              <a:buSzPts val="2000"/>
              <a:buChar char="•"/>
              <a:defRPr sz="2000"/>
            </a:lvl1pPr>
            <a:lvl2pPr marL="914400" lvl="1" indent="-342900" algn="l">
              <a:lnSpc>
                <a:spcPct val="127777"/>
              </a:lnSpc>
              <a:spcBef>
                <a:spcPts val="600"/>
              </a:spcBef>
              <a:spcAft>
                <a:spcPts val="0"/>
              </a:spcAft>
              <a:buClr>
                <a:schemeClr val="dk1"/>
              </a:buClr>
              <a:buSzPts val="1800"/>
              <a:buChar char="–"/>
              <a:defRPr/>
            </a:lvl2pPr>
            <a:lvl3pPr marL="1371600" lvl="2" indent="-342900" algn="l">
              <a:lnSpc>
                <a:spcPct val="127777"/>
              </a:lnSpc>
              <a:spcBef>
                <a:spcPts val="600"/>
              </a:spcBef>
              <a:spcAft>
                <a:spcPts val="0"/>
              </a:spcAft>
              <a:buClr>
                <a:schemeClr val="dk1"/>
              </a:buClr>
              <a:buSzPts val="1800"/>
              <a:buChar char="–"/>
              <a:defRPr/>
            </a:lvl3pPr>
            <a:lvl4pPr marL="1828800" lvl="3" indent="-342900" algn="l">
              <a:lnSpc>
                <a:spcPct val="127777"/>
              </a:lnSpc>
              <a:spcBef>
                <a:spcPts val="600"/>
              </a:spcBef>
              <a:spcAft>
                <a:spcPts val="0"/>
              </a:spcAft>
              <a:buClr>
                <a:schemeClr val="dk1"/>
              </a:buClr>
              <a:buSzPts val="1800"/>
              <a:buChar char="–"/>
              <a:defRPr/>
            </a:lvl4pPr>
            <a:lvl5pPr marL="2286000" lvl="4" indent="-342900" algn="l">
              <a:lnSpc>
                <a:spcPct val="100000"/>
              </a:lnSpc>
              <a:spcBef>
                <a:spcPts val="6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119">
          <p15:clr>
            <a:srgbClr val="FBAE40"/>
          </p15:clr>
        </p15:guide>
        <p15:guide id="2" pos="4044">
          <p15:clr>
            <a:srgbClr val="FBAE40"/>
          </p15:clr>
        </p15:guide>
        <p15:guide id="3" orient="horz" pos="4201">
          <p15:clr>
            <a:srgbClr val="FBAE40"/>
          </p15:clr>
        </p15:guide>
        <p15:guide id="4" pos="755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8"/>
          <p:cNvPicPr preferRelativeResize="0"/>
          <p:nvPr/>
        </p:nvPicPr>
        <p:blipFill rotWithShape="1">
          <a:blip r:embed="rId23">
            <a:alphaModFix/>
          </a:blip>
          <a:srcRect/>
          <a:stretch/>
        </p:blipFill>
        <p:spPr>
          <a:xfrm>
            <a:off x="0" y="0"/>
            <a:ext cx="12192000" cy="6858000"/>
          </a:xfrm>
          <a:prstGeom prst="rect">
            <a:avLst/>
          </a:prstGeom>
          <a:noFill/>
          <a:ln>
            <a:noFill/>
          </a:ln>
        </p:spPr>
      </p:pic>
      <p:sp>
        <p:nvSpPr>
          <p:cNvPr id="11" name="Google Shape;11;p18"/>
          <p:cNvSpPr txBox="1">
            <a:spLocks noGrp="1"/>
          </p:cNvSpPr>
          <p:nvPr>
            <p:ph type="title"/>
          </p:nvPr>
        </p:nvSpPr>
        <p:spPr>
          <a:xfrm>
            <a:off x="682601" y="775101"/>
            <a:ext cx="6347786" cy="75828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45A2DB"/>
              </a:buClr>
              <a:buSzPts val="4000"/>
              <a:buFont typeface="Calibri"/>
              <a:buNone/>
              <a:defRPr sz="4000" b="1" i="0" u="none" strike="noStrike" cap="none">
                <a:solidFill>
                  <a:srgbClr val="45A2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8"/>
          <p:cNvSpPr txBox="1">
            <a:spLocks noGrp="1"/>
          </p:cNvSpPr>
          <p:nvPr>
            <p:ph type="body" idx="1"/>
          </p:nvPr>
        </p:nvSpPr>
        <p:spPr>
          <a:xfrm>
            <a:off x="682601" y="2308485"/>
            <a:ext cx="6347786" cy="3568208"/>
          </a:xfrm>
          <a:prstGeom prst="rect">
            <a:avLst/>
          </a:prstGeom>
          <a:noFill/>
          <a:ln>
            <a:noFill/>
          </a:ln>
        </p:spPr>
        <p:txBody>
          <a:bodyPr spcFirstLastPara="1" wrap="square" lIns="91425" tIns="45700" rIns="91425" bIns="45700" anchor="t" anchorCtr="0">
            <a:normAutofit/>
          </a:bodyPr>
          <a:lstStyle>
            <a:lvl1pPr marL="457200" marR="0" lvl="0" indent="-368300" algn="l" rtl="0">
              <a:lnSpc>
                <a:spcPct val="104545"/>
              </a:lnSpc>
              <a:spcBef>
                <a:spcPts val="12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68300" algn="l" rtl="0">
              <a:lnSpc>
                <a:spcPct val="104545"/>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104545"/>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3pPr>
            <a:lvl4pPr marL="1828800" marR="0" lvl="3" indent="-368300" algn="l" rtl="0">
              <a:lnSpc>
                <a:spcPct val="104545"/>
              </a:lnSpc>
              <a:spcBef>
                <a:spcPts val="6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4pPr>
            <a:lvl5pPr marL="2286000" marR="0" lvl="4" indent="-381000" algn="l" rtl="0">
              <a:lnSpc>
                <a:spcPct val="100000"/>
              </a:lnSpc>
              <a:spcBef>
                <a:spcPts val="6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60" r:id="rId2"/>
    <p:sldLayoutId id="2147483661" r:id="rId3"/>
    <p:sldLayoutId id="2147483663" r:id="rId4"/>
    <p:sldLayoutId id="2147483664" r:id="rId5"/>
    <p:sldLayoutId id="2147483665"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 id="2147483677" r:id="rId15"/>
    <p:sldLayoutId id="2147483678" r:id="rId16"/>
    <p:sldLayoutId id="2147483679" r:id="rId17"/>
    <p:sldLayoutId id="2147483680" r:id="rId18"/>
    <p:sldLayoutId id="2147483681" r:id="rId19"/>
    <p:sldLayoutId id="2147483695" r:id="rId20"/>
    <p:sldLayoutId id="2147483696"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C8580A8D-6137-4C22-8E07-13A45C13EB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A3E1AAAB-6152-4DCA-8E8C-47ADC0BC7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6D1D509-1E36-4437-B777-6BE2159CA0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C27C9D-97A4-40DB-8485-46B16096F2C9}" type="datetimeFigureOut">
              <a:rPr lang="sv-SE" smtClean="0"/>
              <a:t>2024-06-05</a:t>
            </a:fld>
            <a:endParaRPr lang="sv-SE"/>
          </a:p>
        </p:txBody>
      </p:sp>
      <p:sp>
        <p:nvSpPr>
          <p:cNvPr id="5" name="Platshållare för sidfot 4">
            <a:extLst>
              <a:ext uri="{FF2B5EF4-FFF2-40B4-BE49-F238E27FC236}">
                <a16:creationId xmlns:a16="http://schemas.microsoft.com/office/drawing/2014/main" id="{C0B0872A-CC9C-4983-9A1E-76808146FE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82DDA8DE-4DB7-477C-BA5B-B792EBF2EE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665483-FB81-4646-875B-67B0B72FE756}" type="slidenum">
              <a:rPr lang="sv-SE" smtClean="0"/>
              <a:t>‹#›</a:t>
            </a:fld>
            <a:endParaRPr lang="sv-SE"/>
          </a:p>
        </p:txBody>
      </p:sp>
    </p:spTree>
    <p:extLst>
      <p:ext uri="{BB962C8B-B14F-4D97-AF65-F5344CB8AC3E}">
        <p14:creationId xmlns:p14="http://schemas.microsoft.com/office/powerpoint/2010/main" val="398618436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mailto:pia.norrthon@ntaskolutveckling.se" TargetMode="External"/><Relationship Id="rId5" Type="http://schemas.openxmlformats.org/officeDocument/2006/relationships/hyperlink" Target="mailto:veronica.bjurulf@ntaskolutveckling.se" TargetMode="External"/><Relationship Id="rId4" Type="http://schemas.openxmlformats.org/officeDocument/2006/relationships/hyperlink" Target="http://www.ntaskolutveckling.s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385137" y="3215409"/>
            <a:ext cx="6088500" cy="1703701"/>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4900"/>
              <a:buFont typeface="Calibri"/>
              <a:buNone/>
            </a:pPr>
            <a:r>
              <a:rPr lang="sv-SE" sz="3200"/>
              <a:t>Utbildningseftermiddag för det reviderade temat</a:t>
            </a:r>
            <a:br>
              <a:rPr lang="sv-SE"/>
            </a:br>
            <a:r>
              <a:rPr lang="sv-SE" sz="5400">
                <a:solidFill>
                  <a:srgbClr val="F0A421"/>
                </a:solidFill>
              </a:rPr>
              <a:t>Kretsar kring el</a:t>
            </a:r>
            <a:endParaRPr>
              <a:solidFill>
                <a:srgbClr val="F0A421"/>
              </a:solidFill>
            </a:endParaRPr>
          </a:p>
        </p:txBody>
      </p:sp>
      <p:sp>
        <p:nvSpPr>
          <p:cNvPr id="90" name="Google Shape;90;p1"/>
          <p:cNvSpPr txBox="1">
            <a:spLocks noGrp="1"/>
          </p:cNvSpPr>
          <p:nvPr>
            <p:ph type="subTitle" idx="1"/>
          </p:nvPr>
        </p:nvSpPr>
        <p:spPr>
          <a:xfrm>
            <a:off x="1642517" y="5980746"/>
            <a:ext cx="3210572" cy="5836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sv-SE">
                <a:solidFill>
                  <a:srgbClr val="A6B42F"/>
                </a:solidFill>
              </a:rPr>
              <a:t>2024-05-27</a:t>
            </a:r>
            <a:endParaRPr>
              <a:solidFill>
                <a:srgbClr val="A6B42F"/>
              </a:solidFill>
            </a:endParaRPr>
          </a:p>
        </p:txBody>
      </p:sp>
      <p:pic>
        <p:nvPicPr>
          <p:cNvPr id="8" name="Bildobjekt 7">
            <a:extLst>
              <a:ext uri="{FF2B5EF4-FFF2-40B4-BE49-F238E27FC236}">
                <a16:creationId xmlns:a16="http://schemas.microsoft.com/office/drawing/2014/main" id="{CD6D416A-58F6-47E9-B5E1-1331669DFFB3}"/>
              </a:ext>
            </a:extLst>
          </p:cNvPr>
          <p:cNvPicPr>
            <a:picLocks noChangeAspect="1"/>
          </p:cNvPicPr>
          <p:nvPr/>
        </p:nvPicPr>
        <p:blipFill rotWithShape="1">
          <a:blip r:embed="rId3"/>
          <a:srcRect l="9543" t="21411" b="22369"/>
          <a:stretch/>
        </p:blipFill>
        <p:spPr>
          <a:xfrm>
            <a:off x="1533562" y="680141"/>
            <a:ext cx="3791651" cy="2110600"/>
          </a:xfrm>
          <a:prstGeom prst="rect">
            <a:avLst/>
          </a:prstGeom>
        </p:spPr>
      </p:pic>
      <p:pic>
        <p:nvPicPr>
          <p:cNvPr id="3" name="Bildobjekt 2">
            <a:extLst>
              <a:ext uri="{FF2B5EF4-FFF2-40B4-BE49-F238E27FC236}">
                <a16:creationId xmlns:a16="http://schemas.microsoft.com/office/drawing/2014/main" id="{B78D00B8-45D8-40DA-CD8A-4E3E67432C52}"/>
              </a:ext>
            </a:extLst>
          </p:cNvPr>
          <p:cNvPicPr>
            <a:picLocks noChangeAspect="1"/>
          </p:cNvPicPr>
          <p:nvPr/>
        </p:nvPicPr>
        <p:blipFill>
          <a:blip r:embed="rId4"/>
          <a:stretch>
            <a:fillRect/>
          </a:stretch>
        </p:blipFill>
        <p:spPr>
          <a:xfrm>
            <a:off x="6866788" y="293591"/>
            <a:ext cx="4478181" cy="627081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0"/>
          <p:cNvSpPr txBox="1">
            <a:spLocks noGrp="1"/>
          </p:cNvSpPr>
          <p:nvPr>
            <p:ph type="title"/>
          </p:nvPr>
        </p:nvSpPr>
        <p:spPr>
          <a:xfrm>
            <a:off x="919687" y="493766"/>
            <a:ext cx="657833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Arbetsblad</a:t>
            </a:r>
            <a:endParaRPr sz="3600"/>
          </a:p>
        </p:txBody>
      </p:sp>
      <p:sp>
        <p:nvSpPr>
          <p:cNvPr id="155" name="Google Shape;155;p10"/>
          <p:cNvSpPr txBox="1">
            <a:spLocks noGrp="1"/>
          </p:cNvSpPr>
          <p:nvPr>
            <p:ph type="body" idx="1"/>
          </p:nvPr>
        </p:nvSpPr>
        <p:spPr>
          <a:xfrm>
            <a:off x="919687" y="2013034"/>
            <a:ext cx="5083996" cy="43512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DCA21E"/>
              </a:buClr>
              <a:buSzPct val="125000"/>
              <a:buChar char="•"/>
            </a:pPr>
            <a:r>
              <a:rPr lang="sv-SE" sz="2400"/>
              <a:t>Ger eleverna möjlighet att</a:t>
            </a:r>
            <a:endParaRPr sz="2400"/>
          </a:p>
          <a:p>
            <a:pPr marL="800100" lvl="1" algn="l" rtl="0">
              <a:lnSpc>
                <a:spcPct val="90000"/>
              </a:lnSpc>
              <a:spcBef>
                <a:spcPts val="500"/>
              </a:spcBef>
              <a:spcAft>
                <a:spcPts val="0"/>
              </a:spcAft>
              <a:buClr>
                <a:srgbClr val="DCA21E"/>
              </a:buClr>
              <a:buSzPct val="100000"/>
              <a:buFont typeface="Wingdings" panose="05000000000000000000" pitchFamily="2" charset="2"/>
              <a:buChar char="ü"/>
            </a:pPr>
            <a:r>
              <a:rPr lang="sv-SE" sz="2400"/>
              <a:t>Anteckna med penna och papper eller digitalt, med ord eller bild.</a:t>
            </a:r>
          </a:p>
          <a:p>
            <a:pPr marL="800100" lvl="1" algn="l" rtl="0">
              <a:lnSpc>
                <a:spcPct val="90000"/>
              </a:lnSpc>
              <a:spcBef>
                <a:spcPts val="500"/>
              </a:spcBef>
              <a:spcAft>
                <a:spcPts val="0"/>
              </a:spcAft>
              <a:buClr>
                <a:srgbClr val="DCA21E"/>
              </a:buClr>
              <a:buSzPct val="100000"/>
              <a:buFont typeface="Wingdings" panose="05000000000000000000" pitchFamily="2" charset="2"/>
              <a:buChar char="ü"/>
            </a:pPr>
            <a:r>
              <a:rPr lang="sv-SE" sz="2400"/>
              <a:t>Samla (all) dokumentation på ett ställe</a:t>
            </a:r>
            <a:endParaRPr sz="2400"/>
          </a:p>
          <a:p>
            <a:pPr marL="800100" lvl="1" algn="l" rtl="0">
              <a:lnSpc>
                <a:spcPct val="90000"/>
              </a:lnSpc>
              <a:spcBef>
                <a:spcPts val="500"/>
              </a:spcBef>
              <a:spcAft>
                <a:spcPts val="0"/>
              </a:spcAft>
              <a:buClr>
                <a:srgbClr val="DCA21E"/>
              </a:buClr>
              <a:buSzPct val="100000"/>
              <a:buFont typeface="Wingdings" panose="05000000000000000000" pitchFamily="2" charset="2"/>
              <a:buChar char="ü"/>
            </a:pPr>
            <a:r>
              <a:rPr lang="sv-SE" sz="2400"/>
              <a:t>Träna på att följa en instruktion</a:t>
            </a:r>
          </a:p>
          <a:p>
            <a:pPr marL="228600" lvl="0" indent="-196850" algn="l" rtl="0">
              <a:lnSpc>
                <a:spcPct val="90000"/>
              </a:lnSpc>
              <a:spcBef>
                <a:spcPts val="500"/>
              </a:spcBef>
              <a:spcAft>
                <a:spcPts val="0"/>
              </a:spcAft>
              <a:buClr>
                <a:srgbClr val="DCA21E"/>
              </a:buClr>
              <a:buSzPct val="125000"/>
              <a:buChar char="•"/>
            </a:pPr>
            <a:endParaRPr lang="sv-SE" sz="2400"/>
          </a:p>
          <a:p>
            <a:pPr marL="228600" lvl="0" indent="-196850" algn="l" rtl="0">
              <a:lnSpc>
                <a:spcPct val="90000"/>
              </a:lnSpc>
              <a:spcBef>
                <a:spcPts val="500"/>
              </a:spcBef>
              <a:spcAft>
                <a:spcPts val="0"/>
              </a:spcAft>
              <a:buClr>
                <a:srgbClr val="DCA21E"/>
              </a:buClr>
              <a:buSzPct val="125000"/>
              <a:buChar char="•"/>
            </a:pPr>
            <a:r>
              <a:rPr lang="sv-SE" sz="2400"/>
              <a:t>Layoutmässigt utformade för att underlätta användningen i samtliga skolformer</a:t>
            </a:r>
            <a:endParaRPr sz="2400"/>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solidFill>
                <a:srgbClr val="FF0000"/>
              </a:solidFill>
            </a:endParaRPr>
          </a:p>
          <a:p>
            <a:pPr marL="228600" lvl="0" indent="-50800" algn="l" rtl="0">
              <a:lnSpc>
                <a:spcPct val="90000"/>
              </a:lnSpc>
              <a:spcBef>
                <a:spcPts val="1000"/>
              </a:spcBef>
              <a:spcAft>
                <a:spcPts val="0"/>
              </a:spcAft>
              <a:buClr>
                <a:schemeClr val="dk1"/>
              </a:buClr>
              <a:buSzPts val="2800"/>
              <a:buNone/>
            </a:pPr>
            <a:endParaRPr/>
          </a:p>
          <a:p>
            <a:pPr marL="685800" lvl="1" indent="-76200" algn="l" rtl="0">
              <a:lnSpc>
                <a:spcPct val="90000"/>
              </a:lnSpc>
              <a:spcBef>
                <a:spcPts val="500"/>
              </a:spcBef>
              <a:spcAft>
                <a:spcPts val="0"/>
              </a:spcAft>
              <a:buClr>
                <a:schemeClr val="dk1"/>
              </a:buClr>
              <a:buSzPts val="2400"/>
              <a:buNone/>
            </a:pPr>
            <a:endParaRPr/>
          </a:p>
        </p:txBody>
      </p:sp>
      <p:pic>
        <p:nvPicPr>
          <p:cNvPr id="9" name="Bildobjekt 8">
            <a:extLst>
              <a:ext uri="{FF2B5EF4-FFF2-40B4-BE49-F238E27FC236}">
                <a16:creationId xmlns:a16="http://schemas.microsoft.com/office/drawing/2014/main" id="{4308BF0F-E6E3-A6F3-19C3-B5CFDACC9E69}"/>
              </a:ext>
            </a:extLst>
          </p:cNvPr>
          <p:cNvPicPr>
            <a:picLocks noChangeAspect="1"/>
          </p:cNvPicPr>
          <p:nvPr/>
        </p:nvPicPr>
        <p:blipFill rotWithShape="1">
          <a:blip r:embed="rId3"/>
          <a:srcRect b="1691"/>
          <a:stretch/>
        </p:blipFill>
        <p:spPr>
          <a:xfrm>
            <a:off x="6466595" y="318305"/>
            <a:ext cx="2421886" cy="3389458"/>
          </a:xfrm>
          <a:prstGeom prst="rect">
            <a:avLst/>
          </a:prstGeom>
          <a:ln>
            <a:solidFill>
              <a:schemeClr val="tx2">
                <a:lumMod val="50000"/>
              </a:schemeClr>
            </a:solidFill>
          </a:ln>
        </p:spPr>
      </p:pic>
      <p:pic>
        <p:nvPicPr>
          <p:cNvPr id="11" name="Bildobjekt 10">
            <a:extLst>
              <a:ext uri="{FF2B5EF4-FFF2-40B4-BE49-F238E27FC236}">
                <a16:creationId xmlns:a16="http://schemas.microsoft.com/office/drawing/2014/main" id="{E1AA6C73-3CED-85D4-485F-C70F6C728CB2}"/>
              </a:ext>
            </a:extLst>
          </p:cNvPr>
          <p:cNvPicPr>
            <a:picLocks noChangeAspect="1"/>
          </p:cNvPicPr>
          <p:nvPr/>
        </p:nvPicPr>
        <p:blipFill>
          <a:blip r:embed="rId4"/>
          <a:stretch>
            <a:fillRect/>
          </a:stretch>
        </p:blipFill>
        <p:spPr>
          <a:xfrm>
            <a:off x="9096306" y="317633"/>
            <a:ext cx="2414564" cy="3389458"/>
          </a:xfrm>
          <a:prstGeom prst="rect">
            <a:avLst/>
          </a:prstGeom>
          <a:ln>
            <a:solidFill>
              <a:schemeClr val="tx2">
                <a:lumMod val="50000"/>
              </a:schemeClr>
            </a:solidFill>
          </a:ln>
        </p:spPr>
      </p:pic>
      <p:pic>
        <p:nvPicPr>
          <p:cNvPr id="13" name="Bildobjekt 12">
            <a:extLst>
              <a:ext uri="{FF2B5EF4-FFF2-40B4-BE49-F238E27FC236}">
                <a16:creationId xmlns:a16="http://schemas.microsoft.com/office/drawing/2014/main" id="{C1BC7874-0CC4-D70C-5D54-452C90E4A6A9}"/>
              </a:ext>
            </a:extLst>
          </p:cNvPr>
          <p:cNvPicPr>
            <a:picLocks noChangeAspect="1"/>
          </p:cNvPicPr>
          <p:nvPr/>
        </p:nvPicPr>
        <p:blipFill>
          <a:blip r:embed="rId5"/>
          <a:stretch>
            <a:fillRect/>
          </a:stretch>
        </p:blipFill>
        <p:spPr>
          <a:xfrm>
            <a:off x="7475002" y="3136491"/>
            <a:ext cx="2414563" cy="3403204"/>
          </a:xfrm>
          <a:prstGeom prst="rect">
            <a:avLst/>
          </a:prstGeom>
          <a:ln>
            <a:solidFill>
              <a:schemeClr val="tx2">
                <a:lumMod val="50000"/>
              </a:schemeClr>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74D886DA-BCF4-1C31-87EA-6E436279E2C3}"/>
              </a:ext>
            </a:extLst>
          </p:cNvPr>
          <p:cNvSpPr txBox="1"/>
          <p:nvPr/>
        </p:nvSpPr>
        <p:spPr>
          <a:xfrm>
            <a:off x="922606" y="791999"/>
            <a:ext cx="11062565" cy="590931"/>
          </a:xfrm>
          <a:prstGeom prst="rect">
            <a:avLst/>
          </a:prstGeom>
          <a:noFill/>
        </p:spPr>
        <p:txBody>
          <a:bodyPr wrap="square" rtlCol="0">
            <a:spAutoFit/>
          </a:bodyPr>
          <a:lstStyle/>
          <a:p>
            <a:pPr>
              <a:lnSpc>
                <a:spcPct val="90000"/>
              </a:lnSpc>
              <a:buClr>
                <a:schemeClr val="dk1"/>
              </a:buClr>
              <a:buSzPts val="4400"/>
            </a:pPr>
            <a:r>
              <a:rPr lang="sv-SE" sz="3600" b="1">
                <a:solidFill>
                  <a:srgbClr val="45A2DB"/>
                </a:solidFill>
                <a:latin typeface="Calibri"/>
                <a:cs typeface="Calibri"/>
                <a:sym typeface="Calibri"/>
              </a:rPr>
              <a:t>Arbetsbladen anpassade utifrån erfarenheter från NTA-S</a:t>
            </a:r>
          </a:p>
        </p:txBody>
      </p:sp>
      <p:sp>
        <p:nvSpPr>
          <p:cNvPr id="3" name="textruta 2">
            <a:extLst>
              <a:ext uri="{FF2B5EF4-FFF2-40B4-BE49-F238E27FC236}">
                <a16:creationId xmlns:a16="http://schemas.microsoft.com/office/drawing/2014/main" id="{BFFBA8E0-A374-BCA4-BC5F-26220CFFA559}"/>
              </a:ext>
            </a:extLst>
          </p:cNvPr>
          <p:cNvSpPr txBox="1"/>
          <p:nvPr/>
        </p:nvSpPr>
        <p:spPr>
          <a:xfrm>
            <a:off x="540657" y="1667328"/>
            <a:ext cx="10580434" cy="4337598"/>
          </a:xfrm>
          <a:prstGeom prst="rect">
            <a:avLst/>
          </a:prstGeom>
          <a:noFill/>
        </p:spPr>
        <p:txBody>
          <a:bodyPr wrap="square" lIns="91440" tIns="45720" rIns="91440" bIns="45720" anchor="t">
            <a:spAutoFit/>
          </a:bodyPr>
          <a:lstStyle/>
          <a:p>
            <a:pPr marL="457200" lvl="1">
              <a:lnSpc>
                <a:spcPct val="90000"/>
              </a:lnSpc>
              <a:spcBef>
                <a:spcPts val="500"/>
              </a:spcBef>
              <a:buClr>
                <a:srgbClr val="DCA21E"/>
              </a:buClr>
              <a:buSzPct val="100000"/>
            </a:pPr>
            <a:endParaRPr lang="sv-SE" sz="2400" dirty="0">
              <a:latin typeface="Calibri"/>
              <a:cs typeface="Calibri"/>
            </a:endParaRPr>
          </a:p>
          <a:p>
            <a:pPr marL="800100" lvl="1" indent="-342900">
              <a:lnSpc>
                <a:spcPct val="90000"/>
              </a:lnSpc>
              <a:spcBef>
                <a:spcPts val="500"/>
              </a:spcBef>
              <a:buClr>
                <a:srgbClr val="DCA21E"/>
              </a:buClr>
              <a:buSzPct val="100000"/>
              <a:buFont typeface="Wingdings" panose="05000000000000000000" pitchFamily="2" charset="2"/>
              <a:buChar char="ü"/>
            </a:pPr>
            <a:r>
              <a:rPr lang="sv-SE" sz="2400" dirty="0">
                <a:solidFill>
                  <a:schemeClr val="dk1"/>
                </a:solidFill>
                <a:latin typeface="Calibri"/>
                <a:cs typeface="Calibri"/>
                <a:sym typeface="Calibri"/>
              </a:rPr>
              <a:t>Arbetsbladens instruktioner är uppdelade i kortare moment.</a:t>
            </a:r>
            <a:br>
              <a:rPr lang="sv-SE" sz="2400" dirty="0">
                <a:latin typeface="Calibri"/>
                <a:cs typeface="Calibri"/>
              </a:rPr>
            </a:br>
            <a:endParaRPr lang="sv-SE" sz="2400">
              <a:solidFill>
                <a:schemeClr val="dk1"/>
              </a:solidFill>
              <a:latin typeface="Calibri"/>
              <a:cs typeface="Calibri"/>
              <a:sym typeface="Calibri"/>
            </a:endParaRPr>
          </a:p>
          <a:p>
            <a:pPr marL="800100" lvl="1" indent="-342900">
              <a:lnSpc>
                <a:spcPct val="90000"/>
              </a:lnSpc>
              <a:spcBef>
                <a:spcPts val="500"/>
              </a:spcBef>
              <a:buClr>
                <a:srgbClr val="DCA21E"/>
              </a:buClr>
              <a:buSzPct val="100000"/>
              <a:buFont typeface="Wingdings" panose="05000000000000000000" pitchFamily="2" charset="2"/>
              <a:buChar char="ü"/>
            </a:pPr>
            <a:r>
              <a:rPr lang="sv-SE" sz="2400" dirty="0">
                <a:solidFill>
                  <a:schemeClr val="dk1"/>
                </a:solidFill>
                <a:latin typeface="Calibri"/>
                <a:cs typeface="Calibri"/>
                <a:sym typeface="Calibri"/>
              </a:rPr>
              <a:t>Instruktionerna är mer utförliga och med fler illustrationer som stödjer det praktiska arbetet</a:t>
            </a:r>
            <a:br>
              <a:rPr lang="sv-SE" sz="2400" dirty="0">
                <a:latin typeface="Calibri"/>
                <a:cs typeface="Calibri"/>
              </a:rPr>
            </a:br>
            <a:endParaRPr lang="sv-SE" sz="2400">
              <a:solidFill>
                <a:schemeClr val="dk1"/>
              </a:solidFill>
              <a:latin typeface="Calibri"/>
              <a:cs typeface="Calibri"/>
            </a:endParaRPr>
          </a:p>
          <a:p>
            <a:pPr marL="800100" lvl="1" indent="-342900">
              <a:lnSpc>
                <a:spcPct val="90000"/>
              </a:lnSpc>
              <a:spcBef>
                <a:spcPts val="500"/>
              </a:spcBef>
              <a:buClr>
                <a:srgbClr val="DCA21E"/>
              </a:buClr>
              <a:buSzPct val="100000"/>
              <a:buFont typeface="Wingdings" panose="05000000000000000000" pitchFamily="2" charset="2"/>
              <a:buChar char="ü"/>
            </a:pPr>
            <a:r>
              <a:rPr lang="sv-SE" sz="2400" dirty="0">
                <a:solidFill>
                  <a:schemeClr val="dk1"/>
                </a:solidFill>
                <a:latin typeface="Calibri"/>
                <a:cs typeface="Calibri"/>
                <a:sym typeface="Calibri"/>
              </a:rPr>
              <a:t>De är mer lättlästa tack vare exempelvis kortare meningar och att varje </a:t>
            </a:r>
            <a:r>
              <a:rPr lang="sv-SE" sz="2400">
                <a:solidFill>
                  <a:schemeClr val="dk1"/>
                </a:solidFill>
                <a:latin typeface="Calibri"/>
                <a:cs typeface="Calibri"/>
                <a:sym typeface="Calibri"/>
              </a:rPr>
              <a:t>instruktion är tydligare uppdelad. Dokumentations-instruktioner finns i en </a:t>
            </a:r>
            <a:r>
              <a:rPr lang="sv-SE" sz="2400" dirty="0">
                <a:solidFill>
                  <a:schemeClr val="dk1"/>
                </a:solidFill>
                <a:latin typeface="Calibri"/>
                <a:cs typeface="Calibri"/>
                <a:sym typeface="Calibri"/>
              </a:rPr>
              <a:t>egen ruta</a:t>
            </a:r>
            <a:br>
              <a:rPr lang="sv-SE" sz="2400" dirty="0">
                <a:latin typeface="Calibri"/>
                <a:cs typeface="Calibri"/>
              </a:rPr>
            </a:br>
            <a:endParaRPr lang="sv-SE" sz="2400">
              <a:solidFill>
                <a:schemeClr val="dk1"/>
              </a:solidFill>
              <a:latin typeface="Calibri"/>
              <a:cs typeface="Calibri"/>
              <a:sym typeface="Calibri"/>
            </a:endParaRPr>
          </a:p>
          <a:p>
            <a:pPr marL="800100" lvl="1" indent="-342900">
              <a:lnSpc>
                <a:spcPct val="90000"/>
              </a:lnSpc>
              <a:spcBef>
                <a:spcPts val="500"/>
              </a:spcBef>
              <a:buClr>
                <a:srgbClr val="DCA21E"/>
              </a:buClr>
              <a:buSzPct val="100000"/>
              <a:buFont typeface="Wingdings" panose="05000000000000000000" pitchFamily="2" charset="2"/>
              <a:buChar char="ü"/>
            </a:pPr>
            <a:r>
              <a:rPr lang="sv-SE" sz="2400" dirty="0">
                <a:solidFill>
                  <a:schemeClr val="dk1"/>
                </a:solidFill>
                <a:latin typeface="Calibri"/>
                <a:cs typeface="Calibri"/>
                <a:sym typeface="Calibri"/>
              </a:rPr>
              <a:t>Eleverna kan dokumentera direkt i arbetsbladen. Finns även som digitalt skrivbara </a:t>
            </a:r>
            <a:r>
              <a:rPr lang="sv-SE" sz="2400" dirty="0" err="1">
                <a:solidFill>
                  <a:schemeClr val="dk1"/>
                </a:solidFill>
                <a:latin typeface="Calibri"/>
                <a:cs typeface="Calibri"/>
                <a:sym typeface="Calibri"/>
              </a:rPr>
              <a:t>pdf:er</a:t>
            </a:r>
            <a:r>
              <a:rPr lang="sv-SE" sz="2400" dirty="0">
                <a:solidFill>
                  <a:schemeClr val="dk1"/>
                </a:solidFill>
                <a:latin typeface="Calibri"/>
                <a:cs typeface="Calibri"/>
                <a:sym typeface="Calibri"/>
              </a:rPr>
              <a:t>.</a:t>
            </a:r>
            <a:endParaRPr lang="sv-SE" sz="2400" dirty="0">
              <a:solidFill>
                <a:schemeClr val="dk1"/>
              </a:solidFill>
              <a:latin typeface="Calibri"/>
              <a:cs typeface="Calibri"/>
            </a:endParaRPr>
          </a:p>
        </p:txBody>
      </p:sp>
    </p:spTree>
    <p:extLst>
      <p:ext uri="{BB962C8B-B14F-4D97-AF65-F5344CB8AC3E}">
        <p14:creationId xmlns:p14="http://schemas.microsoft.com/office/powerpoint/2010/main" val="91210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74D886DA-BCF4-1C31-87EA-6E436279E2C3}"/>
              </a:ext>
            </a:extLst>
          </p:cNvPr>
          <p:cNvSpPr txBox="1"/>
          <p:nvPr/>
        </p:nvSpPr>
        <p:spPr>
          <a:xfrm>
            <a:off x="913394" y="792710"/>
            <a:ext cx="9248504" cy="590931"/>
          </a:xfrm>
          <a:prstGeom prst="rect">
            <a:avLst/>
          </a:prstGeom>
          <a:noFill/>
        </p:spPr>
        <p:txBody>
          <a:bodyPr wrap="square" rtlCol="0">
            <a:spAutoFit/>
          </a:bodyPr>
          <a:lstStyle/>
          <a:p>
            <a:pPr>
              <a:lnSpc>
                <a:spcPct val="90000"/>
              </a:lnSpc>
              <a:buClr>
                <a:schemeClr val="dk1"/>
              </a:buClr>
              <a:buSzPts val="4400"/>
            </a:pPr>
            <a:r>
              <a:rPr lang="sv-SE" sz="3600" b="1">
                <a:solidFill>
                  <a:srgbClr val="45A2DB"/>
                </a:solidFill>
                <a:latin typeface="Calibri"/>
                <a:cs typeface="Calibri"/>
              </a:rPr>
              <a:t>Arbetsblad – Kretsar kring el</a:t>
            </a:r>
          </a:p>
        </p:txBody>
      </p:sp>
      <p:pic>
        <p:nvPicPr>
          <p:cNvPr id="5" name="Bildobjekt 4">
            <a:extLst>
              <a:ext uri="{FF2B5EF4-FFF2-40B4-BE49-F238E27FC236}">
                <a16:creationId xmlns:a16="http://schemas.microsoft.com/office/drawing/2014/main" id="{2FCDFFDF-42A6-CC57-6A84-9C6AF4D42679}"/>
              </a:ext>
            </a:extLst>
          </p:cNvPr>
          <p:cNvPicPr>
            <a:picLocks noChangeAspect="1"/>
          </p:cNvPicPr>
          <p:nvPr/>
        </p:nvPicPr>
        <p:blipFill rotWithShape="1">
          <a:blip r:embed="rId3"/>
          <a:srcRect r="2141"/>
          <a:stretch/>
        </p:blipFill>
        <p:spPr>
          <a:xfrm>
            <a:off x="1000480" y="1430216"/>
            <a:ext cx="3177212" cy="4635074"/>
          </a:xfrm>
          <a:prstGeom prst="rect">
            <a:avLst/>
          </a:prstGeom>
          <a:ln>
            <a:solidFill>
              <a:schemeClr val="tx1">
                <a:lumMod val="50000"/>
                <a:lumOff val="50000"/>
              </a:schemeClr>
            </a:solidFill>
          </a:ln>
        </p:spPr>
      </p:pic>
      <p:pic>
        <p:nvPicPr>
          <p:cNvPr id="12" name="Bildobjekt 11">
            <a:extLst>
              <a:ext uri="{FF2B5EF4-FFF2-40B4-BE49-F238E27FC236}">
                <a16:creationId xmlns:a16="http://schemas.microsoft.com/office/drawing/2014/main" id="{5BD3DDA7-AB63-3D56-A196-25AB2DB4C1F3}"/>
              </a:ext>
            </a:extLst>
          </p:cNvPr>
          <p:cNvPicPr>
            <a:picLocks noChangeAspect="1"/>
          </p:cNvPicPr>
          <p:nvPr/>
        </p:nvPicPr>
        <p:blipFill>
          <a:blip r:embed="rId4"/>
          <a:stretch>
            <a:fillRect/>
          </a:stretch>
        </p:blipFill>
        <p:spPr>
          <a:xfrm rot="21047643">
            <a:off x="8136524" y="268489"/>
            <a:ext cx="3502161" cy="1809806"/>
          </a:xfrm>
          <a:prstGeom prst="rect">
            <a:avLst/>
          </a:prstGeom>
          <a:ln>
            <a:solidFill>
              <a:schemeClr val="tx1"/>
            </a:solidFill>
          </a:ln>
        </p:spPr>
      </p:pic>
      <p:pic>
        <p:nvPicPr>
          <p:cNvPr id="7" name="Bildobjekt 6">
            <a:extLst>
              <a:ext uri="{FF2B5EF4-FFF2-40B4-BE49-F238E27FC236}">
                <a16:creationId xmlns:a16="http://schemas.microsoft.com/office/drawing/2014/main" id="{DF5BC12C-B061-E02B-EADF-2BA0E6499480}"/>
              </a:ext>
            </a:extLst>
          </p:cNvPr>
          <p:cNvPicPr>
            <a:picLocks noChangeAspect="1"/>
          </p:cNvPicPr>
          <p:nvPr/>
        </p:nvPicPr>
        <p:blipFill>
          <a:blip r:embed="rId5"/>
          <a:stretch>
            <a:fillRect/>
          </a:stretch>
        </p:blipFill>
        <p:spPr>
          <a:xfrm>
            <a:off x="4461793" y="1430216"/>
            <a:ext cx="3268414" cy="4635074"/>
          </a:xfrm>
          <a:prstGeom prst="rect">
            <a:avLst/>
          </a:prstGeom>
          <a:ln>
            <a:solidFill>
              <a:schemeClr val="tx1">
                <a:lumMod val="50000"/>
                <a:lumOff val="50000"/>
              </a:schemeClr>
            </a:solidFill>
          </a:ln>
        </p:spPr>
      </p:pic>
      <p:pic>
        <p:nvPicPr>
          <p:cNvPr id="10" name="Bildobjekt 9">
            <a:extLst>
              <a:ext uri="{FF2B5EF4-FFF2-40B4-BE49-F238E27FC236}">
                <a16:creationId xmlns:a16="http://schemas.microsoft.com/office/drawing/2014/main" id="{68EE650F-A8D9-1D36-1C4E-C9DB1C7CC571}"/>
              </a:ext>
            </a:extLst>
          </p:cNvPr>
          <p:cNvPicPr>
            <a:picLocks noChangeAspect="1"/>
          </p:cNvPicPr>
          <p:nvPr/>
        </p:nvPicPr>
        <p:blipFill>
          <a:blip r:embed="rId6"/>
          <a:stretch>
            <a:fillRect/>
          </a:stretch>
        </p:blipFill>
        <p:spPr>
          <a:xfrm>
            <a:off x="8014308" y="1430216"/>
            <a:ext cx="3244552" cy="4635074"/>
          </a:xfrm>
          <a:prstGeom prst="rect">
            <a:avLst/>
          </a:prstGeom>
          <a:ln>
            <a:solidFill>
              <a:schemeClr val="tx1">
                <a:lumMod val="50000"/>
                <a:lumOff val="50000"/>
              </a:schemeClr>
            </a:solidFill>
          </a:ln>
        </p:spPr>
      </p:pic>
    </p:spTree>
    <p:extLst>
      <p:ext uri="{BB962C8B-B14F-4D97-AF65-F5344CB8AC3E}">
        <p14:creationId xmlns:p14="http://schemas.microsoft.com/office/powerpoint/2010/main" val="23828485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DCB15FB-4209-B4BE-0113-5DE45A1F157D}"/>
              </a:ext>
            </a:extLst>
          </p:cNvPr>
          <p:cNvPicPr>
            <a:picLocks noChangeAspect="1"/>
          </p:cNvPicPr>
          <p:nvPr/>
        </p:nvPicPr>
        <p:blipFill>
          <a:blip r:embed="rId3"/>
          <a:stretch>
            <a:fillRect/>
          </a:stretch>
        </p:blipFill>
        <p:spPr>
          <a:xfrm>
            <a:off x="8285367" y="889260"/>
            <a:ext cx="3614777" cy="5079480"/>
          </a:xfrm>
          <a:prstGeom prst="rect">
            <a:avLst/>
          </a:prstGeom>
          <a:ln>
            <a:solidFill>
              <a:schemeClr val="tx2">
                <a:lumMod val="50000"/>
              </a:schemeClr>
            </a:solidFill>
          </a:ln>
        </p:spPr>
      </p:pic>
      <p:pic>
        <p:nvPicPr>
          <p:cNvPr id="3" name="Bildobjekt 2">
            <a:extLst>
              <a:ext uri="{FF2B5EF4-FFF2-40B4-BE49-F238E27FC236}">
                <a16:creationId xmlns:a16="http://schemas.microsoft.com/office/drawing/2014/main" id="{5227201E-9A6C-CE60-3866-9728148F78F6}"/>
              </a:ext>
            </a:extLst>
          </p:cNvPr>
          <p:cNvPicPr>
            <a:picLocks noChangeAspect="1"/>
          </p:cNvPicPr>
          <p:nvPr/>
        </p:nvPicPr>
        <p:blipFill>
          <a:blip r:embed="rId4"/>
          <a:stretch>
            <a:fillRect/>
          </a:stretch>
        </p:blipFill>
        <p:spPr>
          <a:xfrm>
            <a:off x="735390" y="889260"/>
            <a:ext cx="3629781" cy="5079480"/>
          </a:xfrm>
          <a:prstGeom prst="rect">
            <a:avLst/>
          </a:prstGeom>
          <a:ln>
            <a:solidFill>
              <a:schemeClr val="tx2">
                <a:lumMod val="50000"/>
              </a:schemeClr>
            </a:solidFill>
          </a:ln>
        </p:spPr>
      </p:pic>
      <p:pic>
        <p:nvPicPr>
          <p:cNvPr id="6" name="Bildobjekt 5">
            <a:extLst>
              <a:ext uri="{FF2B5EF4-FFF2-40B4-BE49-F238E27FC236}">
                <a16:creationId xmlns:a16="http://schemas.microsoft.com/office/drawing/2014/main" id="{505CA95E-3D13-6BDE-7758-8C72DC625058}"/>
              </a:ext>
            </a:extLst>
          </p:cNvPr>
          <p:cNvPicPr>
            <a:picLocks noChangeAspect="1"/>
          </p:cNvPicPr>
          <p:nvPr/>
        </p:nvPicPr>
        <p:blipFill>
          <a:blip r:embed="rId5"/>
          <a:stretch>
            <a:fillRect/>
          </a:stretch>
        </p:blipFill>
        <p:spPr>
          <a:xfrm>
            <a:off x="4507234" y="889260"/>
            <a:ext cx="3636070" cy="5079480"/>
          </a:xfrm>
          <a:prstGeom prst="rect">
            <a:avLst/>
          </a:prstGeom>
          <a:ln>
            <a:solidFill>
              <a:schemeClr val="tx2">
                <a:lumMod val="50000"/>
              </a:schemeClr>
            </a:solidFill>
          </a:ln>
        </p:spPr>
      </p:pic>
      <p:sp>
        <p:nvSpPr>
          <p:cNvPr id="7" name="textruta 6">
            <a:extLst>
              <a:ext uri="{FF2B5EF4-FFF2-40B4-BE49-F238E27FC236}">
                <a16:creationId xmlns:a16="http://schemas.microsoft.com/office/drawing/2014/main" id="{6FF46410-AE1B-CBE1-6153-12A10011E11B}"/>
              </a:ext>
            </a:extLst>
          </p:cNvPr>
          <p:cNvSpPr txBox="1"/>
          <p:nvPr/>
        </p:nvSpPr>
        <p:spPr>
          <a:xfrm>
            <a:off x="3200399" y="5968740"/>
            <a:ext cx="1164772" cy="307777"/>
          </a:xfrm>
          <a:prstGeom prst="rect">
            <a:avLst/>
          </a:prstGeom>
          <a:noFill/>
        </p:spPr>
        <p:txBody>
          <a:bodyPr wrap="square" rtlCol="0">
            <a:spAutoFit/>
          </a:bodyPr>
          <a:lstStyle/>
          <a:p>
            <a:r>
              <a:rPr lang="sv-SE"/>
              <a:t>Tidigare EK</a:t>
            </a:r>
          </a:p>
        </p:txBody>
      </p:sp>
      <p:sp>
        <p:nvSpPr>
          <p:cNvPr id="8" name="textruta 7">
            <a:extLst>
              <a:ext uri="{FF2B5EF4-FFF2-40B4-BE49-F238E27FC236}">
                <a16:creationId xmlns:a16="http://schemas.microsoft.com/office/drawing/2014/main" id="{89EF7E9F-6B20-0117-AAF5-5AEA0B18278A}"/>
              </a:ext>
            </a:extLst>
          </p:cNvPr>
          <p:cNvSpPr txBox="1"/>
          <p:nvPr/>
        </p:nvSpPr>
        <p:spPr>
          <a:xfrm>
            <a:off x="6694714" y="5968740"/>
            <a:ext cx="1300238" cy="307777"/>
          </a:xfrm>
          <a:prstGeom prst="rect">
            <a:avLst/>
          </a:prstGeom>
          <a:noFill/>
        </p:spPr>
        <p:txBody>
          <a:bodyPr wrap="square" rtlCol="0">
            <a:spAutoFit/>
          </a:bodyPr>
          <a:lstStyle/>
          <a:p>
            <a:r>
              <a:rPr lang="sv-SE"/>
              <a:t>Tidigare EK-S</a:t>
            </a:r>
          </a:p>
        </p:txBody>
      </p:sp>
    </p:spTree>
    <p:extLst>
      <p:ext uri="{BB962C8B-B14F-4D97-AF65-F5344CB8AC3E}">
        <p14:creationId xmlns:p14="http://schemas.microsoft.com/office/powerpoint/2010/main" val="3869525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ruta 7">
            <a:extLst>
              <a:ext uri="{FF2B5EF4-FFF2-40B4-BE49-F238E27FC236}">
                <a16:creationId xmlns:a16="http://schemas.microsoft.com/office/drawing/2014/main" id="{74D886DA-BCF4-1C31-87EA-6E436279E2C3}"/>
              </a:ext>
            </a:extLst>
          </p:cNvPr>
          <p:cNvSpPr txBox="1"/>
          <p:nvPr/>
        </p:nvSpPr>
        <p:spPr>
          <a:xfrm>
            <a:off x="987916" y="832363"/>
            <a:ext cx="9248504" cy="590931"/>
          </a:xfrm>
          <a:prstGeom prst="rect">
            <a:avLst/>
          </a:prstGeom>
          <a:noFill/>
        </p:spPr>
        <p:txBody>
          <a:bodyPr wrap="square" rtlCol="0">
            <a:spAutoFit/>
          </a:bodyPr>
          <a:lstStyle/>
          <a:p>
            <a:pPr>
              <a:lnSpc>
                <a:spcPct val="90000"/>
              </a:lnSpc>
              <a:buClr>
                <a:schemeClr val="dk1"/>
              </a:buClr>
              <a:buSzPts val="4400"/>
            </a:pPr>
            <a:r>
              <a:rPr lang="sv-SE" sz="3600" b="1">
                <a:solidFill>
                  <a:srgbClr val="45A2DB"/>
                </a:solidFill>
                <a:latin typeface="Calibri"/>
                <a:cs typeface="Calibri"/>
              </a:rPr>
              <a:t>Form som stöttar innehållet</a:t>
            </a:r>
          </a:p>
        </p:txBody>
      </p:sp>
      <p:pic>
        <p:nvPicPr>
          <p:cNvPr id="6" name="Bildobjekt 5">
            <a:extLst>
              <a:ext uri="{FF2B5EF4-FFF2-40B4-BE49-F238E27FC236}">
                <a16:creationId xmlns:a16="http://schemas.microsoft.com/office/drawing/2014/main" id="{D0D2F197-0E0D-D48F-3345-FFF02FA56F8A}"/>
              </a:ext>
            </a:extLst>
          </p:cNvPr>
          <p:cNvPicPr>
            <a:picLocks noChangeAspect="1"/>
          </p:cNvPicPr>
          <p:nvPr/>
        </p:nvPicPr>
        <p:blipFill>
          <a:blip r:embed="rId3"/>
          <a:stretch>
            <a:fillRect/>
          </a:stretch>
        </p:blipFill>
        <p:spPr>
          <a:xfrm>
            <a:off x="1213502" y="1804281"/>
            <a:ext cx="3445315" cy="4812589"/>
          </a:xfrm>
          <a:prstGeom prst="rect">
            <a:avLst/>
          </a:prstGeom>
          <a:ln>
            <a:solidFill>
              <a:schemeClr val="tx2">
                <a:lumMod val="75000"/>
              </a:schemeClr>
            </a:solidFill>
          </a:ln>
        </p:spPr>
      </p:pic>
      <p:pic>
        <p:nvPicPr>
          <p:cNvPr id="2" name="Bildobjekt 1">
            <a:extLst>
              <a:ext uri="{FF2B5EF4-FFF2-40B4-BE49-F238E27FC236}">
                <a16:creationId xmlns:a16="http://schemas.microsoft.com/office/drawing/2014/main" id="{53930A21-348E-9FBA-9B71-D4F5528B4CC1}"/>
              </a:ext>
            </a:extLst>
          </p:cNvPr>
          <p:cNvPicPr>
            <a:picLocks noChangeAspect="1"/>
          </p:cNvPicPr>
          <p:nvPr/>
        </p:nvPicPr>
        <p:blipFill>
          <a:blip r:embed="rId4"/>
          <a:stretch>
            <a:fillRect/>
          </a:stretch>
        </p:blipFill>
        <p:spPr>
          <a:xfrm>
            <a:off x="5770498" y="1804280"/>
            <a:ext cx="3439109" cy="4812589"/>
          </a:xfrm>
          <a:prstGeom prst="rect">
            <a:avLst/>
          </a:prstGeom>
          <a:ln>
            <a:solidFill>
              <a:schemeClr val="tx2">
                <a:lumMod val="75000"/>
              </a:schemeClr>
            </a:solidFill>
          </a:ln>
        </p:spPr>
      </p:pic>
      <p:sp>
        <p:nvSpPr>
          <p:cNvPr id="3" name="textruta 2">
            <a:extLst>
              <a:ext uri="{FF2B5EF4-FFF2-40B4-BE49-F238E27FC236}">
                <a16:creationId xmlns:a16="http://schemas.microsoft.com/office/drawing/2014/main" id="{DC090DA9-6CFB-A267-7D11-2424C11586BD}"/>
              </a:ext>
            </a:extLst>
          </p:cNvPr>
          <p:cNvSpPr txBox="1"/>
          <p:nvPr/>
        </p:nvSpPr>
        <p:spPr>
          <a:xfrm>
            <a:off x="1285389" y="1430276"/>
            <a:ext cx="3302561" cy="369332"/>
          </a:xfrm>
          <a:prstGeom prst="rect">
            <a:avLst/>
          </a:prstGeom>
          <a:noFill/>
        </p:spPr>
        <p:txBody>
          <a:bodyPr wrap="square" rtlCol="0">
            <a:spAutoFit/>
          </a:bodyPr>
          <a:lstStyle/>
          <a:p>
            <a:r>
              <a:rPr lang="sv-SE" sz="1800">
                <a:solidFill>
                  <a:schemeClr val="accent6"/>
                </a:solidFill>
              </a:rPr>
              <a:t>Systematisk undersökning</a:t>
            </a:r>
          </a:p>
        </p:txBody>
      </p:sp>
      <p:sp>
        <p:nvSpPr>
          <p:cNvPr id="4" name="textruta 3">
            <a:extLst>
              <a:ext uri="{FF2B5EF4-FFF2-40B4-BE49-F238E27FC236}">
                <a16:creationId xmlns:a16="http://schemas.microsoft.com/office/drawing/2014/main" id="{2A23D5AA-2607-B6A0-39B1-1CB46A1A227A}"/>
              </a:ext>
            </a:extLst>
          </p:cNvPr>
          <p:cNvSpPr txBox="1"/>
          <p:nvPr/>
        </p:nvSpPr>
        <p:spPr>
          <a:xfrm>
            <a:off x="5612168" y="1429121"/>
            <a:ext cx="3258207" cy="369332"/>
          </a:xfrm>
          <a:prstGeom prst="rect">
            <a:avLst/>
          </a:prstGeom>
          <a:noFill/>
        </p:spPr>
        <p:txBody>
          <a:bodyPr wrap="square" rtlCol="0">
            <a:spAutoFit/>
          </a:bodyPr>
          <a:lstStyle/>
          <a:p>
            <a:r>
              <a:rPr lang="sv-SE" sz="1800">
                <a:solidFill>
                  <a:schemeClr val="accent6"/>
                </a:solidFill>
              </a:rPr>
              <a:t>Teknikutvecklingsprocess</a:t>
            </a:r>
          </a:p>
        </p:txBody>
      </p:sp>
    </p:spTree>
    <p:extLst>
      <p:ext uri="{BB962C8B-B14F-4D97-AF65-F5344CB8AC3E}">
        <p14:creationId xmlns:p14="http://schemas.microsoft.com/office/powerpoint/2010/main" val="3877390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4756D221-FECA-405B-A15D-03E8312B7D8B}"/>
              </a:ext>
            </a:extLst>
          </p:cNvPr>
          <p:cNvSpPr>
            <a:spLocks noGrp="1"/>
          </p:cNvSpPr>
          <p:nvPr>
            <p:ph type="body" idx="1"/>
          </p:nvPr>
        </p:nvSpPr>
        <p:spPr/>
        <p:txBody>
          <a:bodyPr/>
          <a:lstStyle/>
          <a:p>
            <a:r>
              <a:rPr lang="sv-SE"/>
              <a:t>Nytt uppdrag</a:t>
            </a:r>
          </a:p>
        </p:txBody>
      </p:sp>
    </p:spTree>
    <p:extLst>
      <p:ext uri="{BB962C8B-B14F-4D97-AF65-F5344CB8AC3E}">
        <p14:creationId xmlns:p14="http://schemas.microsoft.com/office/powerpoint/2010/main" val="162561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3"/>
          <p:cNvSpPr txBox="1">
            <a:spLocks noGrp="1"/>
          </p:cNvSpPr>
          <p:nvPr>
            <p:ph type="title"/>
          </p:nvPr>
        </p:nvSpPr>
        <p:spPr>
          <a:xfrm>
            <a:off x="1012381" y="375341"/>
            <a:ext cx="929567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12 – Vi följer strömmen</a:t>
            </a:r>
            <a:endParaRPr sz="3600"/>
          </a:p>
        </p:txBody>
      </p:sp>
      <p:sp>
        <p:nvSpPr>
          <p:cNvPr id="181" name="Google Shape;181;p13"/>
          <p:cNvSpPr txBox="1">
            <a:spLocks noGrp="1"/>
          </p:cNvSpPr>
          <p:nvPr>
            <p:ph type="body" idx="1"/>
          </p:nvPr>
        </p:nvSpPr>
        <p:spPr>
          <a:xfrm>
            <a:off x="1012381" y="1701041"/>
            <a:ext cx="5104474" cy="382511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DCA21E"/>
              </a:buClr>
              <a:buSzPct val="125000"/>
              <a:buNone/>
            </a:pPr>
            <a:endParaRPr lang="sv-SE" sz="2400"/>
          </a:p>
          <a:p>
            <a:pPr marL="228600" lvl="0" indent="-241300" algn="l" rtl="0">
              <a:lnSpc>
                <a:spcPct val="90000"/>
              </a:lnSpc>
              <a:spcBef>
                <a:spcPts val="0"/>
              </a:spcBef>
              <a:spcAft>
                <a:spcPts val="0"/>
              </a:spcAft>
              <a:buClr>
                <a:srgbClr val="DCA21E"/>
              </a:buClr>
              <a:buSzPct val="125000"/>
              <a:buChar char="•"/>
            </a:pPr>
            <a:r>
              <a:rPr lang="sv-SE" sz="2400"/>
              <a:t>En orientering om samhällets tekniska system för kraftöverföring - från energikälla till vägguttag.</a:t>
            </a:r>
          </a:p>
          <a:p>
            <a:pPr marL="228600" lvl="0" indent="-241300" algn="l" rtl="0">
              <a:lnSpc>
                <a:spcPct val="90000"/>
              </a:lnSpc>
              <a:spcBef>
                <a:spcPts val="0"/>
              </a:spcBef>
              <a:spcAft>
                <a:spcPts val="0"/>
              </a:spcAft>
              <a:buClr>
                <a:srgbClr val="DCA21E"/>
              </a:buClr>
              <a:buSzPct val="125000"/>
              <a:buChar char="•"/>
            </a:pPr>
            <a:endParaRPr lang="sv-SE" sz="2400"/>
          </a:p>
          <a:p>
            <a:pPr marL="228600" lvl="0" indent="-241300" algn="l" rtl="0">
              <a:lnSpc>
                <a:spcPct val="90000"/>
              </a:lnSpc>
              <a:spcBef>
                <a:spcPts val="0"/>
              </a:spcBef>
              <a:spcAft>
                <a:spcPts val="0"/>
              </a:spcAft>
              <a:buClr>
                <a:srgbClr val="DCA21E"/>
              </a:buClr>
              <a:buSzPct val="125000"/>
              <a:buChar char="•"/>
            </a:pPr>
            <a:endParaRPr sz="2400" i="1"/>
          </a:p>
          <a:p>
            <a:pPr marL="228600" lvl="0" indent="-50800" algn="l" rtl="0">
              <a:lnSpc>
                <a:spcPct val="90000"/>
              </a:lnSpc>
              <a:spcBef>
                <a:spcPts val="1000"/>
              </a:spcBef>
              <a:spcAft>
                <a:spcPts val="0"/>
              </a:spcAft>
              <a:buClr>
                <a:schemeClr val="dk1"/>
              </a:buClr>
              <a:buSzPct val="100000"/>
              <a:buNone/>
            </a:pPr>
            <a:endParaRPr/>
          </a:p>
          <a:p>
            <a:pPr marL="228600" lvl="0" indent="-50800" algn="l" rtl="0">
              <a:lnSpc>
                <a:spcPct val="90000"/>
              </a:lnSpc>
              <a:spcBef>
                <a:spcPts val="1000"/>
              </a:spcBef>
              <a:spcAft>
                <a:spcPts val="0"/>
              </a:spcAft>
              <a:buClr>
                <a:schemeClr val="dk1"/>
              </a:buClr>
              <a:buSzPct val="100000"/>
              <a:buNone/>
            </a:pPr>
            <a:endParaRPr/>
          </a:p>
          <a:p>
            <a:pPr marL="228600" lvl="0" indent="-50800" algn="l" rtl="0">
              <a:lnSpc>
                <a:spcPct val="90000"/>
              </a:lnSpc>
              <a:spcBef>
                <a:spcPts val="1000"/>
              </a:spcBef>
              <a:spcAft>
                <a:spcPts val="0"/>
              </a:spcAft>
              <a:buClr>
                <a:schemeClr val="dk1"/>
              </a:buClr>
              <a:buSzPct val="100000"/>
              <a:buNone/>
            </a:pPr>
            <a:endParaRPr/>
          </a:p>
          <a:p>
            <a:pPr marL="228600" lvl="0" indent="-50800" algn="l" rtl="0">
              <a:lnSpc>
                <a:spcPct val="90000"/>
              </a:lnSpc>
              <a:spcBef>
                <a:spcPts val="1000"/>
              </a:spcBef>
              <a:spcAft>
                <a:spcPts val="0"/>
              </a:spcAft>
              <a:buClr>
                <a:schemeClr val="dk1"/>
              </a:buClr>
              <a:buSzPct val="100000"/>
              <a:buNone/>
            </a:pPr>
            <a:endParaRPr/>
          </a:p>
        </p:txBody>
      </p:sp>
      <p:pic>
        <p:nvPicPr>
          <p:cNvPr id="3" name="Bildobjekt 2" descr="En bild som visar Skalmodell&#10;&#10;Automatiskt genererad beskrivning">
            <a:extLst>
              <a:ext uri="{FF2B5EF4-FFF2-40B4-BE49-F238E27FC236}">
                <a16:creationId xmlns:a16="http://schemas.microsoft.com/office/drawing/2014/main" id="{A89228FE-CE79-B3B1-6C33-147026F3D381}"/>
              </a:ext>
            </a:extLst>
          </p:cNvPr>
          <p:cNvPicPr>
            <a:picLocks noChangeAspect="1"/>
          </p:cNvPicPr>
          <p:nvPr/>
        </p:nvPicPr>
        <p:blipFill>
          <a:blip r:embed="rId3"/>
          <a:stretch>
            <a:fillRect/>
          </a:stretch>
        </p:blipFill>
        <p:spPr>
          <a:xfrm>
            <a:off x="6421230" y="1701041"/>
            <a:ext cx="5522844" cy="43173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2" name="Bildobjekt 11">
            <a:extLst>
              <a:ext uri="{FF2B5EF4-FFF2-40B4-BE49-F238E27FC236}">
                <a16:creationId xmlns:a16="http://schemas.microsoft.com/office/drawing/2014/main" id="{914B9888-32B5-8C30-703A-A5B7CB2B5245}"/>
              </a:ext>
            </a:extLst>
          </p:cNvPr>
          <p:cNvPicPr>
            <a:picLocks noChangeAspect="1"/>
          </p:cNvPicPr>
          <p:nvPr/>
        </p:nvPicPr>
        <p:blipFill>
          <a:blip r:embed="rId3"/>
          <a:stretch>
            <a:fillRect/>
          </a:stretch>
        </p:blipFill>
        <p:spPr>
          <a:xfrm>
            <a:off x="8350648" y="742814"/>
            <a:ext cx="3453128" cy="4835431"/>
          </a:xfrm>
          <a:prstGeom prst="rect">
            <a:avLst/>
          </a:prstGeom>
          <a:ln>
            <a:solidFill>
              <a:schemeClr val="tx2">
                <a:lumMod val="50000"/>
              </a:schemeClr>
            </a:solidFill>
          </a:ln>
        </p:spPr>
      </p:pic>
      <p:sp>
        <p:nvSpPr>
          <p:cNvPr id="180" name="Google Shape;180;p13"/>
          <p:cNvSpPr txBox="1">
            <a:spLocks noGrp="1"/>
          </p:cNvSpPr>
          <p:nvPr>
            <p:ph type="title"/>
          </p:nvPr>
        </p:nvSpPr>
        <p:spPr>
          <a:xfrm>
            <a:off x="1012381" y="375341"/>
            <a:ext cx="929567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12 – Vi följer strömmen</a:t>
            </a:r>
            <a:endParaRPr sz="3600"/>
          </a:p>
        </p:txBody>
      </p:sp>
      <p:pic>
        <p:nvPicPr>
          <p:cNvPr id="7" name="Bildobjekt 6" descr="En bild som visar text, snö, utomhus, skärmbild&#10;&#10;Automatiskt genererad beskrivning">
            <a:extLst>
              <a:ext uri="{FF2B5EF4-FFF2-40B4-BE49-F238E27FC236}">
                <a16:creationId xmlns:a16="http://schemas.microsoft.com/office/drawing/2014/main" id="{5C5D7D97-DC29-58AE-4F7B-9F528AE3A0E5}"/>
              </a:ext>
            </a:extLst>
          </p:cNvPr>
          <p:cNvPicPr>
            <a:picLocks noChangeAspect="1"/>
          </p:cNvPicPr>
          <p:nvPr/>
        </p:nvPicPr>
        <p:blipFill>
          <a:blip r:embed="rId4"/>
          <a:stretch>
            <a:fillRect/>
          </a:stretch>
        </p:blipFill>
        <p:spPr>
          <a:xfrm>
            <a:off x="1012381" y="1508355"/>
            <a:ext cx="2701847" cy="3532483"/>
          </a:xfrm>
          <a:prstGeom prst="rect">
            <a:avLst/>
          </a:prstGeom>
        </p:spPr>
      </p:pic>
      <p:pic>
        <p:nvPicPr>
          <p:cNvPr id="10" name="Bildobjekt 9">
            <a:extLst>
              <a:ext uri="{FF2B5EF4-FFF2-40B4-BE49-F238E27FC236}">
                <a16:creationId xmlns:a16="http://schemas.microsoft.com/office/drawing/2014/main" id="{D22BAB26-7294-822E-8F24-BA60462F8E14}"/>
              </a:ext>
            </a:extLst>
          </p:cNvPr>
          <p:cNvPicPr>
            <a:picLocks noChangeAspect="1"/>
          </p:cNvPicPr>
          <p:nvPr/>
        </p:nvPicPr>
        <p:blipFill>
          <a:blip r:embed="rId5"/>
          <a:stretch>
            <a:fillRect/>
          </a:stretch>
        </p:blipFill>
        <p:spPr>
          <a:xfrm>
            <a:off x="7325257" y="1393371"/>
            <a:ext cx="3190810" cy="4472963"/>
          </a:xfrm>
          <a:prstGeom prst="rect">
            <a:avLst/>
          </a:prstGeom>
          <a:ln>
            <a:solidFill>
              <a:schemeClr val="tx2">
                <a:lumMod val="50000"/>
              </a:schemeClr>
            </a:solidFill>
          </a:ln>
        </p:spPr>
      </p:pic>
      <p:pic>
        <p:nvPicPr>
          <p:cNvPr id="8" name="Bildobjekt 7">
            <a:extLst>
              <a:ext uri="{FF2B5EF4-FFF2-40B4-BE49-F238E27FC236}">
                <a16:creationId xmlns:a16="http://schemas.microsoft.com/office/drawing/2014/main" id="{4BCFBA12-203A-368B-BEA1-17B1ACF21999}"/>
              </a:ext>
            </a:extLst>
          </p:cNvPr>
          <p:cNvPicPr>
            <a:picLocks noChangeAspect="1"/>
          </p:cNvPicPr>
          <p:nvPr/>
        </p:nvPicPr>
        <p:blipFill>
          <a:blip r:embed="rId6"/>
          <a:stretch>
            <a:fillRect/>
          </a:stretch>
        </p:blipFill>
        <p:spPr>
          <a:xfrm>
            <a:off x="4460070" y="1781685"/>
            <a:ext cx="3271859" cy="4621590"/>
          </a:xfrm>
          <a:prstGeom prst="rect">
            <a:avLst/>
          </a:prstGeom>
        </p:spPr>
      </p:pic>
    </p:spTree>
    <p:extLst>
      <p:ext uri="{BB962C8B-B14F-4D97-AF65-F5344CB8AC3E}">
        <p14:creationId xmlns:p14="http://schemas.microsoft.com/office/powerpoint/2010/main" val="2515342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7924674-2A51-48D8-8EB1-0EDDB4E7F9C9}"/>
              </a:ext>
            </a:extLst>
          </p:cNvPr>
          <p:cNvSpPr>
            <a:spLocks noGrp="1"/>
          </p:cNvSpPr>
          <p:nvPr>
            <p:ph type="body" idx="1"/>
          </p:nvPr>
        </p:nvSpPr>
        <p:spPr>
          <a:xfrm>
            <a:off x="2810525" y="2661920"/>
            <a:ext cx="6570950" cy="2046230"/>
          </a:xfrm>
        </p:spPr>
        <p:txBody>
          <a:bodyPr>
            <a:normAutofit/>
          </a:bodyPr>
          <a:lstStyle/>
          <a:p>
            <a:r>
              <a:rPr lang="sv-SE"/>
              <a:t>Omarbetade uppdrag</a:t>
            </a:r>
          </a:p>
        </p:txBody>
      </p:sp>
    </p:spTree>
    <p:extLst>
      <p:ext uri="{BB962C8B-B14F-4D97-AF65-F5344CB8AC3E}">
        <p14:creationId xmlns:p14="http://schemas.microsoft.com/office/powerpoint/2010/main" val="1733007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4" name="Bildobjekt 3">
            <a:extLst>
              <a:ext uri="{FF2B5EF4-FFF2-40B4-BE49-F238E27FC236}">
                <a16:creationId xmlns:a16="http://schemas.microsoft.com/office/drawing/2014/main" id="{61BCD96C-4EAA-9BA5-CBCC-F36275085C94}"/>
              </a:ext>
            </a:extLst>
          </p:cNvPr>
          <p:cNvPicPr>
            <a:picLocks noChangeAspect="1"/>
          </p:cNvPicPr>
          <p:nvPr/>
        </p:nvPicPr>
        <p:blipFill>
          <a:blip r:embed="rId3">
            <a:alphaModFix amt="30000"/>
          </a:blip>
          <a:stretch>
            <a:fillRect/>
          </a:stretch>
        </p:blipFill>
        <p:spPr>
          <a:xfrm>
            <a:off x="4601088" y="1354238"/>
            <a:ext cx="6349858" cy="4084817"/>
          </a:xfrm>
          <a:prstGeom prst="rect">
            <a:avLst/>
          </a:prstGeom>
        </p:spPr>
      </p:pic>
      <p:sp>
        <p:nvSpPr>
          <p:cNvPr id="165" name="Google Shape;165;p11"/>
          <p:cNvSpPr txBox="1">
            <a:spLocks noGrp="1"/>
          </p:cNvSpPr>
          <p:nvPr>
            <p:ph type="body" idx="1"/>
          </p:nvPr>
        </p:nvSpPr>
        <p:spPr>
          <a:xfrm>
            <a:off x="1201751" y="2260329"/>
            <a:ext cx="6366370" cy="3761060"/>
          </a:xfrm>
          <a:prstGeom prst="rect">
            <a:avLst/>
          </a:prstGeom>
          <a:noFill/>
          <a:ln>
            <a:noFill/>
          </a:ln>
        </p:spPr>
        <p:txBody>
          <a:bodyPr spcFirstLastPara="1" wrap="square" lIns="91425" tIns="45700" rIns="91425" bIns="45700" anchor="t" anchorCtr="0">
            <a:normAutofit/>
          </a:bodyPr>
          <a:lstStyle/>
          <a:p>
            <a:pPr marL="685800" lvl="1" indent="-76200" algn="l" rtl="0">
              <a:lnSpc>
                <a:spcPct val="90000"/>
              </a:lnSpc>
              <a:spcBef>
                <a:spcPts val="500"/>
              </a:spcBef>
              <a:spcAft>
                <a:spcPts val="0"/>
              </a:spcAft>
              <a:buClr>
                <a:schemeClr val="dk1"/>
              </a:buClr>
              <a:buSzPct val="100000"/>
              <a:buNone/>
            </a:pPr>
            <a:endParaRPr/>
          </a:p>
          <a:p>
            <a:pPr marL="457200" lvl="1" indent="0" algn="l" rtl="0">
              <a:lnSpc>
                <a:spcPct val="90000"/>
              </a:lnSpc>
              <a:spcBef>
                <a:spcPts val="500"/>
              </a:spcBef>
              <a:spcAft>
                <a:spcPts val="0"/>
              </a:spcAft>
              <a:buClr>
                <a:schemeClr val="dk1"/>
              </a:buClr>
              <a:buSzPct val="100000"/>
              <a:buNone/>
            </a:pPr>
            <a:endParaRPr/>
          </a:p>
          <a:p>
            <a:pPr marL="685800" lvl="1" indent="-76200" algn="l" rtl="0">
              <a:lnSpc>
                <a:spcPct val="90000"/>
              </a:lnSpc>
              <a:spcBef>
                <a:spcPts val="500"/>
              </a:spcBef>
              <a:spcAft>
                <a:spcPts val="0"/>
              </a:spcAft>
              <a:buClr>
                <a:schemeClr val="dk1"/>
              </a:buClr>
              <a:buSzPct val="100000"/>
              <a:buNone/>
            </a:pPr>
            <a:endParaRPr/>
          </a:p>
          <a:p>
            <a:pPr marL="685800" lvl="1" indent="-76200" algn="l" rtl="0">
              <a:lnSpc>
                <a:spcPct val="90000"/>
              </a:lnSpc>
              <a:spcBef>
                <a:spcPts val="500"/>
              </a:spcBef>
              <a:spcAft>
                <a:spcPts val="0"/>
              </a:spcAft>
              <a:buClr>
                <a:schemeClr val="dk1"/>
              </a:buClr>
              <a:buSzPct val="100000"/>
              <a:buNone/>
            </a:pPr>
            <a:endParaRPr/>
          </a:p>
        </p:txBody>
      </p:sp>
      <p:pic>
        <p:nvPicPr>
          <p:cNvPr id="5" name="Bildobjekt 4">
            <a:extLst>
              <a:ext uri="{FF2B5EF4-FFF2-40B4-BE49-F238E27FC236}">
                <a16:creationId xmlns:a16="http://schemas.microsoft.com/office/drawing/2014/main" id="{59EA309F-8F45-DE58-C671-883AF5EA58CE}"/>
              </a:ext>
            </a:extLst>
          </p:cNvPr>
          <p:cNvPicPr>
            <a:picLocks noChangeAspect="1"/>
          </p:cNvPicPr>
          <p:nvPr/>
        </p:nvPicPr>
        <p:blipFill>
          <a:blip r:embed="rId4"/>
          <a:stretch>
            <a:fillRect/>
          </a:stretch>
        </p:blipFill>
        <p:spPr>
          <a:xfrm>
            <a:off x="967610" y="2482028"/>
            <a:ext cx="6811414" cy="3539361"/>
          </a:xfrm>
          <a:prstGeom prst="rect">
            <a:avLst/>
          </a:prstGeom>
        </p:spPr>
      </p:pic>
      <p:sp>
        <p:nvSpPr>
          <p:cNvPr id="2" name="Google Shape;188;p14">
            <a:extLst>
              <a:ext uri="{FF2B5EF4-FFF2-40B4-BE49-F238E27FC236}">
                <a16:creationId xmlns:a16="http://schemas.microsoft.com/office/drawing/2014/main" id="{A6CFD265-4008-7C3D-647B-995ADF93F14E}"/>
              </a:ext>
            </a:extLst>
          </p:cNvPr>
          <p:cNvSpPr txBox="1">
            <a:spLocks noGrp="1"/>
          </p:cNvSpPr>
          <p:nvPr>
            <p:ph type="title"/>
          </p:nvPr>
        </p:nvSpPr>
        <p:spPr>
          <a:xfrm>
            <a:off x="967609" y="43851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 – El i vår vardag</a:t>
            </a:r>
            <a:endParaRPr sz="3600"/>
          </a:p>
        </p:txBody>
      </p:sp>
      <p:sp>
        <p:nvSpPr>
          <p:cNvPr id="3" name="textruta 2">
            <a:extLst>
              <a:ext uri="{FF2B5EF4-FFF2-40B4-BE49-F238E27FC236}">
                <a16:creationId xmlns:a16="http://schemas.microsoft.com/office/drawing/2014/main" id="{B0E99A06-15C8-4A45-8E33-EF50A8EE0C23}"/>
              </a:ext>
            </a:extLst>
          </p:cNvPr>
          <p:cNvSpPr txBox="1"/>
          <p:nvPr/>
        </p:nvSpPr>
        <p:spPr>
          <a:xfrm>
            <a:off x="1074882" y="1858312"/>
            <a:ext cx="2558005" cy="307777"/>
          </a:xfrm>
          <a:prstGeom prst="rect">
            <a:avLst/>
          </a:prstGeom>
          <a:noFill/>
        </p:spPr>
        <p:txBody>
          <a:bodyPr wrap="square" rtlCol="0">
            <a:spAutoFit/>
          </a:bodyPr>
          <a:lstStyle/>
          <a:p>
            <a:r>
              <a:rPr lang="sv-SE">
                <a:latin typeface="Calibri" panose="020F0502020204030204" pitchFamily="34" charset="0"/>
                <a:cs typeface="Calibri" panose="020F0502020204030204" pitchFamily="34" charset="0"/>
              </a:rPr>
              <a:t>En utveckling av tidigare U13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p:cNvSpPr txBox="1">
            <a:spLocks noGrp="1"/>
          </p:cNvSpPr>
          <p:nvPr>
            <p:ph type="title"/>
          </p:nvPr>
        </p:nvSpPr>
        <p:spPr>
          <a:xfrm>
            <a:off x="1039469" y="413686"/>
            <a:ext cx="893819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Utgångspunkter för revidering</a:t>
            </a:r>
            <a:endParaRPr sz="3600"/>
          </a:p>
        </p:txBody>
      </p:sp>
      <p:sp>
        <p:nvSpPr>
          <p:cNvPr id="99" name="Google Shape;99;p2"/>
          <p:cNvSpPr txBox="1">
            <a:spLocks noGrp="1"/>
          </p:cNvSpPr>
          <p:nvPr>
            <p:ph type="body" idx="1"/>
          </p:nvPr>
        </p:nvSpPr>
        <p:spPr>
          <a:xfrm>
            <a:off x="1039469" y="1739249"/>
            <a:ext cx="10358515" cy="4378493"/>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rgbClr val="DCA21E"/>
              </a:buClr>
              <a:buSzPct val="125000"/>
              <a:buChar char="•"/>
            </a:pPr>
            <a:r>
              <a:rPr lang="sv-SE" sz="2400"/>
              <a:t>Anpassning till nya kursplaner Lgr 22</a:t>
            </a:r>
            <a:endParaRPr sz="2400"/>
          </a:p>
          <a:p>
            <a:pPr marL="228600" lvl="0" indent="-228600">
              <a:lnSpc>
                <a:spcPct val="100000"/>
              </a:lnSpc>
              <a:spcBef>
                <a:spcPts val="1000"/>
              </a:spcBef>
              <a:buClr>
                <a:srgbClr val="DCA21E"/>
              </a:buClr>
              <a:buSzPct val="125000"/>
            </a:pPr>
            <a:r>
              <a:rPr lang="sv-SE" sz="2400"/>
              <a:t>Utgå från modern forskning om lärande - exempelvis: språkutvecklande arbetssätt, organiserande syften, frågebaserad undervisning (IBSE)</a:t>
            </a:r>
          </a:p>
          <a:p>
            <a:pPr marL="228600" lvl="0" indent="-228600">
              <a:lnSpc>
                <a:spcPct val="100000"/>
              </a:lnSpc>
              <a:spcBef>
                <a:spcPts val="1000"/>
              </a:spcBef>
              <a:buClr>
                <a:srgbClr val="DCA21E"/>
              </a:buClr>
              <a:buSzPct val="125000"/>
            </a:pPr>
            <a:r>
              <a:rPr lang="sv-SE" sz="2400"/>
              <a:t>Synpunkter från medlemmar och verksamheten</a:t>
            </a:r>
            <a:endParaRPr sz="2400"/>
          </a:p>
          <a:p>
            <a:pPr marL="228600" lvl="0" indent="-228600" algn="l" rtl="0">
              <a:lnSpc>
                <a:spcPct val="100000"/>
              </a:lnSpc>
              <a:spcBef>
                <a:spcPts val="1000"/>
              </a:spcBef>
              <a:spcAft>
                <a:spcPts val="0"/>
              </a:spcAft>
              <a:buClr>
                <a:srgbClr val="DCA21E"/>
              </a:buClr>
              <a:buSzPct val="125000"/>
              <a:buChar char="•"/>
            </a:pPr>
            <a:r>
              <a:rPr lang="sv-SE" sz="2400"/>
              <a:t>Ge stöd för dokumentation och bedömning/utvärdering, ta vara på erfarenheter från NTA-S</a:t>
            </a:r>
          </a:p>
          <a:p>
            <a:pPr marL="228600" indent="-228600">
              <a:lnSpc>
                <a:spcPct val="100000"/>
              </a:lnSpc>
              <a:spcBef>
                <a:spcPts val="1000"/>
              </a:spcBef>
              <a:buClr>
                <a:srgbClr val="DCA21E"/>
              </a:buClr>
              <a:buSzPct val="125000"/>
            </a:pPr>
            <a:r>
              <a:rPr lang="sv-SE" sz="2400"/>
              <a:t>Arbeta in erfarenheter från NyTtA-forskningen i temat</a:t>
            </a:r>
          </a:p>
          <a:p>
            <a:pPr marL="228600" lvl="0" indent="-228600" algn="l" rtl="0">
              <a:lnSpc>
                <a:spcPct val="100000"/>
              </a:lnSpc>
              <a:spcBef>
                <a:spcPts val="1000"/>
              </a:spcBef>
              <a:spcAft>
                <a:spcPts val="0"/>
              </a:spcAft>
              <a:buClr>
                <a:srgbClr val="DCA21E"/>
              </a:buClr>
              <a:buSzPct val="125000"/>
              <a:buChar char="•"/>
            </a:pPr>
            <a:r>
              <a:rPr lang="sv-SE" sz="2400"/>
              <a:t>Materialförändringar</a:t>
            </a:r>
            <a:endParaRPr sz="2400"/>
          </a:p>
          <a:p>
            <a:pPr marL="228600" lvl="0" indent="-5080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4" name="Bildobjekt 3">
            <a:extLst>
              <a:ext uri="{FF2B5EF4-FFF2-40B4-BE49-F238E27FC236}">
                <a16:creationId xmlns:a16="http://schemas.microsoft.com/office/drawing/2014/main" id="{CE4F420E-35C6-783A-4CE8-DFA7CB0A1E36}"/>
              </a:ext>
            </a:extLst>
          </p:cNvPr>
          <p:cNvPicPr>
            <a:picLocks noChangeAspect="1"/>
          </p:cNvPicPr>
          <p:nvPr/>
        </p:nvPicPr>
        <p:blipFill rotWithShape="1">
          <a:blip r:embed="rId3"/>
          <a:srcRect t="12857" b="36349"/>
          <a:stretch/>
        </p:blipFill>
        <p:spPr>
          <a:xfrm>
            <a:off x="8321297" y="3268466"/>
            <a:ext cx="2591558" cy="2712254"/>
          </a:xfrm>
          <a:prstGeom prst="rect">
            <a:avLst/>
          </a:prstGeom>
        </p:spPr>
      </p:pic>
      <p:sp>
        <p:nvSpPr>
          <p:cNvPr id="188" name="Google Shape;188;p14"/>
          <p:cNvSpPr txBox="1">
            <a:spLocks noGrp="1"/>
          </p:cNvSpPr>
          <p:nvPr>
            <p:ph type="title"/>
          </p:nvPr>
        </p:nvSpPr>
        <p:spPr>
          <a:xfrm>
            <a:off x="945837" y="51938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10 – Vi gör el av solen</a:t>
            </a:r>
            <a:endParaRPr sz="3600"/>
          </a:p>
        </p:txBody>
      </p:sp>
      <p:sp>
        <p:nvSpPr>
          <p:cNvPr id="189" name="Google Shape;189;p14"/>
          <p:cNvSpPr txBox="1">
            <a:spLocks noGrp="1"/>
          </p:cNvSpPr>
          <p:nvPr>
            <p:ph type="body" idx="1"/>
          </p:nvPr>
        </p:nvSpPr>
        <p:spPr>
          <a:xfrm>
            <a:off x="1122715" y="1871425"/>
            <a:ext cx="4549301" cy="2794083"/>
          </a:xfrm>
          <a:prstGeom prst="rect">
            <a:avLst/>
          </a:prstGeom>
          <a:noFill/>
          <a:ln>
            <a:noFill/>
          </a:ln>
        </p:spPr>
        <p:txBody>
          <a:bodyPr spcFirstLastPara="1" wrap="square" lIns="91425" tIns="45700" rIns="91425" bIns="45700" anchor="t" anchorCtr="0">
            <a:normAutofit/>
          </a:bodyPr>
          <a:lstStyle/>
          <a:p>
            <a:pPr marL="342900" lvl="0" algn="l" rtl="0">
              <a:lnSpc>
                <a:spcPct val="90000"/>
              </a:lnSpc>
              <a:spcBef>
                <a:spcPts val="1000"/>
              </a:spcBef>
              <a:spcAft>
                <a:spcPts val="0"/>
              </a:spcAft>
              <a:buClr>
                <a:srgbClr val="DCA21E"/>
              </a:buClr>
              <a:buSzPct val="125000"/>
              <a:buFont typeface="Arial" panose="020B0604020202020204" pitchFamily="34" charset="0"/>
              <a:buChar char="•"/>
            </a:pPr>
            <a:r>
              <a:rPr lang="sv-SE" sz="2400"/>
              <a:t>Tidigare </a:t>
            </a:r>
            <a:r>
              <a:rPr lang="sv-SE" sz="2400" i="1"/>
              <a:t>Uppdrag 8</a:t>
            </a:r>
          </a:p>
          <a:p>
            <a:pPr marL="342900" lvl="0" algn="l" rtl="0">
              <a:lnSpc>
                <a:spcPct val="90000"/>
              </a:lnSpc>
              <a:spcBef>
                <a:spcPts val="1000"/>
              </a:spcBef>
              <a:spcAft>
                <a:spcPts val="0"/>
              </a:spcAft>
              <a:buClr>
                <a:srgbClr val="DCA21E"/>
              </a:buClr>
              <a:buSzPct val="125000"/>
              <a:buFont typeface="Arial" panose="020B0604020202020204" pitchFamily="34" charset="0"/>
              <a:buChar char="•"/>
            </a:pPr>
            <a:r>
              <a:rPr lang="sv-SE" sz="2400"/>
              <a:t>Lysdioden är utbytt mot en summer för ett tydligare resultat.</a:t>
            </a:r>
          </a:p>
          <a:p>
            <a:pPr marL="342900">
              <a:lnSpc>
                <a:spcPct val="90000"/>
              </a:lnSpc>
              <a:spcBef>
                <a:spcPts val="1000"/>
              </a:spcBef>
              <a:buClr>
                <a:srgbClr val="DCA21E"/>
              </a:buClr>
              <a:buSzPct val="125000"/>
              <a:buFont typeface="Arial" panose="020B0604020202020204" pitchFamily="34" charset="0"/>
              <a:buChar char="•"/>
            </a:pPr>
            <a:r>
              <a:rPr lang="sv-SE" sz="2400"/>
              <a:t>Tematext: </a:t>
            </a:r>
            <a:r>
              <a:rPr lang="sv-SE" sz="2400" i="1"/>
              <a:t>Det grönaste batteriet</a:t>
            </a:r>
            <a:endParaRPr sz="2400" i="1"/>
          </a:p>
        </p:txBody>
      </p:sp>
      <p:pic>
        <p:nvPicPr>
          <p:cNvPr id="5" name="Bildobjekt 4">
            <a:extLst>
              <a:ext uri="{FF2B5EF4-FFF2-40B4-BE49-F238E27FC236}">
                <a16:creationId xmlns:a16="http://schemas.microsoft.com/office/drawing/2014/main" id="{03856911-0D39-94D3-BFA0-3A814D8BA4C3}"/>
              </a:ext>
            </a:extLst>
          </p:cNvPr>
          <p:cNvPicPr>
            <a:picLocks noChangeAspect="1"/>
          </p:cNvPicPr>
          <p:nvPr/>
        </p:nvPicPr>
        <p:blipFill>
          <a:blip r:embed="rId4"/>
          <a:stretch>
            <a:fillRect/>
          </a:stretch>
        </p:blipFill>
        <p:spPr>
          <a:xfrm>
            <a:off x="5029068" y="1844944"/>
            <a:ext cx="2981836" cy="3804412"/>
          </a:xfrm>
          <a:prstGeom prst="rect">
            <a:avLst/>
          </a:prstGeom>
        </p:spPr>
      </p:pic>
      <p:pic>
        <p:nvPicPr>
          <p:cNvPr id="6" name="Bildobjekt 5">
            <a:extLst>
              <a:ext uri="{FF2B5EF4-FFF2-40B4-BE49-F238E27FC236}">
                <a16:creationId xmlns:a16="http://schemas.microsoft.com/office/drawing/2014/main" id="{49964BFF-3572-43AB-AB19-BC3AED38E61D}"/>
              </a:ext>
            </a:extLst>
          </p:cNvPr>
          <p:cNvPicPr>
            <a:picLocks noChangeAspect="1"/>
          </p:cNvPicPr>
          <p:nvPr/>
        </p:nvPicPr>
        <p:blipFill rotWithShape="1">
          <a:blip r:embed="rId5"/>
          <a:srcRect l="14265" r="3704"/>
          <a:stretch/>
        </p:blipFill>
        <p:spPr>
          <a:xfrm rot="5400000">
            <a:off x="9049362" y="992238"/>
            <a:ext cx="2682229" cy="2452314"/>
          </a:xfrm>
          <a:prstGeom prst="rect">
            <a:avLst/>
          </a:prstGeom>
        </p:spPr>
      </p:pic>
      <p:pic>
        <p:nvPicPr>
          <p:cNvPr id="10" name="Bildobjekt 9">
            <a:extLst>
              <a:ext uri="{FF2B5EF4-FFF2-40B4-BE49-F238E27FC236}">
                <a16:creationId xmlns:a16="http://schemas.microsoft.com/office/drawing/2014/main" id="{679B1F34-09FA-4EFA-A742-150AEB0AA3D8}"/>
              </a:ext>
            </a:extLst>
          </p:cNvPr>
          <p:cNvPicPr>
            <a:picLocks noChangeAspect="1"/>
          </p:cNvPicPr>
          <p:nvPr/>
        </p:nvPicPr>
        <p:blipFill rotWithShape="1">
          <a:blip r:embed="rId6"/>
          <a:srcRect l="12663" t="22705" r="13526" b="17869"/>
          <a:stretch/>
        </p:blipFill>
        <p:spPr>
          <a:xfrm rot="5400000">
            <a:off x="2833974" y="4382310"/>
            <a:ext cx="1967696" cy="211230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5"/>
          <p:cNvSpPr txBox="1">
            <a:spLocks noGrp="1"/>
          </p:cNvSpPr>
          <p:nvPr>
            <p:ph type="title"/>
          </p:nvPr>
        </p:nvSpPr>
        <p:spPr>
          <a:xfrm>
            <a:off x="1014837" y="446303"/>
            <a:ext cx="7845035"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11 – Vi jämför energikällor</a:t>
            </a:r>
            <a:endParaRPr sz="3600"/>
          </a:p>
        </p:txBody>
      </p:sp>
      <p:sp>
        <p:nvSpPr>
          <p:cNvPr id="197" name="Google Shape;197;p15"/>
          <p:cNvSpPr txBox="1">
            <a:spLocks noGrp="1"/>
          </p:cNvSpPr>
          <p:nvPr>
            <p:ph type="body" idx="1"/>
          </p:nvPr>
        </p:nvSpPr>
        <p:spPr>
          <a:xfrm>
            <a:off x="1014837" y="2090629"/>
            <a:ext cx="5639540" cy="298447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DCA21E"/>
              </a:buClr>
              <a:buSzPct val="125000"/>
              <a:buChar char="•"/>
            </a:pPr>
            <a:r>
              <a:rPr lang="sv-SE" sz="2400"/>
              <a:t>Tidigare </a:t>
            </a:r>
            <a:r>
              <a:rPr lang="sv-SE" sz="2400" i="1"/>
              <a:t>Uppdrag 12</a:t>
            </a:r>
            <a:endParaRPr sz="2400" i="1"/>
          </a:p>
          <a:p>
            <a:pPr marL="228600" indent="-228600">
              <a:lnSpc>
                <a:spcPct val="90000"/>
              </a:lnSpc>
              <a:spcBef>
                <a:spcPts val="1000"/>
              </a:spcBef>
              <a:buClr>
                <a:srgbClr val="DCA21E"/>
              </a:buClr>
              <a:buSzPct val="125000"/>
            </a:pPr>
            <a:r>
              <a:rPr lang="sv-SE" sz="2400"/>
              <a:t>Eleverna läser varsitt faktablad om en energikälla, sammanfattar informationen och jämför energikällorna </a:t>
            </a:r>
          </a:p>
          <a:p>
            <a:pPr marL="228600" indent="-228600">
              <a:lnSpc>
                <a:spcPct val="90000"/>
              </a:lnSpc>
              <a:spcBef>
                <a:spcPts val="1000"/>
              </a:spcBef>
              <a:buClr>
                <a:srgbClr val="DCA21E"/>
              </a:buClr>
              <a:buSzPct val="125000"/>
            </a:pPr>
            <a:r>
              <a:rPr lang="sv-SE" sz="2400"/>
              <a:t>Eleverna argumenterar för placering av ett kraftverk i en bestämd miljö.</a:t>
            </a:r>
            <a:endParaRPr lang="sv-SE"/>
          </a:p>
          <a:p>
            <a:pPr marL="0" lvl="0" indent="0" algn="l" rtl="0">
              <a:lnSpc>
                <a:spcPct val="90000"/>
              </a:lnSpc>
              <a:spcBef>
                <a:spcPts val="1000"/>
              </a:spcBef>
              <a:spcAft>
                <a:spcPts val="0"/>
              </a:spcAft>
              <a:buClr>
                <a:srgbClr val="DCA21E"/>
              </a:buClr>
              <a:buSzPct val="125000"/>
              <a:buNone/>
            </a:pPr>
            <a:endParaRPr sz="2400"/>
          </a:p>
          <a:p>
            <a:pPr marL="228600" lvl="0" indent="-50800" algn="l" rtl="0">
              <a:lnSpc>
                <a:spcPct val="90000"/>
              </a:lnSpc>
              <a:spcBef>
                <a:spcPts val="1000"/>
              </a:spcBef>
              <a:spcAft>
                <a:spcPts val="0"/>
              </a:spcAft>
              <a:buClr>
                <a:schemeClr val="dk1"/>
              </a:buClr>
              <a:buSzPts val="2800"/>
              <a:buNone/>
            </a:pPr>
            <a:endParaRPr>
              <a:solidFill>
                <a:srgbClr val="FF0000"/>
              </a:solidFill>
            </a:endParaRPr>
          </a:p>
          <a:p>
            <a:pPr marL="228600" lvl="0" indent="-50800" algn="l" rtl="0">
              <a:lnSpc>
                <a:spcPct val="90000"/>
              </a:lnSpc>
              <a:spcBef>
                <a:spcPts val="1000"/>
              </a:spcBef>
              <a:spcAft>
                <a:spcPts val="0"/>
              </a:spcAft>
              <a:buClr>
                <a:schemeClr val="dk1"/>
              </a:buClr>
              <a:buSzPts val="2800"/>
              <a:buNone/>
            </a:pPr>
            <a:endParaRPr i="1"/>
          </a:p>
          <a:p>
            <a:pPr marL="228600" lvl="0" indent="-50800" algn="l" rtl="0">
              <a:lnSpc>
                <a:spcPct val="90000"/>
              </a:lnSpc>
              <a:spcBef>
                <a:spcPts val="1000"/>
              </a:spcBef>
              <a:spcAft>
                <a:spcPts val="0"/>
              </a:spcAft>
              <a:buClr>
                <a:schemeClr val="dk1"/>
              </a:buClr>
              <a:buSzPts val="2800"/>
              <a:buNone/>
            </a:pPr>
            <a:endParaRPr/>
          </a:p>
        </p:txBody>
      </p:sp>
      <p:pic>
        <p:nvPicPr>
          <p:cNvPr id="2" name="Bildobjekt 1">
            <a:extLst>
              <a:ext uri="{FF2B5EF4-FFF2-40B4-BE49-F238E27FC236}">
                <a16:creationId xmlns:a16="http://schemas.microsoft.com/office/drawing/2014/main" id="{D3B6B540-67AB-4532-BCBC-4EA67BD66DF9}"/>
              </a:ext>
            </a:extLst>
          </p:cNvPr>
          <p:cNvPicPr>
            <a:picLocks noChangeAspect="1"/>
          </p:cNvPicPr>
          <p:nvPr/>
        </p:nvPicPr>
        <p:blipFill>
          <a:blip r:embed="rId3"/>
          <a:stretch>
            <a:fillRect/>
          </a:stretch>
        </p:blipFill>
        <p:spPr>
          <a:xfrm>
            <a:off x="9098250" y="2072047"/>
            <a:ext cx="2645115" cy="3325843"/>
          </a:xfrm>
          <a:prstGeom prst="rect">
            <a:avLst/>
          </a:prstGeom>
        </p:spPr>
      </p:pic>
      <p:pic>
        <p:nvPicPr>
          <p:cNvPr id="4" name="Bildobjekt 3">
            <a:extLst>
              <a:ext uri="{FF2B5EF4-FFF2-40B4-BE49-F238E27FC236}">
                <a16:creationId xmlns:a16="http://schemas.microsoft.com/office/drawing/2014/main" id="{7CE5B8F8-1C57-7C0C-FFE6-78D5F0CDCB52}"/>
              </a:ext>
            </a:extLst>
          </p:cNvPr>
          <p:cNvPicPr>
            <a:picLocks noChangeAspect="1"/>
          </p:cNvPicPr>
          <p:nvPr/>
        </p:nvPicPr>
        <p:blipFill>
          <a:blip r:embed="rId4"/>
          <a:stretch>
            <a:fillRect/>
          </a:stretch>
        </p:blipFill>
        <p:spPr>
          <a:xfrm>
            <a:off x="6831300" y="1968082"/>
            <a:ext cx="2266950" cy="353377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descr="En bild som visar text, vatten, utomhus, vattenfall&#10;&#10;Automatiskt genererad beskrivning">
            <a:extLst>
              <a:ext uri="{FF2B5EF4-FFF2-40B4-BE49-F238E27FC236}">
                <a16:creationId xmlns:a16="http://schemas.microsoft.com/office/drawing/2014/main" id="{8F672537-6590-BB71-D4B1-1C492DBA59A7}"/>
              </a:ext>
            </a:extLst>
          </p:cNvPr>
          <p:cNvPicPr>
            <a:picLocks noChangeAspect="1"/>
          </p:cNvPicPr>
          <p:nvPr/>
        </p:nvPicPr>
        <p:blipFill rotWithShape="1">
          <a:blip r:embed="rId3"/>
          <a:srcRect l="25806" r="1"/>
          <a:stretch/>
        </p:blipFill>
        <p:spPr>
          <a:xfrm>
            <a:off x="8430016" y="242249"/>
            <a:ext cx="3465076" cy="6326635"/>
          </a:xfrm>
          <a:prstGeom prst="rect">
            <a:avLst/>
          </a:prstGeom>
        </p:spPr>
      </p:pic>
      <p:pic>
        <p:nvPicPr>
          <p:cNvPr id="4" name="Bildobjekt 3" descr="En bild som visar text, sjö, vatten, träd&#10;&#10;Automatiskt genererad beskrivning">
            <a:extLst>
              <a:ext uri="{FF2B5EF4-FFF2-40B4-BE49-F238E27FC236}">
                <a16:creationId xmlns:a16="http://schemas.microsoft.com/office/drawing/2014/main" id="{1DA6AA92-344E-9310-045E-35E734283F70}"/>
              </a:ext>
            </a:extLst>
          </p:cNvPr>
          <p:cNvPicPr>
            <a:picLocks noChangeAspect="1"/>
          </p:cNvPicPr>
          <p:nvPr/>
        </p:nvPicPr>
        <p:blipFill rotWithShape="1">
          <a:blip r:embed="rId4"/>
          <a:srcRect l="28276" r="4567"/>
          <a:stretch/>
        </p:blipFill>
        <p:spPr>
          <a:xfrm>
            <a:off x="842048" y="265682"/>
            <a:ext cx="3246070" cy="6326635"/>
          </a:xfrm>
          <a:prstGeom prst="rect">
            <a:avLst/>
          </a:prstGeom>
        </p:spPr>
      </p:pic>
      <p:pic>
        <p:nvPicPr>
          <p:cNvPr id="6" name="Bildobjekt 5" descr="En bild som visar text, skärmbild, design&#10;&#10;Automatiskt genererad beskrivning">
            <a:extLst>
              <a:ext uri="{FF2B5EF4-FFF2-40B4-BE49-F238E27FC236}">
                <a16:creationId xmlns:a16="http://schemas.microsoft.com/office/drawing/2014/main" id="{C02773FB-BA12-FD60-9033-78A5140DECBC}"/>
              </a:ext>
            </a:extLst>
          </p:cNvPr>
          <p:cNvPicPr>
            <a:picLocks noChangeAspect="1"/>
          </p:cNvPicPr>
          <p:nvPr/>
        </p:nvPicPr>
        <p:blipFill rotWithShape="1">
          <a:blip r:embed="rId5"/>
          <a:srcRect l="19246" r="7316" b="1675"/>
          <a:stretch/>
        </p:blipFill>
        <p:spPr>
          <a:xfrm>
            <a:off x="4414252" y="242249"/>
            <a:ext cx="3363495" cy="6218822"/>
          </a:xfrm>
          <a:prstGeom prst="rect">
            <a:avLst/>
          </a:prstGeom>
        </p:spPr>
      </p:pic>
    </p:spTree>
    <p:extLst>
      <p:ext uri="{BB962C8B-B14F-4D97-AF65-F5344CB8AC3E}">
        <p14:creationId xmlns:p14="http://schemas.microsoft.com/office/powerpoint/2010/main" val="3059496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6"/>
          <p:cNvSpPr txBox="1">
            <a:spLocks noGrp="1"/>
          </p:cNvSpPr>
          <p:nvPr>
            <p:ph type="title"/>
          </p:nvPr>
        </p:nvSpPr>
        <p:spPr>
          <a:xfrm>
            <a:off x="838198" y="686619"/>
            <a:ext cx="6422530" cy="1677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13 – Det kretsar kring el i världen</a:t>
            </a:r>
            <a:endParaRPr sz="3600"/>
          </a:p>
        </p:txBody>
      </p:sp>
      <p:sp>
        <p:nvSpPr>
          <p:cNvPr id="207" name="Google Shape;207;p16"/>
          <p:cNvSpPr txBox="1">
            <a:spLocks noGrp="1"/>
          </p:cNvSpPr>
          <p:nvPr>
            <p:ph type="body" idx="1"/>
          </p:nvPr>
        </p:nvSpPr>
        <p:spPr>
          <a:xfrm>
            <a:off x="838198" y="2360223"/>
            <a:ext cx="6420170" cy="3352748"/>
          </a:xfrm>
          <a:prstGeom prst="rect">
            <a:avLst/>
          </a:prstGeom>
          <a:noFill/>
          <a:ln>
            <a:noFill/>
          </a:ln>
        </p:spPr>
        <p:txBody>
          <a:bodyPr spcFirstLastPara="1" wrap="square" lIns="91425" tIns="45700" rIns="91425" bIns="45700" anchor="t" anchorCtr="0">
            <a:normAutofit/>
          </a:bodyPr>
          <a:lstStyle/>
          <a:p>
            <a:pPr marL="228600" lvl="0" indent="-193443" algn="l" rtl="0">
              <a:lnSpc>
                <a:spcPct val="90000"/>
              </a:lnSpc>
              <a:spcBef>
                <a:spcPts val="0"/>
              </a:spcBef>
              <a:spcAft>
                <a:spcPts val="0"/>
              </a:spcAft>
              <a:buClr>
                <a:srgbClr val="DCA21E"/>
              </a:buClr>
              <a:buSzPct val="125000"/>
              <a:buChar char="•"/>
            </a:pPr>
            <a:r>
              <a:rPr lang="sv-SE" sz="2400"/>
              <a:t>Tidigare </a:t>
            </a:r>
            <a:r>
              <a:rPr lang="sv-SE" sz="2400" i="1"/>
              <a:t>Uppdrag 1</a:t>
            </a:r>
            <a:r>
              <a:rPr lang="sv-SE" sz="2400"/>
              <a:t>.</a:t>
            </a:r>
          </a:p>
          <a:p>
            <a:pPr marL="228600" lvl="0" indent="-193443" algn="l" rtl="0">
              <a:lnSpc>
                <a:spcPct val="100000"/>
              </a:lnSpc>
              <a:spcBef>
                <a:spcPts val="0"/>
              </a:spcBef>
              <a:spcAft>
                <a:spcPts val="0"/>
              </a:spcAft>
              <a:buClr>
                <a:srgbClr val="DCA21E"/>
              </a:buClr>
              <a:buSzPct val="125000"/>
              <a:buChar char="•"/>
            </a:pPr>
            <a:r>
              <a:rPr lang="sv-SE" sz="2400"/>
              <a:t>Eleverna funderar över tillgången på elektricitet i världen och hur det påverkar människors levnadsvillkor</a:t>
            </a:r>
          </a:p>
          <a:p>
            <a:pPr marL="228600" lvl="0" indent="-193443" algn="l" rtl="0">
              <a:lnSpc>
                <a:spcPct val="100000"/>
              </a:lnSpc>
              <a:spcBef>
                <a:spcPts val="0"/>
              </a:spcBef>
              <a:spcAft>
                <a:spcPts val="0"/>
              </a:spcAft>
              <a:buClr>
                <a:srgbClr val="DCA21E"/>
              </a:buClr>
              <a:buSzPct val="125000"/>
              <a:buChar char="•"/>
            </a:pPr>
            <a:endParaRPr sz="2400"/>
          </a:p>
          <a:p>
            <a:pPr marL="228600" lvl="0" indent="-50800" algn="l" rtl="0">
              <a:lnSpc>
                <a:spcPct val="90000"/>
              </a:lnSpc>
              <a:spcBef>
                <a:spcPts val="1000"/>
              </a:spcBef>
              <a:spcAft>
                <a:spcPts val="0"/>
              </a:spcAft>
              <a:buClr>
                <a:schemeClr val="dk1"/>
              </a:buClr>
              <a:buSzPct val="100000"/>
              <a:buNone/>
            </a:pPr>
            <a:endParaRPr/>
          </a:p>
          <a:p>
            <a:pPr marL="228600" lvl="0" indent="-50800" algn="l" rtl="0">
              <a:lnSpc>
                <a:spcPct val="90000"/>
              </a:lnSpc>
              <a:spcBef>
                <a:spcPts val="1000"/>
              </a:spcBef>
              <a:spcAft>
                <a:spcPts val="0"/>
              </a:spcAft>
              <a:buClr>
                <a:schemeClr val="dk1"/>
              </a:buClr>
              <a:buSzPct val="100000"/>
              <a:buNone/>
            </a:pPr>
            <a:endParaRPr/>
          </a:p>
        </p:txBody>
      </p:sp>
      <p:pic>
        <p:nvPicPr>
          <p:cNvPr id="3" name="Bildobjekt 2" descr="En bild som visar text, karta, skärmbild&#10;&#10;Automatiskt genererad beskrivning">
            <a:extLst>
              <a:ext uri="{FF2B5EF4-FFF2-40B4-BE49-F238E27FC236}">
                <a16:creationId xmlns:a16="http://schemas.microsoft.com/office/drawing/2014/main" id="{30B42F52-A6F5-BC97-C5FB-318F66D0C733}"/>
              </a:ext>
            </a:extLst>
          </p:cNvPr>
          <p:cNvPicPr>
            <a:picLocks noChangeAspect="1"/>
          </p:cNvPicPr>
          <p:nvPr/>
        </p:nvPicPr>
        <p:blipFill>
          <a:blip r:embed="rId3"/>
          <a:stretch>
            <a:fillRect/>
          </a:stretch>
        </p:blipFill>
        <p:spPr>
          <a:xfrm>
            <a:off x="7393516" y="343309"/>
            <a:ext cx="4470119" cy="617138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16"/>
          <p:cNvSpPr txBox="1">
            <a:spLocks noGrp="1"/>
          </p:cNvSpPr>
          <p:nvPr>
            <p:ph type="title"/>
          </p:nvPr>
        </p:nvSpPr>
        <p:spPr>
          <a:xfrm>
            <a:off x="838198" y="686619"/>
            <a:ext cx="6422530" cy="167720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13 – Det kretsar kring el i världen</a:t>
            </a:r>
            <a:endParaRPr sz="3600"/>
          </a:p>
        </p:txBody>
      </p:sp>
      <p:pic>
        <p:nvPicPr>
          <p:cNvPr id="5" name="Bildobjekt 4" descr="En bild som visar text, klädsel, Människoansikte, pojke&#10;&#10;Automatiskt genererad beskrivning">
            <a:extLst>
              <a:ext uri="{FF2B5EF4-FFF2-40B4-BE49-F238E27FC236}">
                <a16:creationId xmlns:a16="http://schemas.microsoft.com/office/drawing/2014/main" id="{E4FDE520-C22F-BEE3-9CD2-9374996A7D3A}"/>
              </a:ext>
            </a:extLst>
          </p:cNvPr>
          <p:cNvPicPr>
            <a:picLocks noChangeAspect="1"/>
          </p:cNvPicPr>
          <p:nvPr/>
        </p:nvPicPr>
        <p:blipFill>
          <a:blip r:embed="rId3"/>
          <a:stretch>
            <a:fillRect/>
          </a:stretch>
        </p:blipFill>
        <p:spPr>
          <a:xfrm>
            <a:off x="8351379" y="1219200"/>
            <a:ext cx="3503142" cy="4783861"/>
          </a:xfrm>
          <a:prstGeom prst="rect">
            <a:avLst/>
          </a:prstGeom>
        </p:spPr>
      </p:pic>
      <p:sp>
        <p:nvSpPr>
          <p:cNvPr id="6" name="Google Shape;207;p16">
            <a:extLst>
              <a:ext uri="{FF2B5EF4-FFF2-40B4-BE49-F238E27FC236}">
                <a16:creationId xmlns:a16="http://schemas.microsoft.com/office/drawing/2014/main" id="{E72DDB9A-9204-1DC3-ACD0-ACB874F0960B}"/>
              </a:ext>
            </a:extLst>
          </p:cNvPr>
          <p:cNvSpPr txBox="1">
            <a:spLocks noGrp="1"/>
          </p:cNvSpPr>
          <p:nvPr>
            <p:ph type="body" idx="1"/>
          </p:nvPr>
        </p:nvSpPr>
        <p:spPr>
          <a:xfrm>
            <a:off x="630537" y="2363821"/>
            <a:ext cx="6420170" cy="3352748"/>
          </a:xfrm>
          <a:prstGeom prst="rect">
            <a:avLst/>
          </a:prstGeom>
          <a:noFill/>
          <a:ln>
            <a:noFill/>
          </a:ln>
        </p:spPr>
        <p:txBody>
          <a:bodyPr spcFirstLastPara="1" wrap="square" lIns="91425" tIns="45700" rIns="91425" bIns="45700" anchor="t" anchorCtr="0">
            <a:normAutofit/>
          </a:bodyPr>
          <a:lstStyle/>
          <a:p>
            <a:pPr marL="228600" lvl="0" indent="-193443">
              <a:lnSpc>
                <a:spcPct val="90000"/>
              </a:lnSpc>
              <a:spcBef>
                <a:spcPts val="0"/>
              </a:spcBef>
              <a:buClr>
                <a:srgbClr val="DCA21E"/>
              </a:buClr>
              <a:buSzPct val="125000"/>
            </a:pPr>
            <a:r>
              <a:rPr lang="sv-SE" sz="2400" i="1" dirty="0"/>
              <a:t>Earth at </a:t>
            </a:r>
            <a:r>
              <a:rPr lang="sv-SE" sz="2400" i="1" dirty="0" err="1"/>
              <a:t>night</a:t>
            </a:r>
            <a:r>
              <a:rPr lang="sv-SE" sz="2400" i="1" dirty="0"/>
              <a:t> </a:t>
            </a:r>
            <a:r>
              <a:rPr lang="sv-SE" sz="2400" dirty="0"/>
              <a:t>även </a:t>
            </a:r>
            <a:r>
              <a:rPr lang="sv-SE" sz="2400" i="1" dirty="0"/>
              <a:t>Sverige på natten </a:t>
            </a:r>
            <a:endParaRPr lang="sv-SE" sz="2400" dirty="0"/>
          </a:p>
          <a:p>
            <a:pPr marL="35157" lvl="0" indent="0">
              <a:lnSpc>
                <a:spcPct val="90000"/>
              </a:lnSpc>
              <a:spcBef>
                <a:spcPts val="0"/>
              </a:spcBef>
              <a:buClr>
                <a:srgbClr val="DCA21E"/>
              </a:buClr>
              <a:buSzPct val="125000"/>
              <a:buNone/>
            </a:pPr>
            <a:endParaRPr lang="sv-SE" sz="2400" dirty="0"/>
          </a:p>
          <a:p>
            <a:pPr marL="228600" indent="-193443">
              <a:lnSpc>
                <a:spcPct val="90000"/>
              </a:lnSpc>
              <a:spcBef>
                <a:spcPts val="0"/>
              </a:spcBef>
              <a:buClr>
                <a:srgbClr val="DCA21E"/>
              </a:buClr>
              <a:buSzPct val="125000"/>
            </a:pPr>
            <a:r>
              <a:rPr lang="sv-SE" sz="2400" dirty="0" err="1"/>
              <a:t>Concept</a:t>
            </a:r>
            <a:r>
              <a:rPr lang="sv-SE" sz="2400" dirty="0"/>
              <a:t> </a:t>
            </a:r>
            <a:r>
              <a:rPr lang="sv-SE" sz="2400" dirty="0" err="1"/>
              <a:t>cartoon</a:t>
            </a:r>
            <a:endParaRPr lang="sv-SE" sz="2400" dirty="0"/>
          </a:p>
          <a:p>
            <a:pPr marL="228600" lvl="0" indent="-193443">
              <a:lnSpc>
                <a:spcPct val="90000"/>
              </a:lnSpc>
              <a:spcBef>
                <a:spcPts val="0"/>
              </a:spcBef>
              <a:buClr>
                <a:srgbClr val="DCA21E"/>
              </a:buClr>
              <a:buSzPct val="125000"/>
            </a:pPr>
            <a:endParaRPr lang="sv-SE" sz="2400" dirty="0"/>
          </a:p>
          <a:p>
            <a:pPr marL="228600" lvl="0" indent="-193443">
              <a:lnSpc>
                <a:spcPct val="90000"/>
              </a:lnSpc>
              <a:spcBef>
                <a:spcPts val="0"/>
              </a:spcBef>
              <a:buClr>
                <a:srgbClr val="DCA21E"/>
              </a:buClr>
              <a:buSzPct val="125000"/>
            </a:pPr>
            <a:r>
              <a:rPr lang="sv-SE" sz="2400" dirty="0"/>
              <a:t>Reviderad tematext som del </a:t>
            </a:r>
          </a:p>
          <a:p>
            <a:pPr marL="35157" lvl="0" indent="0">
              <a:lnSpc>
                <a:spcPct val="90000"/>
              </a:lnSpc>
              <a:spcBef>
                <a:spcPts val="0"/>
              </a:spcBef>
              <a:buClr>
                <a:srgbClr val="DCA21E"/>
              </a:buClr>
              <a:buSzPct val="125000"/>
              <a:buNone/>
            </a:pPr>
            <a:r>
              <a:rPr lang="sv-SE" sz="2400" dirty="0"/>
              <a:t>i uppdraget </a:t>
            </a:r>
            <a:r>
              <a:rPr lang="sv-SE" sz="2400" i="1" dirty="0"/>
              <a:t>Byn med egen energi</a:t>
            </a:r>
            <a:br>
              <a:rPr lang="sv-SE" sz="2400" i="1" dirty="0"/>
            </a:br>
            <a:endParaRPr lang="sv-SE" sz="2400" i="1" dirty="0"/>
          </a:p>
          <a:p>
            <a:pPr marL="35157" lvl="0" indent="0" algn="l" rtl="0">
              <a:lnSpc>
                <a:spcPct val="100000"/>
              </a:lnSpc>
              <a:spcBef>
                <a:spcPts val="0"/>
              </a:spcBef>
              <a:spcAft>
                <a:spcPts val="0"/>
              </a:spcAft>
              <a:buClr>
                <a:srgbClr val="DCA21E"/>
              </a:buClr>
              <a:buSzPct val="125000"/>
              <a:buNone/>
            </a:pPr>
            <a:br>
              <a:rPr lang="sv-SE" sz="2400" dirty="0"/>
            </a:br>
            <a:endParaRPr lang="sv-SE" sz="2400" dirty="0"/>
          </a:p>
          <a:p>
            <a:pPr marL="228600" lvl="0" indent="-193443" algn="l" rtl="0">
              <a:lnSpc>
                <a:spcPct val="100000"/>
              </a:lnSpc>
              <a:spcBef>
                <a:spcPts val="0"/>
              </a:spcBef>
              <a:spcAft>
                <a:spcPts val="0"/>
              </a:spcAft>
              <a:buClr>
                <a:srgbClr val="DCA21E"/>
              </a:buClr>
              <a:buSzPct val="125000"/>
              <a:buChar char="•"/>
            </a:pPr>
            <a:endParaRPr sz="2400"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p:txBody>
      </p:sp>
      <p:pic>
        <p:nvPicPr>
          <p:cNvPr id="3" name="Bildobjekt 2">
            <a:extLst>
              <a:ext uri="{FF2B5EF4-FFF2-40B4-BE49-F238E27FC236}">
                <a16:creationId xmlns:a16="http://schemas.microsoft.com/office/drawing/2014/main" id="{F2393E1B-7068-71A4-CBD2-15C79A28C113}"/>
              </a:ext>
            </a:extLst>
          </p:cNvPr>
          <p:cNvPicPr>
            <a:picLocks noChangeAspect="1"/>
          </p:cNvPicPr>
          <p:nvPr/>
        </p:nvPicPr>
        <p:blipFill>
          <a:blip r:embed="rId4"/>
          <a:stretch>
            <a:fillRect/>
          </a:stretch>
        </p:blipFill>
        <p:spPr>
          <a:xfrm>
            <a:off x="5385316" y="3111396"/>
            <a:ext cx="2756042" cy="2765567"/>
          </a:xfrm>
          <a:prstGeom prst="rect">
            <a:avLst/>
          </a:prstGeom>
        </p:spPr>
      </p:pic>
    </p:spTree>
    <p:extLst>
      <p:ext uri="{BB962C8B-B14F-4D97-AF65-F5344CB8AC3E}">
        <p14:creationId xmlns:p14="http://schemas.microsoft.com/office/powerpoint/2010/main" val="3888132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11E67D9-CE81-4CF6-8BD2-51FAC6A49789}"/>
              </a:ext>
            </a:extLst>
          </p:cNvPr>
          <p:cNvSpPr>
            <a:spLocks noGrp="1"/>
          </p:cNvSpPr>
          <p:nvPr>
            <p:ph type="body" idx="1"/>
          </p:nvPr>
        </p:nvSpPr>
        <p:spPr>
          <a:xfrm>
            <a:off x="1916204" y="2317315"/>
            <a:ext cx="8585200" cy="2046230"/>
          </a:xfrm>
        </p:spPr>
        <p:txBody>
          <a:bodyPr>
            <a:normAutofit fontScale="92500"/>
          </a:bodyPr>
          <a:lstStyle/>
          <a:p>
            <a:r>
              <a:rPr lang="sv-SE"/>
              <a:t>Uppdrag med tydliggjord progression</a:t>
            </a:r>
          </a:p>
        </p:txBody>
      </p:sp>
    </p:spTree>
    <p:extLst>
      <p:ext uri="{BB962C8B-B14F-4D97-AF65-F5344CB8AC3E}">
        <p14:creationId xmlns:p14="http://schemas.microsoft.com/office/powerpoint/2010/main" val="239422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17"/>
          <p:cNvSpPr txBox="1">
            <a:spLocks noGrp="1"/>
          </p:cNvSpPr>
          <p:nvPr>
            <p:ph type="title"/>
          </p:nvPr>
        </p:nvSpPr>
        <p:spPr>
          <a:xfrm>
            <a:off x="1014364" y="626811"/>
            <a:ext cx="712558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7 Del 1 –Vi ritar kretsar</a:t>
            </a:r>
            <a:br>
              <a:rPr lang="sv-SE" sz="3600"/>
            </a:br>
            <a:r>
              <a:rPr lang="sv-SE" sz="3600"/>
              <a:t>Uppdrag 7 Del 2– Vi kopplar vidare</a:t>
            </a:r>
            <a:endParaRPr sz="3600"/>
          </a:p>
        </p:txBody>
      </p:sp>
      <p:sp>
        <p:nvSpPr>
          <p:cNvPr id="215" name="Google Shape;215;p17"/>
          <p:cNvSpPr txBox="1">
            <a:spLocks noGrp="1"/>
          </p:cNvSpPr>
          <p:nvPr>
            <p:ph type="body" idx="1"/>
          </p:nvPr>
        </p:nvSpPr>
        <p:spPr>
          <a:xfrm>
            <a:off x="1014364" y="2331645"/>
            <a:ext cx="6170087" cy="3781056"/>
          </a:xfrm>
          <a:prstGeom prst="rect">
            <a:avLst/>
          </a:prstGeom>
          <a:noFill/>
          <a:ln>
            <a:noFill/>
          </a:ln>
        </p:spPr>
        <p:txBody>
          <a:bodyPr spcFirstLastPara="1" wrap="square" lIns="91425" tIns="45700" rIns="91425" bIns="45700" anchor="t" anchorCtr="0">
            <a:normAutofit/>
          </a:bodyPr>
          <a:lstStyle/>
          <a:p>
            <a:pPr marL="342900" lvl="0" algn="l" rtl="0">
              <a:lnSpc>
                <a:spcPct val="90000"/>
              </a:lnSpc>
              <a:spcBef>
                <a:spcPts val="0"/>
              </a:spcBef>
              <a:spcAft>
                <a:spcPts val="0"/>
              </a:spcAft>
              <a:buClr>
                <a:srgbClr val="DCA21E"/>
              </a:buClr>
              <a:buSzPct val="125000"/>
              <a:buFont typeface="Arial" panose="020B0604020202020204" pitchFamily="34" charset="0"/>
              <a:buChar char="•"/>
            </a:pPr>
            <a:r>
              <a:rPr lang="sv-SE" sz="2400"/>
              <a:t>Tidigare </a:t>
            </a:r>
            <a:r>
              <a:rPr lang="sv-SE" sz="2400" i="1"/>
              <a:t>Uppdrag 11</a:t>
            </a:r>
            <a:r>
              <a:rPr lang="sv-SE" sz="2400"/>
              <a:t>. Uppdraget är nu delat i två delar.</a:t>
            </a:r>
            <a:br>
              <a:rPr lang="sv-SE" sz="2400"/>
            </a:br>
            <a:r>
              <a:rPr lang="sv-SE" sz="2400"/>
              <a:t>Förbättrad progression.</a:t>
            </a:r>
          </a:p>
          <a:p>
            <a:pPr marL="342900" lvl="0" algn="l" rtl="0">
              <a:lnSpc>
                <a:spcPct val="90000"/>
              </a:lnSpc>
              <a:spcBef>
                <a:spcPts val="0"/>
              </a:spcBef>
              <a:spcAft>
                <a:spcPts val="0"/>
              </a:spcAft>
              <a:buClr>
                <a:srgbClr val="DCA21E"/>
              </a:buClr>
              <a:buSzPct val="125000"/>
              <a:buFont typeface="Arial" panose="020B0604020202020204" pitchFamily="34" charset="0"/>
              <a:buChar char="•"/>
            </a:pPr>
            <a:r>
              <a:rPr lang="sv-SE" sz="2400"/>
              <a:t>I del 1 får eleverna bekanta sig med det ellärans symbolspråk.</a:t>
            </a:r>
          </a:p>
          <a:p>
            <a:pPr marL="342900" lvl="0" algn="l" rtl="0">
              <a:lnSpc>
                <a:spcPct val="90000"/>
              </a:lnSpc>
              <a:spcBef>
                <a:spcPts val="0"/>
              </a:spcBef>
              <a:spcAft>
                <a:spcPts val="0"/>
              </a:spcAft>
              <a:buClr>
                <a:srgbClr val="DCA21E"/>
              </a:buClr>
              <a:buSzPct val="125000"/>
              <a:buFont typeface="Arial" panose="020B0604020202020204" pitchFamily="34" charset="0"/>
              <a:buChar char="•"/>
            </a:pPr>
            <a:r>
              <a:rPr lang="sv-SE" sz="2400"/>
              <a:t>I del 2 jämför eleverna seriekoppling och parallellkoppling samt drar slutsatser kring när det är lämpligt att använda respektive koppling. </a:t>
            </a:r>
          </a:p>
          <a:p>
            <a:pPr marL="342900" lvl="0" algn="l" rtl="0">
              <a:lnSpc>
                <a:spcPct val="90000"/>
              </a:lnSpc>
              <a:spcBef>
                <a:spcPts val="0"/>
              </a:spcBef>
              <a:spcAft>
                <a:spcPts val="0"/>
              </a:spcAft>
              <a:buClr>
                <a:srgbClr val="DCA21E"/>
              </a:buClr>
              <a:buSzPct val="125000"/>
              <a:buFont typeface="Arial" panose="020B0604020202020204" pitchFamily="34" charset="0"/>
              <a:buChar char="•"/>
            </a:pPr>
            <a:r>
              <a:rPr lang="sv-SE" sz="2400"/>
              <a:t>De arbetar systematiskt med hjälp av en mätstandard.</a:t>
            </a:r>
          </a:p>
          <a:p>
            <a:pPr marL="342900" lvl="0" algn="l" rtl="0">
              <a:lnSpc>
                <a:spcPct val="90000"/>
              </a:lnSpc>
              <a:spcBef>
                <a:spcPts val="0"/>
              </a:spcBef>
              <a:spcAft>
                <a:spcPts val="0"/>
              </a:spcAft>
              <a:buClr>
                <a:srgbClr val="DCA21E"/>
              </a:buClr>
              <a:buSzPct val="125000"/>
              <a:buFont typeface="Arial" panose="020B0604020202020204" pitchFamily="34" charset="0"/>
              <a:buChar char="•"/>
            </a:pPr>
            <a:endParaRPr lang="sv-SE" sz="2400"/>
          </a:p>
          <a:p>
            <a:pPr marL="342900" lvl="0" algn="l" rtl="0">
              <a:lnSpc>
                <a:spcPct val="90000"/>
              </a:lnSpc>
              <a:spcBef>
                <a:spcPts val="0"/>
              </a:spcBef>
              <a:spcAft>
                <a:spcPts val="0"/>
              </a:spcAft>
              <a:buClr>
                <a:srgbClr val="DCA21E"/>
              </a:buClr>
              <a:buSzPct val="125000"/>
              <a:buFont typeface="Arial" panose="020B0604020202020204" pitchFamily="34" charset="0"/>
              <a:buChar char="•"/>
            </a:pPr>
            <a:endParaRPr sz="2400" b="1" i="1"/>
          </a:p>
          <a:p>
            <a:pPr marL="342900" lvl="0" algn="l" rtl="0">
              <a:lnSpc>
                <a:spcPct val="90000"/>
              </a:lnSpc>
              <a:spcBef>
                <a:spcPts val="1000"/>
              </a:spcBef>
              <a:spcAft>
                <a:spcPts val="0"/>
              </a:spcAft>
              <a:buClr>
                <a:srgbClr val="DCA21E"/>
              </a:buClr>
              <a:buSzPct val="125000"/>
              <a:buFont typeface="Arial" panose="020B0604020202020204" pitchFamily="34" charset="0"/>
              <a:buChar char="•"/>
            </a:pPr>
            <a:endParaRPr sz="2400"/>
          </a:p>
          <a:p>
            <a:pPr marL="228600" lvl="0" indent="-50800" algn="l" rtl="0">
              <a:lnSpc>
                <a:spcPct val="90000"/>
              </a:lnSpc>
              <a:spcBef>
                <a:spcPts val="1000"/>
              </a:spcBef>
              <a:spcAft>
                <a:spcPts val="0"/>
              </a:spcAft>
              <a:buClr>
                <a:schemeClr val="dk1"/>
              </a:buClr>
              <a:buSzPts val="2800"/>
              <a:buNone/>
            </a:pPr>
            <a:endParaRPr i="1"/>
          </a:p>
        </p:txBody>
      </p:sp>
      <p:pic>
        <p:nvPicPr>
          <p:cNvPr id="2" name="Bildobjekt 1">
            <a:extLst>
              <a:ext uri="{FF2B5EF4-FFF2-40B4-BE49-F238E27FC236}">
                <a16:creationId xmlns:a16="http://schemas.microsoft.com/office/drawing/2014/main" id="{3FFB5416-EBC9-4107-8287-99749EA574CC}"/>
              </a:ext>
            </a:extLst>
          </p:cNvPr>
          <p:cNvPicPr>
            <a:picLocks noChangeAspect="1"/>
          </p:cNvPicPr>
          <p:nvPr/>
        </p:nvPicPr>
        <p:blipFill>
          <a:blip r:embed="rId3"/>
          <a:stretch>
            <a:fillRect/>
          </a:stretch>
        </p:blipFill>
        <p:spPr>
          <a:xfrm>
            <a:off x="8013843" y="1952511"/>
            <a:ext cx="2950851" cy="3440714"/>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8"/>
          <p:cNvSpPr txBox="1">
            <a:spLocks noGrp="1"/>
          </p:cNvSpPr>
          <p:nvPr>
            <p:ph type="title"/>
          </p:nvPr>
        </p:nvSpPr>
        <p:spPr>
          <a:xfrm>
            <a:off x="1070378" y="678298"/>
            <a:ext cx="948118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8 Del 1 – Vi bryter kretsen </a:t>
            </a:r>
            <a:br>
              <a:rPr lang="sv-SE" sz="3600"/>
            </a:br>
            <a:r>
              <a:rPr lang="sv-SE" sz="3600"/>
              <a:t>Uppdrag 8 Del 2 – Vi styr strömmen</a:t>
            </a:r>
            <a:endParaRPr sz="3600"/>
          </a:p>
        </p:txBody>
      </p:sp>
      <p:sp>
        <p:nvSpPr>
          <p:cNvPr id="223" name="Google Shape;223;p18"/>
          <p:cNvSpPr txBox="1">
            <a:spLocks noGrp="1"/>
          </p:cNvSpPr>
          <p:nvPr>
            <p:ph type="body" idx="1"/>
          </p:nvPr>
        </p:nvSpPr>
        <p:spPr>
          <a:xfrm>
            <a:off x="1070378" y="2275742"/>
            <a:ext cx="6361991" cy="3241178"/>
          </a:xfrm>
          <a:prstGeom prst="rect">
            <a:avLst/>
          </a:prstGeom>
          <a:noFill/>
          <a:ln>
            <a:noFill/>
          </a:ln>
        </p:spPr>
        <p:txBody>
          <a:bodyPr spcFirstLastPara="1" wrap="square" lIns="91425" tIns="45700" rIns="91425" bIns="45700" anchor="t" anchorCtr="0">
            <a:normAutofit/>
          </a:bodyPr>
          <a:lstStyle/>
          <a:p>
            <a:pPr marL="228600" lvl="0" indent="-201930" algn="l" rtl="0">
              <a:lnSpc>
                <a:spcPct val="90000"/>
              </a:lnSpc>
              <a:spcBef>
                <a:spcPts val="0"/>
              </a:spcBef>
              <a:spcAft>
                <a:spcPts val="0"/>
              </a:spcAft>
              <a:buClr>
                <a:srgbClr val="DCA21E"/>
              </a:buClr>
              <a:buSzPct val="125000"/>
              <a:buChar char="•"/>
            </a:pPr>
            <a:r>
              <a:rPr lang="sv-SE" sz="2400"/>
              <a:t>Tidigare </a:t>
            </a:r>
            <a:r>
              <a:rPr lang="sv-SE" sz="2400" i="1"/>
              <a:t>Uppdrag 6.</a:t>
            </a:r>
          </a:p>
          <a:p>
            <a:pPr marL="228600" lvl="0" indent="-201930" algn="l" rtl="0">
              <a:lnSpc>
                <a:spcPct val="90000"/>
              </a:lnSpc>
              <a:spcBef>
                <a:spcPts val="1000"/>
              </a:spcBef>
              <a:spcAft>
                <a:spcPts val="0"/>
              </a:spcAft>
              <a:buClr>
                <a:srgbClr val="DCA21E"/>
              </a:buClr>
              <a:buSzPct val="125000"/>
              <a:buChar char="•"/>
            </a:pPr>
            <a:r>
              <a:rPr lang="sv-SE" sz="2400"/>
              <a:t>Ett tvådelat uppdrag. </a:t>
            </a:r>
            <a:endParaRPr sz="2400"/>
          </a:p>
          <a:p>
            <a:pPr marL="228600" lvl="0" indent="-201930" algn="l" rtl="0">
              <a:lnSpc>
                <a:spcPct val="90000"/>
              </a:lnSpc>
              <a:spcBef>
                <a:spcPts val="1000"/>
              </a:spcBef>
              <a:spcAft>
                <a:spcPts val="0"/>
              </a:spcAft>
              <a:buClr>
                <a:srgbClr val="DCA21E"/>
              </a:buClr>
              <a:buSzPct val="125000"/>
              <a:buChar char="•"/>
            </a:pPr>
            <a:r>
              <a:rPr lang="sv-SE" sz="2400"/>
              <a:t>I del 1 konstruerar eleverna en enkel strömbrytare samt marknadsför den.</a:t>
            </a:r>
            <a:endParaRPr sz="2400"/>
          </a:p>
          <a:p>
            <a:pPr marL="228600" lvl="0" indent="-201930" algn="l" rtl="0">
              <a:lnSpc>
                <a:spcPct val="90000"/>
              </a:lnSpc>
              <a:spcBef>
                <a:spcPts val="1000"/>
              </a:spcBef>
              <a:spcAft>
                <a:spcPts val="0"/>
              </a:spcAft>
              <a:buClr>
                <a:srgbClr val="DCA21E"/>
              </a:buClr>
              <a:buSzPct val="125000"/>
              <a:buChar char="•"/>
            </a:pPr>
            <a:r>
              <a:rPr lang="sv-SE" sz="2400"/>
              <a:t>I del 2 undersöker eleverna hur strömbrytaren reglerar strömmen när den kopplas parallellt eller i serie med andra komponenter.</a:t>
            </a:r>
          </a:p>
          <a:p>
            <a:pPr marL="26670" lvl="0" indent="0" algn="l" rtl="0">
              <a:lnSpc>
                <a:spcPct val="90000"/>
              </a:lnSpc>
              <a:spcBef>
                <a:spcPts val="1000"/>
              </a:spcBef>
              <a:spcAft>
                <a:spcPts val="0"/>
              </a:spcAft>
              <a:buClr>
                <a:srgbClr val="DCA21E"/>
              </a:buClr>
              <a:buSzPct val="125000"/>
              <a:buNone/>
            </a:pPr>
            <a:endParaRPr sz="2400"/>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a:p>
            <a:pPr marL="228600" lvl="0" indent="-64135" algn="l" rtl="0">
              <a:lnSpc>
                <a:spcPct val="90000"/>
              </a:lnSpc>
              <a:spcBef>
                <a:spcPts val="1000"/>
              </a:spcBef>
              <a:spcAft>
                <a:spcPts val="0"/>
              </a:spcAft>
              <a:buClr>
                <a:schemeClr val="dk1"/>
              </a:buClr>
              <a:buSzPct val="100000"/>
              <a:buNone/>
            </a:pPr>
            <a:endParaRPr/>
          </a:p>
        </p:txBody>
      </p:sp>
      <p:pic>
        <p:nvPicPr>
          <p:cNvPr id="2" name="Bildobjekt 1">
            <a:extLst>
              <a:ext uri="{FF2B5EF4-FFF2-40B4-BE49-F238E27FC236}">
                <a16:creationId xmlns:a16="http://schemas.microsoft.com/office/drawing/2014/main" id="{C4F6C7E3-46D6-44CE-911C-23F3DBE6733F}"/>
              </a:ext>
            </a:extLst>
          </p:cNvPr>
          <p:cNvPicPr>
            <a:picLocks noChangeAspect="1"/>
          </p:cNvPicPr>
          <p:nvPr/>
        </p:nvPicPr>
        <p:blipFill>
          <a:blip r:embed="rId3"/>
          <a:stretch>
            <a:fillRect/>
          </a:stretch>
        </p:blipFill>
        <p:spPr>
          <a:xfrm>
            <a:off x="7598461" y="2445250"/>
            <a:ext cx="3523161" cy="215809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8" name="Bildobjekt 7">
            <a:extLst>
              <a:ext uri="{FF2B5EF4-FFF2-40B4-BE49-F238E27FC236}">
                <a16:creationId xmlns:a16="http://schemas.microsoft.com/office/drawing/2014/main" id="{C10FDE31-EE57-C15E-BB93-A84B710538EC}"/>
              </a:ext>
            </a:extLst>
          </p:cNvPr>
          <p:cNvPicPr>
            <a:picLocks noChangeAspect="1"/>
          </p:cNvPicPr>
          <p:nvPr/>
        </p:nvPicPr>
        <p:blipFill>
          <a:blip r:embed="rId3"/>
          <a:stretch>
            <a:fillRect/>
          </a:stretch>
        </p:blipFill>
        <p:spPr>
          <a:xfrm>
            <a:off x="8871212" y="1354644"/>
            <a:ext cx="2736289" cy="3834375"/>
          </a:xfrm>
          <a:prstGeom prst="rect">
            <a:avLst/>
          </a:prstGeom>
          <a:ln>
            <a:solidFill>
              <a:schemeClr val="tx2">
                <a:lumMod val="75000"/>
              </a:schemeClr>
            </a:solidFill>
          </a:ln>
        </p:spPr>
      </p:pic>
      <p:sp>
        <p:nvSpPr>
          <p:cNvPr id="230" name="Google Shape;230;p19"/>
          <p:cNvSpPr txBox="1">
            <a:spLocks noGrp="1"/>
          </p:cNvSpPr>
          <p:nvPr>
            <p:ph type="title"/>
          </p:nvPr>
        </p:nvSpPr>
        <p:spPr>
          <a:xfrm>
            <a:off x="1042771" y="691794"/>
            <a:ext cx="882177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9 Del 1 – Vi planerar kretsar </a:t>
            </a:r>
            <a:br>
              <a:rPr lang="sv-SE" sz="3600"/>
            </a:br>
            <a:r>
              <a:rPr lang="sv-SE" sz="3600"/>
              <a:t>Uppdrag 9 Del 2 – Vi gör en modell</a:t>
            </a:r>
            <a:endParaRPr sz="3600"/>
          </a:p>
        </p:txBody>
      </p:sp>
      <p:sp>
        <p:nvSpPr>
          <p:cNvPr id="231" name="Google Shape;231;p19"/>
          <p:cNvSpPr txBox="1">
            <a:spLocks noGrp="1"/>
          </p:cNvSpPr>
          <p:nvPr>
            <p:ph type="body" idx="1"/>
          </p:nvPr>
        </p:nvSpPr>
        <p:spPr>
          <a:xfrm>
            <a:off x="1131519" y="2369080"/>
            <a:ext cx="5156265" cy="3467516"/>
          </a:xfrm>
          <a:prstGeom prst="rect">
            <a:avLst/>
          </a:prstGeom>
          <a:noFill/>
          <a:ln>
            <a:noFill/>
          </a:ln>
        </p:spPr>
        <p:txBody>
          <a:bodyPr spcFirstLastPara="1" wrap="square" lIns="91425" tIns="45700" rIns="91425" bIns="45700" anchor="t" anchorCtr="0">
            <a:normAutofit fontScale="92500" lnSpcReduction="10000"/>
          </a:bodyPr>
          <a:lstStyle/>
          <a:p>
            <a:pPr marL="342900" lvl="0" algn="l" rtl="0">
              <a:lnSpc>
                <a:spcPct val="90000"/>
              </a:lnSpc>
              <a:spcBef>
                <a:spcPts val="0"/>
              </a:spcBef>
              <a:spcAft>
                <a:spcPts val="0"/>
              </a:spcAft>
              <a:buClr>
                <a:srgbClr val="DCA21E"/>
              </a:buClr>
              <a:buSzPct val="125000"/>
              <a:buFont typeface="Arial" panose="020B0604020202020204" pitchFamily="34" charset="0"/>
              <a:buChar char="•"/>
            </a:pPr>
            <a:r>
              <a:rPr lang="sv-SE" sz="2400" dirty="0"/>
              <a:t>Tidigare </a:t>
            </a:r>
            <a:r>
              <a:rPr lang="sv-SE" sz="2400" i="1" dirty="0"/>
              <a:t>Uppdrag 13</a:t>
            </a:r>
            <a:r>
              <a:rPr lang="sv-SE" sz="2400" dirty="0"/>
              <a:t>.</a:t>
            </a:r>
          </a:p>
          <a:p>
            <a:pPr marL="342900">
              <a:lnSpc>
                <a:spcPct val="90000"/>
              </a:lnSpc>
              <a:spcBef>
                <a:spcPts val="0"/>
              </a:spcBef>
              <a:buClr>
                <a:srgbClr val="DCA21E"/>
              </a:buClr>
              <a:buSzPct val="125000"/>
              <a:buFont typeface="Arial" panose="020B0604020202020204" pitchFamily="34" charset="0"/>
              <a:buChar char="•"/>
            </a:pPr>
            <a:endParaRPr lang="sv-SE" sz="2400" dirty="0"/>
          </a:p>
          <a:p>
            <a:pPr marL="342900">
              <a:lnSpc>
                <a:spcPct val="90000"/>
              </a:lnSpc>
              <a:spcBef>
                <a:spcPts val="0"/>
              </a:spcBef>
              <a:buClr>
                <a:srgbClr val="DCA21E"/>
              </a:buClr>
              <a:buSzPct val="125000"/>
              <a:buFont typeface="Arial" panose="020B0604020202020204" pitchFamily="34" charset="0"/>
              <a:buChar char="•"/>
            </a:pPr>
            <a:r>
              <a:rPr lang="sv-SE" sz="2400" dirty="0"/>
              <a:t>Eleverna planerar hur el kan dras i ”ett rum” utifrån givna krav i del 1</a:t>
            </a:r>
            <a:endParaRPr lang="sv-SE" dirty="0"/>
          </a:p>
          <a:p>
            <a:pPr marL="0" indent="0">
              <a:lnSpc>
                <a:spcPct val="90000"/>
              </a:lnSpc>
              <a:spcBef>
                <a:spcPts val="0"/>
              </a:spcBef>
              <a:buClr>
                <a:srgbClr val="DCA21E"/>
              </a:buClr>
              <a:buSzPct val="125000"/>
              <a:buNone/>
            </a:pPr>
            <a:endParaRPr lang="sv-SE" sz="2400" dirty="0"/>
          </a:p>
          <a:p>
            <a:pPr marL="342900">
              <a:lnSpc>
                <a:spcPct val="90000"/>
              </a:lnSpc>
              <a:spcBef>
                <a:spcPts val="0"/>
              </a:spcBef>
              <a:buClr>
                <a:srgbClr val="DCA21E"/>
              </a:buClr>
              <a:buSzPct val="125000"/>
              <a:buFont typeface="Arial" panose="020B0604020202020204" pitchFamily="34" charset="0"/>
              <a:buChar char="•"/>
            </a:pPr>
            <a:r>
              <a:rPr lang="sv-SE" sz="2400" dirty="0"/>
              <a:t>I del 2 får de installera sina kretsar i en pappmodell av rummet och presentera sina lösningar</a:t>
            </a:r>
          </a:p>
          <a:p>
            <a:pPr marL="342900">
              <a:lnSpc>
                <a:spcPct val="90000"/>
              </a:lnSpc>
              <a:spcBef>
                <a:spcPts val="0"/>
              </a:spcBef>
              <a:buClr>
                <a:srgbClr val="DCA21E"/>
              </a:buClr>
              <a:buSzPct val="125000"/>
              <a:buFont typeface="Arial" panose="020B0604020202020204" pitchFamily="34" charset="0"/>
              <a:buChar char="•"/>
            </a:pPr>
            <a:endParaRPr lang="sv-SE" sz="2400" dirty="0"/>
          </a:p>
          <a:p>
            <a:pPr marL="342900">
              <a:lnSpc>
                <a:spcPct val="90000"/>
              </a:lnSpc>
              <a:spcBef>
                <a:spcPts val="0"/>
              </a:spcBef>
              <a:buClr>
                <a:srgbClr val="DCA21E"/>
              </a:buClr>
              <a:buSzPct val="125000"/>
              <a:buFont typeface="Arial" panose="020B0604020202020204" pitchFamily="34" charset="0"/>
              <a:buChar char="•"/>
            </a:pPr>
            <a:r>
              <a:rPr lang="sv-SE" sz="2400" dirty="0"/>
              <a:t>De dokumenterar sin teknikutvecklingsprocess på arbetsbladen</a:t>
            </a:r>
            <a:endParaRPr lang="sv-SE" dirty="0"/>
          </a:p>
          <a:p>
            <a:pPr marL="0" indent="0">
              <a:lnSpc>
                <a:spcPct val="90000"/>
              </a:lnSpc>
              <a:spcBef>
                <a:spcPts val="0"/>
              </a:spcBef>
              <a:buClr>
                <a:srgbClr val="DCA21E"/>
              </a:buClr>
              <a:buSzPct val="125000"/>
              <a:buNone/>
            </a:pPr>
            <a:endParaRPr lang="sv-SE" sz="2400" i="1"/>
          </a:p>
        </p:txBody>
      </p:sp>
      <p:pic>
        <p:nvPicPr>
          <p:cNvPr id="6" name="Bildobjekt 5">
            <a:extLst>
              <a:ext uri="{FF2B5EF4-FFF2-40B4-BE49-F238E27FC236}">
                <a16:creationId xmlns:a16="http://schemas.microsoft.com/office/drawing/2014/main" id="{9CC006C7-7182-3C5D-ECF3-60044A6F6F48}"/>
              </a:ext>
            </a:extLst>
          </p:cNvPr>
          <p:cNvPicPr>
            <a:picLocks noChangeAspect="1"/>
          </p:cNvPicPr>
          <p:nvPr/>
        </p:nvPicPr>
        <p:blipFill>
          <a:blip r:embed="rId4"/>
          <a:stretch>
            <a:fillRect/>
          </a:stretch>
        </p:blipFill>
        <p:spPr>
          <a:xfrm>
            <a:off x="7506547" y="2331831"/>
            <a:ext cx="2729329" cy="3834375"/>
          </a:xfrm>
          <a:prstGeom prst="rect">
            <a:avLst/>
          </a:prstGeom>
          <a:ln>
            <a:solidFill>
              <a:schemeClr val="tx2">
                <a:lumMod val="75000"/>
              </a:schemeClr>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F5B7341-8CD9-4970-A7DF-DA7D9E53725B}"/>
              </a:ext>
            </a:extLst>
          </p:cNvPr>
          <p:cNvSpPr>
            <a:spLocks noGrp="1"/>
          </p:cNvSpPr>
          <p:nvPr>
            <p:ph type="title"/>
          </p:nvPr>
        </p:nvSpPr>
        <p:spPr>
          <a:xfrm>
            <a:off x="609601" y="274638"/>
            <a:ext cx="4876800" cy="1143000"/>
          </a:xfrm>
        </p:spPr>
        <p:txBody>
          <a:bodyPr/>
          <a:lstStyle/>
          <a:p>
            <a:pPr algn="l"/>
            <a:r>
              <a:rPr lang="sv-SE" dirty="0"/>
              <a:t>Arbetsblad - Kök</a:t>
            </a:r>
          </a:p>
        </p:txBody>
      </p:sp>
      <p:pic>
        <p:nvPicPr>
          <p:cNvPr id="5" name="Bildobjekt 4">
            <a:extLst>
              <a:ext uri="{FF2B5EF4-FFF2-40B4-BE49-F238E27FC236}">
                <a16:creationId xmlns:a16="http://schemas.microsoft.com/office/drawing/2014/main" id="{EB867889-1BF7-6753-5660-C65E6900DA0B}"/>
              </a:ext>
            </a:extLst>
          </p:cNvPr>
          <p:cNvPicPr>
            <a:picLocks noChangeAspect="1"/>
          </p:cNvPicPr>
          <p:nvPr/>
        </p:nvPicPr>
        <p:blipFill>
          <a:blip r:embed="rId3"/>
          <a:stretch>
            <a:fillRect/>
          </a:stretch>
        </p:blipFill>
        <p:spPr>
          <a:xfrm>
            <a:off x="275182" y="1237584"/>
            <a:ext cx="3804371" cy="5323648"/>
          </a:xfrm>
          <a:prstGeom prst="rect">
            <a:avLst/>
          </a:prstGeom>
          <a:ln>
            <a:solidFill>
              <a:schemeClr val="tx2">
                <a:lumMod val="75000"/>
              </a:schemeClr>
            </a:solidFill>
          </a:ln>
        </p:spPr>
      </p:pic>
      <p:pic>
        <p:nvPicPr>
          <p:cNvPr id="7" name="Bildobjekt 6">
            <a:extLst>
              <a:ext uri="{FF2B5EF4-FFF2-40B4-BE49-F238E27FC236}">
                <a16:creationId xmlns:a16="http://schemas.microsoft.com/office/drawing/2014/main" id="{88E997E4-4094-710A-49BF-B35937B78946}"/>
              </a:ext>
            </a:extLst>
          </p:cNvPr>
          <p:cNvPicPr>
            <a:picLocks noChangeAspect="1"/>
          </p:cNvPicPr>
          <p:nvPr/>
        </p:nvPicPr>
        <p:blipFill>
          <a:blip r:embed="rId4"/>
          <a:stretch>
            <a:fillRect/>
          </a:stretch>
        </p:blipFill>
        <p:spPr>
          <a:xfrm>
            <a:off x="4205673" y="1237584"/>
            <a:ext cx="3785843" cy="5323648"/>
          </a:xfrm>
          <a:prstGeom prst="rect">
            <a:avLst/>
          </a:prstGeom>
          <a:ln>
            <a:solidFill>
              <a:schemeClr val="tx2">
                <a:lumMod val="75000"/>
              </a:schemeClr>
            </a:solidFill>
          </a:ln>
        </p:spPr>
      </p:pic>
      <p:pic>
        <p:nvPicPr>
          <p:cNvPr id="9" name="Bildobjekt 8">
            <a:extLst>
              <a:ext uri="{FF2B5EF4-FFF2-40B4-BE49-F238E27FC236}">
                <a16:creationId xmlns:a16="http://schemas.microsoft.com/office/drawing/2014/main" id="{8D50AFDC-24BB-4D07-43FF-791D40D41757}"/>
              </a:ext>
            </a:extLst>
          </p:cNvPr>
          <p:cNvPicPr>
            <a:picLocks noChangeAspect="1"/>
          </p:cNvPicPr>
          <p:nvPr/>
        </p:nvPicPr>
        <p:blipFill>
          <a:blip r:embed="rId5"/>
          <a:stretch>
            <a:fillRect/>
          </a:stretch>
        </p:blipFill>
        <p:spPr>
          <a:xfrm>
            <a:off x="8112448" y="1249204"/>
            <a:ext cx="3804370" cy="5323648"/>
          </a:xfrm>
          <a:prstGeom prst="rect">
            <a:avLst/>
          </a:prstGeom>
          <a:ln>
            <a:solidFill>
              <a:schemeClr val="tx2">
                <a:lumMod val="75000"/>
              </a:schemeClr>
            </a:solidFill>
          </a:ln>
        </p:spPr>
      </p:pic>
    </p:spTree>
    <p:extLst>
      <p:ext uri="{BB962C8B-B14F-4D97-AF65-F5344CB8AC3E}">
        <p14:creationId xmlns:p14="http://schemas.microsoft.com/office/powerpoint/2010/main" val="1903939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1004165" y="443998"/>
            <a:ext cx="1018366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Arbetsgång under revideringen</a:t>
            </a:r>
            <a:endParaRPr sz="3600"/>
          </a:p>
        </p:txBody>
      </p:sp>
      <p:sp>
        <p:nvSpPr>
          <p:cNvPr id="106" name="Google Shape;106;p3"/>
          <p:cNvSpPr txBox="1">
            <a:spLocks noGrp="1"/>
          </p:cNvSpPr>
          <p:nvPr>
            <p:ph type="body" idx="1"/>
          </p:nvPr>
        </p:nvSpPr>
        <p:spPr>
          <a:xfrm>
            <a:off x="1004165" y="1682475"/>
            <a:ext cx="9937896" cy="4878963"/>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DCA21E"/>
              </a:buClr>
              <a:buSzPct val="125000"/>
              <a:buChar char="•"/>
            </a:pPr>
            <a:r>
              <a:rPr lang="sv-SE"/>
              <a:t>Insamling av synpunkter från temautbildare och samordnare</a:t>
            </a:r>
            <a:endParaRPr/>
          </a:p>
          <a:p>
            <a:pPr marL="228600" lvl="0" indent="-228600">
              <a:lnSpc>
                <a:spcPct val="90000"/>
              </a:lnSpc>
              <a:spcBef>
                <a:spcPts val="1000"/>
              </a:spcBef>
              <a:buClr>
                <a:srgbClr val="DCA21E"/>
              </a:buClr>
              <a:buSzPct val="125000"/>
            </a:pPr>
            <a:r>
              <a:rPr lang="sv-SE"/>
              <a:t>Utgångspunkt läroplanen, omvärldsspaning, jämföra med STC-materialet</a:t>
            </a:r>
            <a:endParaRPr/>
          </a:p>
          <a:p>
            <a:pPr marL="228600" lvl="0" indent="-228600" algn="l" rtl="0">
              <a:lnSpc>
                <a:spcPct val="90000"/>
              </a:lnSpc>
              <a:spcBef>
                <a:spcPts val="1000"/>
              </a:spcBef>
              <a:spcAft>
                <a:spcPts val="0"/>
              </a:spcAft>
              <a:buClr>
                <a:srgbClr val="DCA21E"/>
              </a:buClr>
              <a:buSzPct val="125000"/>
              <a:buChar char="•"/>
            </a:pPr>
            <a:r>
              <a:rPr lang="sv-SE"/>
              <a:t>Möten och diskussioner i revideringsgruppen. Slå fast utgångspunkter för form och innehåll</a:t>
            </a:r>
            <a:endParaRPr/>
          </a:p>
          <a:p>
            <a:pPr marL="228600" indent="-228600">
              <a:lnSpc>
                <a:spcPct val="90000"/>
              </a:lnSpc>
              <a:spcBef>
                <a:spcPts val="1000"/>
              </a:spcBef>
              <a:buClr>
                <a:srgbClr val="DCA21E"/>
              </a:buClr>
              <a:buSzPct val="125000"/>
            </a:pPr>
            <a:r>
              <a:rPr lang="sv-SE"/>
              <a:t>Skrivarbete - lärarpärm och tematexter</a:t>
            </a:r>
            <a:endParaRPr/>
          </a:p>
          <a:p>
            <a:pPr marL="228600" lvl="0" indent="-228600" algn="l" rtl="0">
              <a:lnSpc>
                <a:spcPct val="90000"/>
              </a:lnSpc>
              <a:spcBef>
                <a:spcPts val="1000"/>
              </a:spcBef>
              <a:spcAft>
                <a:spcPts val="0"/>
              </a:spcAft>
              <a:buClr>
                <a:srgbClr val="DCA21E"/>
              </a:buClr>
              <a:buSzPct val="125000"/>
              <a:buChar char="•"/>
            </a:pPr>
            <a:r>
              <a:rPr lang="sv-SE"/>
              <a:t>Synpunkter på manus från revideringsgruppen och NTA:s vetenskapliga råd</a:t>
            </a:r>
            <a:endParaRPr/>
          </a:p>
          <a:p>
            <a:pPr marL="228600" indent="-228600">
              <a:lnSpc>
                <a:spcPct val="90000"/>
              </a:lnSpc>
              <a:spcBef>
                <a:spcPts val="1000"/>
              </a:spcBef>
              <a:buClr>
                <a:srgbClr val="DCA21E"/>
              </a:buClr>
              <a:buSzPct val="125000"/>
            </a:pPr>
            <a:r>
              <a:rPr lang="sv-SE"/>
              <a:t>Dialog med NT Skolmateriel - utprovning av nytt material</a:t>
            </a:r>
          </a:p>
          <a:p>
            <a:pPr marL="228600" lvl="0" indent="-228600" algn="l" rtl="0">
              <a:lnSpc>
                <a:spcPct val="90000"/>
              </a:lnSpc>
              <a:spcBef>
                <a:spcPts val="1000"/>
              </a:spcBef>
              <a:spcAft>
                <a:spcPts val="0"/>
              </a:spcAft>
              <a:buClr>
                <a:srgbClr val="DCA21E"/>
              </a:buClr>
              <a:buSzPct val="125000"/>
              <a:buChar char="•"/>
            </a:pPr>
            <a:r>
              <a:rPr lang="sv-SE"/>
              <a:t>Synpunkter på manus och material från temautbildare och samordnare</a:t>
            </a:r>
            <a:endParaRPr/>
          </a:p>
          <a:p>
            <a:pPr marL="228600" lvl="0" indent="-228600" algn="l" rtl="0">
              <a:lnSpc>
                <a:spcPct val="90000"/>
              </a:lnSpc>
              <a:spcBef>
                <a:spcPts val="1000"/>
              </a:spcBef>
              <a:spcAft>
                <a:spcPts val="0"/>
              </a:spcAft>
              <a:buClr>
                <a:srgbClr val="DCA21E"/>
              </a:buClr>
              <a:buSzPct val="125000"/>
              <a:buChar char="•"/>
            </a:pPr>
            <a:r>
              <a:rPr lang="sv-SE"/>
              <a:t>Bearbetning och omarbetning</a:t>
            </a:r>
            <a:endParaRPr/>
          </a:p>
          <a:p>
            <a:pPr marL="228600" lvl="0" indent="-228600" algn="l" rtl="0">
              <a:lnSpc>
                <a:spcPct val="90000"/>
              </a:lnSpc>
              <a:spcBef>
                <a:spcPts val="1000"/>
              </a:spcBef>
              <a:spcAft>
                <a:spcPts val="0"/>
              </a:spcAft>
              <a:buClr>
                <a:srgbClr val="DCA21E"/>
              </a:buClr>
              <a:buSzPct val="125000"/>
              <a:buChar char="•"/>
            </a:pPr>
            <a:r>
              <a:rPr lang="sv-SE"/>
              <a:t>Redaktörsarbete och layout</a:t>
            </a:r>
            <a:endParaRPr/>
          </a:p>
          <a:p>
            <a:pPr marL="228600" lvl="0" indent="-228600" algn="l" rtl="0">
              <a:lnSpc>
                <a:spcPct val="90000"/>
              </a:lnSpc>
              <a:spcBef>
                <a:spcPts val="1000"/>
              </a:spcBef>
              <a:spcAft>
                <a:spcPts val="0"/>
              </a:spcAft>
              <a:buClr>
                <a:srgbClr val="DCA21E"/>
              </a:buClr>
              <a:buSzPct val="125000"/>
              <a:buChar char="•"/>
            </a:pPr>
            <a:r>
              <a:rPr lang="sv-SE"/>
              <a:t>Godkännande av layoutad version av NTA:s vetenskapliga råd</a:t>
            </a:r>
            <a:endParaRPr/>
          </a:p>
          <a:p>
            <a:pPr marL="228600" lvl="0" indent="-228600" algn="l" rtl="0">
              <a:lnSpc>
                <a:spcPct val="90000"/>
              </a:lnSpc>
              <a:spcBef>
                <a:spcPts val="1000"/>
              </a:spcBef>
              <a:spcAft>
                <a:spcPts val="0"/>
              </a:spcAft>
              <a:buClr>
                <a:srgbClr val="DCA21E"/>
              </a:buClr>
              <a:buSzPct val="125000"/>
              <a:buChar char="•"/>
            </a:pPr>
            <a:r>
              <a:rPr lang="sv-SE"/>
              <a:t>Korrekturläsning</a:t>
            </a:r>
            <a:endParaRPr/>
          </a:p>
          <a:p>
            <a:pPr marL="228600" indent="-228600">
              <a:lnSpc>
                <a:spcPct val="90000"/>
              </a:lnSpc>
              <a:spcBef>
                <a:spcPts val="1000"/>
              </a:spcBef>
              <a:buClr>
                <a:srgbClr val="DCA21E"/>
              </a:buClr>
              <a:buSzPct val="125000"/>
            </a:pPr>
            <a:r>
              <a:rPr lang="sv-SE"/>
              <a:t>Tryckning </a:t>
            </a:r>
          </a:p>
          <a:p>
            <a:pPr marL="228600" lvl="0" indent="-228600" algn="l" rtl="0">
              <a:lnSpc>
                <a:spcPct val="90000"/>
              </a:lnSpc>
              <a:spcBef>
                <a:spcPts val="1000"/>
              </a:spcBef>
              <a:spcAft>
                <a:spcPts val="0"/>
              </a:spcAft>
              <a:buClr>
                <a:srgbClr val="DCA21E"/>
              </a:buClr>
              <a:buSzPct val="125000"/>
              <a:buChar char="•"/>
            </a:pPr>
            <a:r>
              <a:rPr lang="sv-SE"/>
              <a:t>Informationsträff för temautbildare</a:t>
            </a:r>
            <a:endParaRPr/>
          </a:p>
          <a:p>
            <a:pPr marL="228600" lvl="0" indent="-77470"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3028B06-D8CB-410B-AEA9-B1BF05E195C5}"/>
              </a:ext>
            </a:extLst>
          </p:cNvPr>
          <p:cNvSpPr>
            <a:spLocks noGrp="1"/>
          </p:cNvSpPr>
          <p:nvPr>
            <p:ph type="body" idx="1"/>
          </p:nvPr>
        </p:nvSpPr>
        <p:spPr>
          <a:xfrm>
            <a:off x="1074108" y="2294540"/>
            <a:ext cx="10417833" cy="2046230"/>
          </a:xfrm>
        </p:spPr>
        <p:txBody>
          <a:bodyPr>
            <a:normAutofit fontScale="92500"/>
          </a:bodyPr>
          <a:lstStyle/>
          <a:p>
            <a:r>
              <a:rPr lang="sv-SE"/>
              <a:t>Uppdrag/uppgifter som breddar och fördjupar</a:t>
            </a:r>
          </a:p>
        </p:txBody>
      </p:sp>
    </p:spTree>
    <p:extLst>
      <p:ext uri="{BB962C8B-B14F-4D97-AF65-F5344CB8AC3E}">
        <p14:creationId xmlns:p14="http://schemas.microsoft.com/office/powerpoint/2010/main" val="4193719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0"/>
          <p:cNvSpPr txBox="1">
            <a:spLocks noGrp="1"/>
          </p:cNvSpPr>
          <p:nvPr>
            <p:ph type="title"/>
          </p:nvPr>
        </p:nvSpPr>
        <p:spPr>
          <a:xfrm>
            <a:off x="935030" y="391549"/>
            <a:ext cx="6369995"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Uppdrag 10 F</a:t>
            </a:r>
            <a:endParaRPr sz="3600"/>
          </a:p>
        </p:txBody>
      </p:sp>
      <p:sp>
        <p:nvSpPr>
          <p:cNvPr id="238" name="Google Shape;238;p20"/>
          <p:cNvSpPr txBox="1">
            <a:spLocks noGrp="1"/>
          </p:cNvSpPr>
          <p:nvPr>
            <p:ph type="body" idx="1"/>
          </p:nvPr>
        </p:nvSpPr>
        <p:spPr>
          <a:xfrm>
            <a:off x="935030" y="1899727"/>
            <a:ext cx="3786128" cy="1676872"/>
          </a:xfrm>
          <a:prstGeom prst="rect">
            <a:avLst/>
          </a:prstGeom>
          <a:noFill/>
          <a:ln>
            <a:noFill/>
          </a:ln>
        </p:spPr>
        <p:txBody>
          <a:bodyPr spcFirstLastPara="1" wrap="square" lIns="91425" tIns="45700" rIns="91425" bIns="45700" anchor="t" anchorCtr="0">
            <a:normAutofit fontScale="85000" lnSpcReduction="20000"/>
          </a:bodyPr>
          <a:lstStyle/>
          <a:p>
            <a:pPr marL="457200" lvl="0" indent="-342900" algn="l" rtl="0">
              <a:lnSpc>
                <a:spcPct val="90000"/>
              </a:lnSpc>
              <a:spcBef>
                <a:spcPts val="0"/>
              </a:spcBef>
              <a:spcAft>
                <a:spcPts val="0"/>
              </a:spcAft>
              <a:buClr>
                <a:srgbClr val="DCA21E"/>
              </a:buClr>
              <a:buSzPct val="125000"/>
              <a:buChar char="•"/>
            </a:pPr>
            <a:r>
              <a:rPr lang="sv-SE" sz="2400" dirty="0"/>
              <a:t>Fördjupningsuppdrag</a:t>
            </a:r>
          </a:p>
          <a:p>
            <a:pPr marL="114300" lvl="0" indent="0" algn="l" rtl="0">
              <a:lnSpc>
                <a:spcPct val="90000"/>
              </a:lnSpc>
              <a:spcBef>
                <a:spcPts val="0"/>
              </a:spcBef>
              <a:spcAft>
                <a:spcPts val="0"/>
              </a:spcAft>
              <a:buClr>
                <a:srgbClr val="DCA21E"/>
              </a:buClr>
              <a:buSzPct val="125000"/>
              <a:buNone/>
            </a:pPr>
            <a:endParaRPr lang="sv-SE" sz="2400" dirty="0"/>
          </a:p>
          <a:p>
            <a:pPr marL="457200" lvl="0" indent="-342900" algn="l" rtl="0">
              <a:lnSpc>
                <a:spcPct val="90000"/>
              </a:lnSpc>
              <a:spcBef>
                <a:spcPts val="0"/>
              </a:spcBef>
              <a:spcAft>
                <a:spcPts val="0"/>
              </a:spcAft>
              <a:buClr>
                <a:srgbClr val="DCA21E"/>
              </a:buClr>
              <a:buSzPct val="125000"/>
              <a:buChar char="•"/>
            </a:pPr>
            <a:r>
              <a:rPr lang="sv-SE" sz="2400" dirty="0"/>
              <a:t>Tidigare </a:t>
            </a:r>
            <a:r>
              <a:rPr lang="sv-SE" sz="2400" i="1" dirty="0"/>
              <a:t>Uppdrag 7</a:t>
            </a:r>
          </a:p>
          <a:p>
            <a:pPr marL="114300" lvl="0" indent="0" algn="l" rtl="0">
              <a:lnSpc>
                <a:spcPct val="90000"/>
              </a:lnSpc>
              <a:spcBef>
                <a:spcPts val="0"/>
              </a:spcBef>
              <a:spcAft>
                <a:spcPts val="0"/>
              </a:spcAft>
              <a:buClr>
                <a:srgbClr val="DCA21E"/>
              </a:buClr>
              <a:buSzPct val="125000"/>
              <a:buNone/>
            </a:pPr>
            <a:endParaRPr lang="sv-SE" sz="2400" b="1" dirty="0"/>
          </a:p>
          <a:p>
            <a:pPr>
              <a:lnSpc>
                <a:spcPct val="90000"/>
              </a:lnSpc>
              <a:spcBef>
                <a:spcPts val="0"/>
              </a:spcBef>
              <a:buClr>
                <a:srgbClr val="DCA21E"/>
              </a:buClr>
              <a:buSzPct val="125000"/>
            </a:pPr>
            <a:r>
              <a:rPr lang="sv-SE" sz="2400" b="1" dirty="0"/>
              <a:t>Valbart för varje medlem att köpa in materialet till uppdraget </a:t>
            </a:r>
          </a:p>
          <a:p>
            <a:pPr marL="457200" lvl="0" indent="-342900" algn="l" rtl="0">
              <a:lnSpc>
                <a:spcPct val="90000"/>
              </a:lnSpc>
              <a:spcBef>
                <a:spcPts val="0"/>
              </a:spcBef>
              <a:spcAft>
                <a:spcPts val="0"/>
              </a:spcAft>
              <a:buClr>
                <a:srgbClr val="DCA21E"/>
              </a:buClr>
              <a:buSzPct val="125000"/>
              <a:buChar char="•"/>
            </a:pPr>
            <a:endParaRPr lang="sv-SE" sz="2400" dirty="0"/>
          </a:p>
          <a:p>
            <a:pPr marL="114300" lvl="0" indent="0" algn="l" rtl="0">
              <a:lnSpc>
                <a:spcPct val="90000"/>
              </a:lnSpc>
              <a:spcBef>
                <a:spcPts val="1000"/>
              </a:spcBef>
              <a:spcAft>
                <a:spcPts val="0"/>
              </a:spcAft>
              <a:buClr>
                <a:srgbClr val="DCA21E"/>
              </a:buClr>
              <a:buSzPct val="125000"/>
              <a:buNone/>
            </a:pPr>
            <a:endParaRPr sz="2400" dirty="0"/>
          </a:p>
          <a:p>
            <a:pPr marL="0" lvl="0" indent="0" algn="l" rtl="0">
              <a:lnSpc>
                <a:spcPct val="90000"/>
              </a:lnSpc>
              <a:spcBef>
                <a:spcPts val="1000"/>
              </a:spcBef>
              <a:spcAft>
                <a:spcPts val="0"/>
              </a:spcAft>
              <a:buClr>
                <a:schemeClr val="dk1"/>
              </a:buClr>
              <a:buSzPts val="2800"/>
              <a:buNone/>
            </a:pPr>
            <a:endParaRPr dirty="0"/>
          </a:p>
          <a:p>
            <a:pPr marL="228600" lvl="0" indent="-50800" algn="l" rtl="0">
              <a:lnSpc>
                <a:spcPct val="90000"/>
              </a:lnSpc>
              <a:spcBef>
                <a:spcPts val="1000"/>
              </a:spcBef>
              <a:spcAft>
                <a:spcPts val="0"/>
              </a:spcAft>
              <a:buClr>
                <a:schemeClr val="dk1"/>
              </a:buClr>
              <a:buSzPts val="2800"/>
              <a:buNone/>
            </a:pPr>
            <a:endParaRPr dirty="0"/>
          </a:p>
        </p:txBody>
      </p:sp>
      <p:pic>
        <p:nvPicPr>
          <p:cNvPr id="5" name="Bildobjekt 4">
            <a:extLst>
              <a:ext uri="{FF2B5EF4-FFF2-40B4-BE49-F238E27FC236}">
                <a16:creationId xmlns:a16="http://schemas.microsoft.com/office/drawing/2014/main" id="{E02A65C7-9254-A1F5-BBD8-B5592A4F5DC3}"/>
              </a:ext>
            </a:extLst>
          </p:cNvPr>
          <p:cNvPicPr>
            <a:picLocks noChangeAspect="1"/>
          </p:cNvPicPr>
          <p:nvPr/>
        </p:nvPicPr>
        <p:blipFill>
          <a:blip r:embed="rId3"/>
          <a:stretch>
            <a:fillRect/>
          </a:stretch>
        </p:blipFill>
        <p:spPr>
          <a:xfrm>
            <a:off x="4545580" y="1835751"/>
            <a:ext cx="2846253" cy="3481695"/>
          </a:xfrm>
          <a:prstGeom prst="rect">
            <a:avLst/>
          </a:prstGeom>
        </p:spPr>
      </p:pic>
      <p:pic>
        <p:nvPicPr>
          <p:cNvPr id="4" name="Bildobjekt 3">
            <a:extLst>
              <a:ext uri="{FF2B5EF4-FFF2-40B4-BE49-F238E27FC236}">
                <a16:creationId xmlns:a16="http://schemas.microsoft.com/office/drawing/2014/main" id="{90EB55DE-5663-BB06-E406-5C1706A16D8C}"/>
              </a:ext>
            </a:extLst>
          </p:cNvPr>
          <p:cNvPicPr>
            <a:picLocks noChangeAspect="1"/>
          </p:cNvPicPr>
          <p:nvPr/>
        </p:nvPicPr>
        <p:blipFill>
          <a:blip r:embed="rId4"/>
          <a:stretch>
            <a:fillRect/>
          </a:stretch>
        </p:blipFill>
        <p:spPr>
          <a:xfrm>
            <a:off x="7660721" y="615809"/>
            <a:ext cx="3924502" cy="547398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6" name="Bildobjekt 5">
            <a:extLst>
              <a:ext uri="{FF2B5EF4-FFF2-40B4-BE49-F238E27FC236}">
                <a16:creationId xmlns:a16="http://schemas.microsoft.com/office/drawing/2014/main" id="{92762155-ABEB-0E6A-F29E-C9214D49B3EA}"/>
              </a:ext>
            </a:extLst>
          </p:cNvPr>
          <p:cNvPicPr>
            <a:picLocks noChangeAspect="1"/>
          </p:cNvPicPr>
          <p:nvPr/>
        </p:nvPicPr>
        <p:blipFill>
          <a:blip r:embed="rId3"/>
          <a:stretch>
            <a:fillRect/>
          </a:stretch>
        </p:blipFill>
        <p:spPr>
          <a:xfrm>
            <a:off x="7560951" y="1202701"/>
            <a:ext cx="3428549" cy="4808875"/>
          </a:xfrm>
          <a:prstGeom prst="rect">
            <a:avLst/>
          </a:prstGeom>
          <a:ln>
            <a:solidFill>
              <a:schemeClr val="tx2">
                <a:lumMod val="75000"/>
              </a:schemeClr>
            </a:solidFill>
          </a:ln>
        </p:spPr>
      </p:pic>
      <p:sp>
        <p:nvSpPr>
          <p:cNvPr id="245" name="Google Shape;245;p21"/>
          <p:cNvSpPr txBox="1">
            <a:spLocks noGrp="1"/>
          </p:cNvSpPr>
          <p:nvPr>
            <p:ph type="title"/>
          </p:nvPr>
        </p:nvSpPr>
        <p:spPr>
          <a:xfrm>
            <a:off x="960819" y="669301"/>
            <a:ext cx="7405675"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sv-SE" sz="3600"/>
              <a:t>Uppdrag 5 </a:t>
            </a:r>
            <a:br>
              <a:rPr lang="sv-SE" sz="3600"/>
            </a:br>
            <a:r>
              <a:rPr lang="sv-SE" sz="3600" i="1"/>
              <a:t>Ta reda på mera </a:t>
            </a:r>
            <a:br>
              <a:rPr lang="sv-SE" sz="3600"/>
            </a:br>
            <a:r>
              <a:rPr lang="sv-SE" sz="3600"/>
              <a:t>Vi hittar gömda kretsar</a:t>
            </a:r>
            <a:endParaRPr sz="3600"/>
          </a:p>
        </p:txBody>
      </p:sp>
      <p:sp>
        <p:nvSpPr>
          <p:cNvPr id="246" name="Google Shape;246;p21"/>
          <p:cNvSpPr txBox="1">
            <a:spLocks noGrp="1"/>
          </p:cNvSpPr>
          <p:nvPr>
            <p:ph type="body" idx="1"/>
          </p:nvPr>
        </p:nvSpPr>
        <p:spPr>
          <a:xfrm>
            <a:off x="1070651" y="2405243"/>
            <a:ext cx="3305406" cy="1959928"/>
          </a:xfrm>
          <a:prstGeom prst="rect">
            <a:avLst/>
          </a:prstGeom>
          <a:noFill/>
          <a:ln>
            <a:noFill/>
          </a:ln>
        </p:spPr>
        <p:txBody>
          <a:bodyPr spcFirstLastPara="1" wrap="square" lIns="91425" tIns="45700" rIns="91425" bIns="45700" anchor="t" anchorCtr="0">
            <a:normAutofit/>
          </a:bodyPr>
          <a:lstStyle/>
          <a:p>
            <a:pPr marL="342900">
              <a:lnSpc>
                <a:spcPct val="100000"/>
              </a:lnSpc>
              <a:spcBef>
                <a:spcPts val="0"/>
              </a:spcBef>
              <a:buClr>
                <a:srgbClr val="DCA21E"/>
              </a:buClr>
              <a:buSzPct val="125000"/>
            </a:pPr>
            <a:r>
              <a:rPr lang="sv-SE"/>
              <a:t>Eleverna använder sina kunskaper om den slutna kretsen för att tillverka ett spel. </a:t>
            </a:r>
          </a:p>
          <a:p>
            <a:pPr marL="0" indent="0">
              <a:lnSpc>
                <a:spcPct val="100000"/>
              </a:lnSpc>
              <a:spcBef>
                <a:spcPts val="0"/>
              </a:spcBef>
              <a:buClr>
                <a:srgbClr val="DCA21E"/>
              </a:buClr>
              <a:buSzPct val="125000"/>
              <a:buNone/>
            </a:pPr>
            <a:endParaRPr lang="sv-SE"/>
          </a:p>
          <a:p>
            <a:pPr lvl="0" indent="0">
              <a:lnSpc>
                <a:spcPct val="100000"/>
              </a:lnSpc>
              <a:spcBef>
                <a:spcPts val="0"/>
              </a:spcBef>
              <a:buClr>
                <a:srgbClr val="DCA21E"/>
              </a:buClr>
              <a:buSzPct val="125000"/>
              <a:buNone/>
            </a:pPr>
            <a:endParaRPr lang="sv-SE"/>
          </a:p>
          <a:p>
            <a:pPr lvl="0" indent="0">
              <a:lnSpc>
                <a:spcPct val="100000"/>
              </a:lnSpc>
              <a:spcBef>
                <a:spcPts val="0"/>
              </a:spcBef>
              <a:buClr>
                <a:srgbClr val="DCA21E"/>
              </a:buClr>
              <a:buSzPct val="125000"/>
              <a:buNone/>
            </a:pPr>
            <a:endParaRPr lang="sv-SE"/>
          </a:p>
        </p:txBody>
      </p:sp>
      <p:pic>
        <p:nvPicPr>
          <p:cNvPr id="4" name="Bildobjekt 3">
            <a:extLst>
              <a:ext uri="{FF2B5EF4-FFF2-40B4-BE49-F238E27FC236}">
                <a16:creationId xmlns:a16="http://schemas.microsoft.com/office/drawing/2014/main" id="{138F984B-DDB4-5993-BFED-59267DD1EBA8}"/>
              </a:ext>
            </a:extLst>
          </p:cNvPr>
          <p:cNvPicPr>
            <a:picLocks noChangeAspect="1"/>
          </p:cNvPicPr>
          <p:nvPr/>
        </p:nvPicPr>
        <p:blipFill>
          <a:blip r:embed="rId4"/>
          <a:stretch>
            <a:fillRect/>
          </a:stretch>
        </p:blipFill>
        <p:spPr>
          <a:xfrm>
            <a:off x="5851485" y="669301"/>
            <a:ext cx="3423740" cy="4808875"/>
          </a:xfrm>
          <a:prstGeom prst="rect">
            <a:avLst/>
          </a:prstGeom>
          <a:ln>
            <a:solidFill>
              <a:schemeClr val="tx2">
                <a:lumMod val="75000"/>
              </a:schemeClr>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831BD8-4299-4908-B6AB-82DFD583F9DA}"/>
              </a:ext>
            </a:extLst>
          </p:cNvPr>
          <p:cNvSpPr>
            <a:spLocks noGrp="1"/>
          </p:cNvSpPr>
          <p:nvPr>
            <p:ph type="title"/>
          </p:nvPr>
        </p:nvSpPr>
        <p:spPr>
          <a:xfrm>
            <a:off x="-696685" y="546300"/>
            <a:ext cx="10972800" cy="1143000"/>
          </a:xfrm>
        </p:spPr>
        <p:txBody>
          <a:bodyPr/>
          <a:lstStyle/>
          <a:p>
            <a:r>
              <a:rPr lang="sv-SE"/>
              <a:t>Andra exempel på </a:t>
            </a:r>
            <a:r>
              <a:rPr lang="sv-SE" i="1"/>
              <a:t>Ta reda på mera</a:t>
            </a:r>
          </a:p>
        </p:txBody>
      </p:sp>
      <p:sp>
        <p:nvSpPr>
          <p:cNvPr id="3" name="Platshållare för text 2">
            <a:extLst>
              <a:ext uri="{FF2B5EF4-FFF2-40B4-BE49-F238E27FC236}">
                <a16:creationId xmlns:a16="http://schemas.microsoft.com/office/drawing/2014/main" id="{A37DCF5F-B989-4442-A52B-6F5E93DE3242}"/>
              </a:ext>
            </a:extLst>
          </p:cNvPr>
          <p:cNvSpPr>
            <a:spLocks noGrp="1"/>
          </p:cNvSpPr>
          <p:nvPr>
            <p:ph type="body" idx="1"/>
          </p:nvPr>
        </p:nvSpPr>
        <p:spPr>
          <a:xfrm>
            <a:off x="881743" y="1959429"/>
            <a:ext cx="3737786" cy="1469571"/>
          </a:xfrm>
        </p:spPr>
        <p:txBody>
          <a:bodyPr>
            <a:normAutofit fontScale="92500"/>
          </a:bodyPr>
          <a:lstStyle/>
          <a:p>
            <a:pPr>
              <a:buClr>
                <a:schemeClr val="accent4"/>
              </a:buClr>
            </a:pPr>
            <a:r>
              <a:rPr lang="sv-SE" sz="2400"/>
              <a:t>Uppgifter som till exempel breddar, fördjupar och är språkutvecklande</a:t>
            </a:r>
          </a:p>
        </p:txBody>
      </p:sp>
      <p:pic>
        <p:nvPicPr>
          <p:cNvPr id="5" name="Bildobjekt 4" descr="En bild som visar text, Teckensnitt, brev, dokument&#10;&#10;Automatiskt genererad beskrivning">
            <a:extLst>
              <a:ext uri="{FF2B5EF4-FFF2-40B4-BE49-F238E27FC236}">
                <a16:creationId xmlns:a16="http://schemas.microsoft.com/office/drawing/2014/main" id="{7B13DFEC-6CF9-522D-6F7A-2C415E9FD8BD}"/>
              </a:ext>
            </a:extLst>
          </p:cNvPr>
          <p:cNvPicPr>
            <a:picLocks noChangeAspect="1"/>
          </p:cNvPicPr>
          <p:nvPr/>
        </p:nvPicPr>
        <p:blipFill>
          <a:blip r:embed="rId3"/>
          <a:stretch>
            <a:fillRect/>
          </a:stretch>
        </p:blipFill>
        <p:spPr>
          <a:xfrm>
            <a:off x="4619529" y="1435297"/>
            <a:ext cx="2851973" cy="4691003"/>
          </a:xfrm>
          <a:prstGeom prst="rect">
            <a:avLst/>
          </a:prstGeom>
          <a:ln>
            <a:solidFill>
              <a:schemeClr val="tx2">
                <a:lumMod val="75000"/>
              </a:schemeClr>
            </a:solidFill>
          </a:ln>
        </p:spPr>
      </p:pic>
      <p:pic>
        <p:nvPicPr>
          <p:cNvPr id="4" name="Bildobjekt 3" descr="En bild som visar text, skärmbild, brev, Teckensnitt&#10;&#10;Automatiskt genererad beskrivning">
            <a:extLst>
              <a:ext uri="{FF2B5EF4-FFF2-40B4-BE49-F238E27FC236}">
                <a16:creationId xmlns:a16="http://schemas.microsoft.com/office/drawing/2014/main" id="{1DBB0035-A7B5-915C-0B53-EFCBEFDF15BD}"/>
              </a:ext>
            </a:extLst>
          </p:cNvPr>
          <p:cNvPicPr>
            <a:picLocks noChangeAspect="1"/>
          </p:cNvPicPr>
          <p:nvPr/>
        </p:nvPicPr>
        <p:blipFill rotWithShape="1">
          <a:blip r:embed="rId4"/>
          <a:srcRect b="53166"/>
          <a:stretch/>
        </p:blipFill>
        <p:spPr>
          <a:xfrm>
            <a:off x="5925773" y="4659030"/>
            <a:ext cx="4088742" cy="1932702"/>
          </a:xfrm>
          <a:prstGeom prst="rect">
            <a:avLst/>
          </a:prstGeom>
          <a:ln>
            <a:solidFill>
              <a:schemeClr val="tx2">
                <a:lumMod val="75000"/>
              </a:schemeClr>
            </a:solidFill>
          </a:ln>
        </p:spPr>
      </p:pic>
      <p:pic>
        <p:nvPicPr>
          <p:cNvPr id="6" name="Bildobjekt 5" descr="En bild som visar text, boll, brev&#10;&#10;Automatiskt genererad beskrivning">
            <a:extLst>
              <a:ext uri="{FF2B5EF4-FFF2-40B4-BE49-F238E27FC236}">
                <a16:creationId xmlns:a16="http://schemas.microsoft.com/office/drawing/2014/main" id="{EEF6E9B9-20D9-DEBE-3FD9-3F741F6CFE3A}"/>
              </a:ext>
            </a:extLst>
          </p:cNvPr>
          <p:cNvPicPr>
            <a:picLocks noChangeAspect="1"/>
          </p:cNvPicPr>
          <p:nvPr/>
        </p:nvPicPr>
        <p:blipFill rotWithShape="1">
          <a:blip r:embed="rId5"/>
          <a:srcRect t="951" b="32811"/>
          <a:stretch/>
        </p:blipFill>
        <p:spPr>
          <a:xfrm>
            <a:off x="7669669" y="1600200"/>
            <a:ext cx="3912731" cy="2971281"/>
          </a:xfrm>
          <a:prstGeom prst="rect">
            <a:avLst/>
          </a:prstGeom>
          <a:ln>
            <a:solidFill>
              <a:schemeClr val="tx2">
                <a:lumMod val="75000"/>
              </a:schemeClr>
            </a:solidFill>
          </a:ln>
        </p:spPr>
      </p:pic>
    </p:spTree>
    <p:extLst>
      <p:ext uri="{BB962C8B-B14F-4D97-AF65-F5344CB8AC3E}">
        <p14:creationId xmlns:p14="http://schemas.microsoft.com/office/powerpoint/2010/main" val="2619378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C9F4FD8-79BB-47CF-97C1-119AAE6BF239}"/>
              </a:ext>
            </a:extLst>
          </p:cNvPr>
          <p:cNvSpPr>
            <a:spLocks noGrp="1"/>
          </p:cNvSpPr>
          <p:nvPr>
            <p:ph type="title"/>
          </p:nvPr>
        </p:nvSpPr>
        <p:spPr>
          <a:xfrm>
            <a:off x="972855" y="525159"/>
            <a:ext cx="10972800" cy="1143000"/>
          </a:xfrm>
        </p:spPr>
        <p:txBody>
          <a:bodyPr/>
          <a:lstStyle/>
          <a:p>
            <a:pPr algn="l"/>
            <a:r>
              <a:rPr lang="sv-SE"/>
              <a:t>Uppdrag som utgått</a:t>
            </a:r>
          </a:p>
        </p:txBody>
      </p:sp>
      <p:sp>
        <p:nvSpPr>
          <p:cNvPr id="4" name="Platshållare för text 3">
            <a:extLst>
              <a:ext uri="{FF2B5EF4-FFF2-40B4-BE49-F238E27FC236}">
                <a16:creationId xmlns:a16="http://schemas.microsoft.com/office/drawing/2014/main" id="{431C55F2-26F9-492C-9581-40AED9B99193}"/>
              </a:ext>
            </a:extLst>
          </p:cNvPr>
          <p:cNvSpPr>
            <a:spLocks noGrp="1"/>
          </p:cNvSpPr>
          <p:nvPr>
            <p:ph type="body" idx="1"/>
          </p:nvPr>
        </p:nvSpPr>
        <p:spPr>
          <a:xfrm>
            <a:off x="885173" y="1863246"/>
            <a:ext cx="6217085" cy="2658650"/>
          </a:xfrm>
        </p:spPr>
        <p:txBody>
          <a:bodyPr>
            <a:normAutofit/>
          </a:bodyPr>
          <a:lstStyle/>
          <a:p>
            <a:pPr>
              <a:buClr>
                <a:srgbClr val="FFC000"/>
              </a:buClr>
            </a:pPr>
            <a:r>
              <a:rPr lang="sv-SE" sz="2400">
                <a:latin typeface="Calibri" panose="020F0502020204030204" pitchFamily="34" charset="0"/>
                <a:cs typeface="Calibri" panose="020F0502020204030204" pitchFamily="34" charset="0"/>
              </a:rPr>
              <a:t>Uppdrag 3    Bygg en egen ficklampa</a:t>
            </a:r>
            <a:br>
              <a:rPr lang="sv-SE" sz="2400">
                <a:latin typeface="Calibri" panose="020F0502020204030204" pitchFamily="34" charset="0"/>
                <a:cs typeface="Calibri" panose="020F0502020204030204" pitchFamily="34" charset="0"/>
              </a:rPr>
            </a:br>
            <a:endParaRPr lang="sv-SE" sz="2400">
              <a:latin typeface="Calibri" panose="020F0502020204030204" pitchFamily="34" charset="0"/>
              <a:cs typeface="Calibri" panose="020F0502020204030204" pitchFamily="34" charset="0"/>
            </a:endParaRPr>
          </a:p>
          <a:p>
            <a:pPr>
              <a:buClr>
                <a:srgbClr val="FFC000"/>
              </a:buClr>
            </a:pPr>
            <a:r>
              <a:rPr lang="sv-SE" sz="2400">
                <a:latin typeface="Calibri" panose="020F0502020204030204" pitchFamily="34" charset="0"/>
                <a:cs typeface="Calibri" panose="020F0502020204030204" pitchFamily="34" charset="0"/>
              </a:rPr>
              <a:t>Uppdrag 9    I Edisons fotspår</a:t>
            </a:r>
            <a:br>
              <a:rPr lang="sv-SE" sz="2400">
                <a:latin typeface="Calibri" panose="020F0502020204030204" pitchFamily="34" charset="0"/>
                <a:cs typeface="Calibri" panose="020F0502020204030204" pitchFamily="34" charset="0"/>
              </a:rPr>
            </a:br>
            <a:endParaRPr lang="sv-SE" sz="2400">
              <a:latin typeface="Calibri" panose="020F0502020204030204" pitchFamily="34" charset="0"/>
              <a:cs typeface="Calibri" panose="020F0502020204030204" pitchFamily="34" charset="0"/>
            </a:endParaRPr>
          </a:p>
          <a:p>
            <a:pPr>
              <a:buClr>
                <a:srgbClr val="FFC000"/>
              </a:buClr>
            </a:pPr>
            <a:r>
              <a:rPr lang="sv-SE" sz="2400">
                <a:latin typeface="Calibri" panose="020F0502020204030204" pitchFamily="34" charset="0"/>
                <a:cs typeface="Calibri" panose="020F0502020204030204" pitchFamily="34" charset="0"/>
              </a:rPr>
              <a:t>Uppdrag 10   Vilken ljuskälla är bäst?</a:t>
            </a:r>
          </a:p>
        </p:txBody>
      </p:sp>
    </p:spTree>
    <p:extLst>
      <p:ext uri="{BB962C8B-B14F-4D97-AF65-F5344CB8AC3E}">
        <p14:creationId xmlns:p14="http://schemas.microsoft.com/office/powerpoint/2010/main" val="9706712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2"/>
          <p:cNvSpPr txBox="1">
            <a:spLocks noGrp="1"/>
          </p:cNvSpPr>
          <p:nvPr>
            <p:ph type="title"/>
          </p:nvPr>
        </p:nvSpPr>
        <p:spPr>
          <a:xfrm>
            <a:off x="1013243" y="794564"/>
            <a:ext cx="4930074" cy="7865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Stöd för utvärdering</a:t>
            </a:r>
            <a:endParaRPr sz="3600"/>
          </a:p>
        </p:txBody>
      </p:sp>
      <p:sp>
        <p:nvSpPr>
          <p:cNvPr id="7" name="Platshållare för text 3">
            <a:extLst>
              <a:ext uri="{FF2B5EF4-FFF2-40B4-BE49-F238E27FC236}">
                <a16:creationId xmlns:a16="http://schemas.microsoft.com/office/drawing/2014/main" id="{C1E24810-ACED-FB47-CA6A-8646C1F6177A}"/>
              </a:ext>
            </a:extLst>
          </p:cNvPr>
          <p:cNvSpPr>
            <a:spLocks noGrp="1"/>
          </p:cNvSpPr>
          <p:nvPr>
            <p:ph type="body" idx="1"/>
          </p:nvPr>
        </p:nvSpPr>
        <p:spPr>
          <a:xfrm>
            <a:off x="917657" y="1961042"/>
            <a:ext cx="5121246" cy="4310220"/>
          </a:xfrm>
        </p:spPr>
        <p:txBody>
          <a:bodyPr/>
          <a:lstStyle/>
          <a:p>
            <a:pPr>
              <a:buClr>
                <a:srgbClr val="F0A421"/>
              </a:buClr>
            </a:pPr>
            <a:r>
              <a:rPr lang="sv-SE" sz="2400"/>
              <a:t>Vart ska eleverna?</a:t>
            </a:r>
          </a:p>
          <a:p>
            <a:pPr>
              <a:buClr>
                <a:srgbClr val="F0A421"/>
              </a:buClr>
            </a:pPr>
            <a:r>
              <a:rPr lang="sv-SE" sz="2400"/>
              <a:t>Hur kan jag göra syftet begripligt för dem?</a:t>
            </a:r>
          </a:p>
          <a:p>
            <a:pPr>
              <a:buClr>
                <a:srgbClr val="F0A421"/>
              </a:buClr>
            </a:pPr>
            <a:r>
              <a:rPr lang="sv-SE" sz="2400"/>
              <a:t>Hur vet jag att de nått det övergripande syftet?</a:t>
            </a:r>
          </a:p>
          <a:p>
            <a:pPr>
              <a:buClr>
                <a:srgbClr val="F0A421"/>
              </a:buClr>
            </a:pPr>
            <a:r>
              <a:rPr lang="sv-SE" sz="2400"/>
              <a:t>Hur hjälper jag eleverna på vägen dit?</a:t>
            </a:r>
            <a:endParaRPr lang="sv-SE"/>
          </a:p>
        </p:txBody>
      </p:sp>
      <p:pic>
        <p:nvPicPr>
          <p:cNvPr id="11" name="Bildobjekt 10" descr="En bild som visar text, Teckensnitt, skärmbild, algebra&#10;&#10;Automatiskt genererad beskrivning">
            <a:extLst>
              <a:ext uri="{FF2B5EF4-FFF2-40B4-BE49-F238E27FC236}">
                <a16:creationId xmlns:a16="http://schemas.microsoft.com/office/drawing/2014/main" id="{D57861AF-59D8-07C5-BA46-82B41EF139C9}"/>
              </a:ext>
            </a:extLst>
          </p:cNvPr>
          <p:cNvPicPr>
            <a:picLocks noChangeAspect="1"/>
          </p:cNvPicPr>
          <p:nvPr/>
        </p:nvPicPr>
        <p:blipFill>
          <a:blip r:embed="rId3"/>
          <a:stretch>
            <a:fillRect/>
          </a:stretch>
        </p:blipFill>
        <p:spPr>
          <a:xfrm>
            <a:off x="6765329" y="484863"/>
            <a:ext cx="3192863" cy="1727386"/>
          </a:xfrm>
          <a:prstGeom prst="rect">
            <a:avLst/>
          </a:prstGeom>
          <a:ln>
            <a:solidFill>
              <a:schemeClr val="tx2">
                <a:lumMod val="50000"/>
              </a:schemeClr>
            </a:solidFill>
          </a:ln>
        </p:spPr>
      </p:pic>
      <p:pic>
        <p:nvPicPr>
          <p:cNvPr id="14" name="Bildobjekt 13" descr="En bild som visar text, skärmbild, Teckensnitt, dokument&#10;&#10;Automatiskt genererad beskrivning">
            <a:extLst>
              <a:ext uri="{FF2B5EF4-FFF2-40B4-BE49-F238E27FC236}">
                <a16:creationId xmlns:a16="http://schemas.microsoft.com/office/drawing/2014/main" id="{A6CC843F-F617-138C-8A4E-1B0650CFCABF}"/>
              </a:ext>
            </a:extLst>
          </p:cNvPr>
          <p:cNvPicPr>
            <a:picLocks noChangeAspect="1"/>
          </p:cNvPicPr>
          <p:nvPr/>
        </p:nvPicPr>
        <p:blipFill>
          <a:blip r:embed="rId4"/>
          <a:stretch>
            <a:fillRect/>
          </a:stretch>
        </p:blipFill>
        <p:spPr>
          <a:xfrm>
            <a:off x="6765329" y="2435638"/>
            <a:ext cx="3192863" cy="4169708"/>
          </a:xfrm>
          <a:prstGeom prst="rect">
            <a:avLst/>
          </a:prstGeom>
          <a:ln>
            <a:solidFill>
              <a:schemeClr val="tx2">
                <a:lumMod val="50000"/>
              </a:schemeClr>
            </a:solidFill>
          </a:ln>
        </p:spPr>
      </p:pic>
    </p:spTree>
    <p:extLst>
      <p:ext uri="{BB962C8B-B14F-4D97-AF65-F5344CB8AC3E}">
        <p14:creationId xmlns:p14="http://schemas.microsoft.com/office/powerpoint/2010/main" val="2148037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2"/>
          <p:cNvSpPr txBox="1">
            <a:spLocks noGrp="1"/>
          </p:cNvSpPr>
          <p:nvPr>
            <p:ph type="title"/>
          </p:nvPr>
        </p:nvSpPr>
        <p:spPr>
          <a:xfrm>
            <a:off x="1009328" y="695952"/>
            <a:ext cx="4930074" cy="7865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Stöd för utvärdering</a:t>
            </a:r>
            <a:endParaRPr sz="3600"/>
          </a:p>
        </p:txBody>
      </p:sp>
      <p:sp>
        <p:nvSpPr>
          <p:cNvPr id="261" name="Google Shape;261;p22"/>
          <p:cNvSpPr txBox="1">
            <a:spLocks noGrp="1"/>
          </p:cNvSpPr>
          <p:nvPr>
            <p:ph type="body" idx="1"/>
          </p:nvPr>
        </p:nvSpPr>
        <p:spPr>
          <a:xfrm>
            <a:off x="1009328" y="1769905"/>
            <a:ext cx="5968616" cy="3853523"/>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DCA21E"/>
              </a:buClr>
              <a:buSzPct val="125000"/>
              <a:buChar char="•"/>
            </a:pPr>
            <a:r>
              <a:rPr lang="sv-SE" sz="2400"/>
              <a:t>Efter varje delområde, under rubriken Utvärdera, finns en sammanfattning av kunskaper och förmågor som eleverna tränat på i uppdragen</a:t>
            </a:r>
          </a:p>
          <a:p>
            <a:pPr marL="228600" lvl="0" indent="-228600" algn="l" rtl="0">
              <a:lnSpc>
                <a:spcPct val="90000"/>
              </a:lnSpc>
              <a:spcBef>
                <a:spcPts val="0"/>
              </a:spcBef>
              <a:spcAft>
                <a:spcPts val="0"/>
              </a:spcAft>
              <a:buClr>
                <a:srgbClr val="DCA21E"/>
              </a:buClr>
              <a:buSzPct val="125000"/>
              <a:buChar char="•"/>
            </a:pPr>
            <a:endParaRPr lang="sv-SE" sz="2400"/>
          </a:p>
          <a:p>
            <a:pPr marL="228600" lvl="0" indent="-228600" algn="l" rtl="0">
              <a:lnSpc>
                <a:spcPct val="90000"/>
              </a:lnSpc>
              <a:spcBef>
                <a:spcPts val="0"/>
              </a:spcBef>
              <a:spcAft>
                <a:spcPts val="0"/>
              </a:spcAft>
              <a:buClr>
                <a:srgbClr val="DCA21E"/>
              </a:buClr>
              <a:buSzPct val="125000"/>
              <a:buChar char="•"/>
            </a:pPr>
            <a:r>
              <a:rPr lang="sv-SE" sz="2400">
                <a:solidFill>
                  <a:schemeClr val="tx2">
                    <a:lumMod val="90000"/>
                  </a:schemeClr>
                </a:solidFill>
              </a:rPr>
              <a:t>På webbplatsen finns ”Stöd för utvärdering” till varje delområde. Används helst för muntlig utvärdering.</a:t>
            </a:r>
          </a:p>
          <a:p>
            <a:pPr marL="0" lvl="0" indent="0" algn="l" rtl="0">
              <a:lnSpc>
                <a:spcPct val="90000"/>
              </a:lnSpc>
              <a:spcBef>
                <a:spcPts val="0"/>
              </a:spcBef>
              <a:spcAft>
                <a:spcPts val="0"/>
              </a:spcAft>
              <a:buClr>
                <a:srgbClr val="DCA21E"/>
              </a:buClr>
              <a:buSzPct val="125000"/>
              <a:buNone/>
            </a:pPr>
            <a:r>
              <a:rPr lang="sv-SE" sz="2400">
                <a:solidFill>
                  <a:schemeClr val="tx2">
                    <a:lumMod val="90000"/>
                  </a:schemeClr>
                </a:solidFill>
              </a:rPr>
              <a:t> </a:t>
            </a:r>
          </a:p>
          <a:p>
            <a:pPr marL="228600" lvl="0" indent="-228600" algn="l" rtl="0">
              <a:lnSpc>
                <a:spcPct val="90000"/>
              </a:lnSpc>
              <a:spcBef>
                <a:spcPts val="0"/>
              </a:spcBef>
              <a:spcAft>
                <a:spcPts val="0"/>
              </a:spcAft>
              <a:buClr>
                <a:srgbClr val="DCA21E"/>
              </a:buClr>
              <a:buSzPct val="125000"/>
              <a:buChar char="•"/>
            </a:pPr>
            <a:r>
              <a:rPr lang="sv-SE" sz="2400">
                <a:solidFill>
                  <a:schemeClr val="tx2">
                    <a:lumMod val="90000"/>
                  </a:schemeClr>
                </a:solidFill>
              </a:rPr>
              <a:t>Flik 14 – Utvärdering i två delar. Del 1 fokuserar på elevernas teoretiska och praktiska kunskaper medan del 2 återknyter till uppdrag 1. </a:t>
            </a:r>
            <a:endParaRPr>
              <a:solidFill>
                <a:schemeClr val="tx2">
                  <a:lumMod val="90000"/>
                </a:schemeClr>
              </a:solidFill>
            </a:endParaRPr>
          </a:p>
          <a:p>
            <a:pPr marL="228600" lvl="0" indent="-50800" algn="l" rtl="0">
              <a:lnSpc>
                <a:spcPct val="90000"/>
              </a:lnSpc>
              <a:spcBef>
                <a:spcPts val="1000"/>
              </a:spcBef>
              <a:spcAft>
                <a:spcPts val="0"/>
              </a:spcAft>
              <a:buClr>
                <a:schemeClr val="dk1"/>
              </a:buClr>
              <a:buSzPts val="2800"/>
              <a:buNone/>
            </a:pPr>
            <a:endParaRPr/>
          </a:p>
        </p:txBody>
      </p:sp>
      <p:pic>
        <p:nvPicPr>
          <p:cNvPr id="4" name="Bildobjekt 3">
            <a:extLst>
              <a:ext uri="{FF2B5EF4-FFF2-40B4-BE49-F238E27FC236}">
                <a16:creationId xmlns:a16="http://schemas.microsoft.com/office/drawing/2014/main" id="{B2E2C75F-82FC-1553-DAE7-A1B1BA62074B}"/>
              </a:ext>
            </a:extLst>
          </p:cNvPr>
          <p:cNvPicPr>
            <a:picLocks noChangeAspect="1"/>
          </p:cNvPicPr>
          <p:nvPr/>
        </p:nvPicPr>
        <p:blipFill>
          <a:blip r:embed="rId3"/>
          <a:stretch>
            <a:fillRect/>
          </a:stretch>
        </p:blipFill>
        <p:spPr>
          <a:xfrm>
            <a:off x="7755127" y="1048898"/>
            <a:ext cx="3182383" cy="4760203"/>
          </a:xfrm>
          <a:prstGeom prst="rect">
            <a:avLst/>
          </a:prstGeom>
          <a:ln>
            <a:solidFill>
              <a:schemeClr val="tx2">
                <a:lumMod val="50000"/>
              </a:schemeClr>
            </a:solidFill>
          </a:ln>
        </p:spPr>
      </p:pic>
    </p:spTree>
    <p:extLst>
      <p:ext uri="{BB962C8B-B14F-4D97-AF65-F5344CB8AC3E}">
        <p14:creationId xmlns:p14="http://schemas.microsoft.com/office/powerpoint/2010/main" val="578565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2"/>
          <p:cNvSpPr txBox="1">
            <a:spLocks noGrp="1"/>
          </p:cNvSpPr>
          <p:nvPr>
            <p:ph type="title"/>
          </p:nvPr>
        </p:nvSpPr>
        <p:spPr>
          <a:xfrm>
            <a:off x="1009328" y="695952"/>
            <a:ext cx="4930074" cy="7865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Stöd för utvärdering</a:t>
            </a:r>
            <a:endParaRPr sz="3600"/>
          </a:p>
        </p:txBody>
      </p:sp>
      <p:sp>
        <p:nvSpPr>
          <p:cNvPr id="261" name="Google Shape;261;p22"/>
          <p:cNvSpPr txBox="1">
            <a:spLocks noGrp="1"/>
          </p:cNvSpPr>
          <p:nvPr>
            <p:ph type="body" idx="1"/>
          </p:nvPr>
        </p:nvSpPr>
        <p:spPr>
          <a:xfrm>
            <a:off x="1009328" y="1769905"/>
            <a:ext cx="5968616" cy="3853523"/>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DCA21E"/>
              </a:buClr>
              <a:buSzPct val="125000"/>
              <a:buChar char="•"/>
            </a:pPr>
            <a:r>
              <a:rPr lang="sv-SE" sz="2400">
                <a:solidFill>
                  <a:schemeClr val="tx2">
                    <a:lumMod val="90000"/>
                  </a:schemeClr>
                </a:solidFill>
              </a:rPr>
              <a:t>Efter varje delområde, under rubriken Utvärdera, finns en sammanfattning av kunskaper och förmågor som eleverna tränat på i uppdragen</a:t>
            </a:r>
          </a:p>
          <a:p>
            <a:pPr marL="228600" lvl="0" indent="-228600" algn="l" rtl="0">
              <a:lnSpc>
                <a:spcPct val="90000"/>
              </a:lnSpc>
              <a:spcBef>
                <a:spcPts val="0"/>
              </a:spcBef>
              <a:spcAft>
                <a:spcPts val="0"/>
              </a:spcAft>
              <a:buClr>
                <a:srgbClr val="DCA21E"/>
              </a:buClr>
              <a:buSzPct val="125000"/>
              <a:buChar char="•"/>
            </a:pPr>
            <a:endParaRPr lang="sv-SE" sz="2400"/>
          </a:p>
          <a:p>
            <a:pPr marL="228600" lvl="0" indent="-228600" algn="l" rtl="0">
              <a:lnSpc>
                <a:spcPct val="90000"/>
              </a:lnSpc>
              <a:spcBef>
                <a:spcPts val="0"/>
              </a:spcBef>
              <a:spcAft>
                <a:spcPts val="0"/>
              </a:spcAft>
              <a:buClr>
                <a:srgbClr val="DCA21E"/>
              </a:buClr>
              <a:buSzPct val="125000"/>
              <a:buChar char="•"/>
            </a:pPr>
            <a:r>
              <a:rPr lang="sv-SE" sz="2400"/>
              <a:t>På webbplatsen finns ”Stöd för utvärdering” till varje delområde. Används helst för muntlig utvärdering.</a:t>
            </a:r>
          </a:p>
          <a:p>
            <a:pPr marL="0" lvl="0" indent="0" algn="l" rtl="0">
              <a:lnSpc>
                <a:spcPct val="90000"/>
              </a:lnSpc>
              <a:spcBef>
                <a:spcPts val="0"/>
              </a:spcBef>
              <a:spcAft>
                <a:spcPts val="0"/>
              </a:spcAft>
              <a:buClr>
                <a:srgbClr val="DCA21E"/>
              </a:buClr>
              <a:buSzPct val="125000"/>
              <a:buNone/>
            </a:pPr>
            <a:r>
              <a:rPr lang="sv-SE" sz="2400"/>
              <a:t> </a:t>
            </a:r>
          </a:p>
          <a:p>
            <a:pPr marL="228600" lvl="0" indent="-228600" algn="l" rtl="0">
              <a:lnSpc>
                <a:spcPct val="90000"/>
              </a:lnSpc>
              <a:spcBef>
                <a:spcPts val="0"/>
              </a:spcBef>
              <a:spcAft>
                <a:spcPts val="0"/>
              </a:spcAft>
              <a:buClr>
                <a:srgbClr val="DCA21E"/>
              </a:buClr>
              <a:buSzPct val="125000"/>
              <a:buChar char="•"/>
            </a:pPr>
            <a:r>
              <a:rPr lang="sv-SE" sz="2400">
                <a:solidFill>
                  <a:schemeClr val="tx2">
                    <a:lumMod val="90000"/>
                  </a:schemeClr>
                </a:solidFill>
              </a:rPr>
              <a:t>Flik 14 – Utvärdering i två delar. Del 1 fokuserar på elevernas teoretiska och praktiska kunskaper medan del 2 återknyter till uppdrag 1. </a:t>
            </a:r>
            <a:endParaRPr>
              <a:solidFill>
                <a:schemeClr val="tx2">
                  <a:lumMod val="90000"/>
                </a:schemeClr>
              </a:solidFill>
            </a:endParaRPr>
          </a:p>
          <a:p>
            <a:pPr marL="228600" lvl="0" indent="-50800" algn="l" rtl="0">
              <a:lnSpc>
                <a:spcPct val="90000"/>
              </a:lnSpc>
              <a:spcBef>
                <a:spcPts val="1000"/>
              </a:spcBef>
              <a:spcAft>
                <a:spcPts val="0"/>
              </a:spcAft>
              <a:buClr>
                <a:schemeClr val="dk1"/>
              </a:buClr>
              <a:buSzPts val="2800"/>
              <a:buNone/>
            </a:pPr>
            <a:endParaRPr/>
          </a:p>
        </p:txBody>
      </p:sp>
      <p:pic>
        <p:nvPicPr>
          <p:cNvPr id="5" name="Bildobjekt 4" descr="En bild som visar text, skärmbild&#10;&#10;Automatiskt genererad beskrivning">
            <a:extLst>
              <a:ext uri="{FF2B5EF4-FFF2-40B4-BE49-F238E27FC236}">
                <a16:creationId xmlns:a16="http://schemas.microsoft.com/office/drawing/2014/main" id="{D6D62E2D-0FF2-B8DD-FEED-E037EDD4F024}"/>
              </a:ext>
            </a:extLst>
          </p:cNvPr>
          <p:cNvPicPr>
            <a:picLocks noChangeAspect="1"/>
          </p:cNvPicPr>
          <p:nvPr/>
        </p:nvPicPr>
        <p:blipFill rotWithShape="1">
          <a:blip r:embed="rId3"/>
          <a:srcRect r="13552"/>
          <a:stretch/>
        </p:blipFill>
        <p:spPr>
          <a:xfrm>
            <a:off x="7801909" y="1315233"/>
            <a:ext cx="3583915" cy="3819681"/>
          </a:xfrm>
          <a:prstGeom prst="rect">
            <a:avLst/>
          </a:prstGeom>
        </p:spPr>
      </p:pic>
    </p:spTree>
    <p:extLst>
      <p:ext uri="{BB962C8B-B14F-4D97-AF65-F5344CB8AC3E}">
        <p14:creationId xmlns:p14="http://schemas.microsoft.com/office/powerpoint/2010/main" val="18516480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22"/>
          <p:cNvSpPr txBox="1">
            <a:spLocks noGrp="1"/>
          </p:cNvSpPr>
          <p:nvPr>
            <p:ph type="title"/>
          </p:nvPr>
        </p:nvSpPr>
        <p:spPr>
          <a:xfrm>
            <a:off x="1009328" y="695952"/>
            <a:ext cx="4930074" cy="7865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Stöd för utvärdering</a:t>
            </a:r>
            <a:endParaRPr sz="3600"/>
          </a:p>
        </p:txBody>
      </p:sp>
      <p:sp>
        <p:nvSpPr>
          <p:cNvPr id="261" name="Google Shape;261;p22"/>
          <p:cNvSpPr txBox="1">
            <a:spLocks noGrp="1"/>
          </p:cNvSpPr>
          <p:nvPr>
            <p:ph type="body" idx="1"/>
          </p:nvPr>
        </p:nvSpPr>
        <p:spPr>
          <a:xfrm>
            <a:off x="1009328" y="1769905"/>
            <a:ext cx="5968616" cy="3853523"/>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90000"/>
              </a:lnSpc>
              <a:spcBef>
                <a:spcPts val="0"/>
              </a:spcBef>
              <a:spcAft>
                <a:spcPts val="0"/>
              </a:spcAft>
              <a:buClr>
                <a:srgbClr val="DCA21E"/>
              </a:buClr>
              <a:buSzPct val="125000"/>
              <a:buChar char="•"/>
            </a:pPr>
            <a:r>
              <a:rPr lang="sv-SE" sz="2400">
                <a:solidFill>
                  <a:schemeClr val="tx2">
                    <a:lumMod val="90000"/>
                  </a:schemeClr>
                </a:solidFill>
              </a:rPr>
              <a:t>Efter varje delområde, under rubriken Utvärdera, finns en sammanfattning av kunskaper och förmågor som eleverna tränat på i uppdragen</a:t>
            </a:r>
          </a:p>
          <a:p>
            <a:pPr marL="228600" lvl="0" indent="-228600" algn="l" rtl="0">
              <a:lnSpc>
                <a:spcPct val="90000"/>
              </a:lnSpc>
              <a:spcBef>
                <a:spcPts val="0"/>
              </a:spcBef>
              <a:spcAft>
                <a:spcPts val="0"/>
              </a:spcAft>
              <a:buClr>
                <a:srgbClr val="DCA21E"/>
              </a:buClr>
              <a:buSzPct val="125000"/>
              <a:buChar char="•"/>
            </a:pPr>
            <a:endParaRPr lang="sv-SE" sz="2400">
              <a:solidFill>
                <a:schemeClr val="tx2">
                  <a:lumMod val="90000"/>
                </a:schemeClr>
              </a:solidFill>
            </a:endParaRPr>
          </a:p>
          <a:p>
            <a:pPr marL="228600" lvl="0" indent="-228600" algn="l" rtl="0">
              <a:lnSpc>
                <a:spcPct val="90000"/>
              </a:lnSpc>
              <a:spcBef>
                <a:spcPts val="0"/>
              </a:spcBef>
              <a:spcAft>
                <a:spcPts val="0"/>
              </a:spcAft>
              <a:buClr>
                <a:srgbClr val="DCA21E"/>
              </a:buClr>
              <a:buSzPct val="125000"/>
              <a:buChar char="•"/>
            </a:pPr>
            <a:r>
              <a:rPr lang="sv-SE" sz="2400">
                <a:solidFill>
                  <a:schemeClr val="tx2">
                    <a:lumMod val="90000"/>
                  </a:schemeClr>
                </a:solidFill>
              </a:rPr>
              <a:t>På webbplatsen finns ”Stöd för utvärdering” till varje delområde. Används helst för muntlig utvärdering.</a:t>
            </a:r>
          </a:p>
          <a:p>
            <a:pPr marL="0" lvl="0" indent="0" algn="l" rtl="0">
              <a:lnSpc>
                <a:spcPct val="90000"/>
              </a:lnSpc>
              <a:spcBef>
                <a:spcPts val="0"/>
              </a:spcBef>
              <a:spcAft>
                <a:spcPts val="0"/>
              </a:spcAft>
              <a:buClr>
                <a:srgbClr val="DCA21E"/>
              </a:buClr>
              <a:buSzPct val="125000"/>
              <a:buNone/>
            </a:pPr>
            <a:r>
              <a:rPr lang="sv-SE" sz="2400"/>
              <a:t> </a:t>
            </a:r>
          </a:p>
          <a:p>
            <a:pPr marL="228600" lvl="0" indent="-228600" algn="l" rtl="0">
              <a:lnSpc>
                <a:spcPct val="90000"/>
              </a:lnSpc>
              <a:spcBef>
                <a:spcPts val="0"/>
              </a:spcBef>
              <a:spcAft>
                <a:spcPts val="0"/>
              </a:spcAft>
              <a:buClr>
                <a:srgbClr val="DCA21E"/>
              </a:buClr>
              <a:buSzPct val="125000"/>
              <a:buChar char="•"/>
            </a:pPr>
            <a:r>
              <a:rPr lang="sv-SE" sz="2400"/>
              <a:t>Flik 14 – Utvärdering i två delar. Del 1 fokuserar på elevernas teoretiska och praktiska kunskaper medan del 2 återknyter till uppdrag 1. </a:t>
            </a:r>
            <a:endParaRPr/>
          </a:p>
          <a:p>
            <a:pPr marL="228600" lvl="0" indent="-50800" algn="l" rtl="0">
              <a:lnSpc>
                <a:spcPct val="90000"/>
              </a:lnSpc>
              <a:spcBef>
                <a:spcPts val="1000"/>
              </a:spcBef>
              <a:spcAft>
                <a:spcPts val="0"/>
              </a:spcAft>
              <a:buClr>
                <a:schemeClr val="dk1"/>
              </a:buClr>
              <a:buSzPts val="2800"/>
              <a:buNone/>
            </a:pPr>
            <a:endParaRPr/>
          </a:p>
        </p:txBody>
      </p:sp>
      <p:pic>
        <p:nvPicPr>
          <p:cNvPr id="3" name="Bildobjekt 2" descr="En bild som visar text, skärmbild, diagram, design&#10;&#10;Automatiskt genererad beskrivning">
            <a:extLst>
              <a:ext uri="{FF2B5EF4-FFF2-40B4-BE49-F238E27FC236}">
                <a16:creationId xmlns:a16="http://schemas.microsoft.com/office/drawing/2014/main" id="{3BA09873-A801-A3BB-1D1E-5F80CBB2D5BB}"/>
              </a:ext>
            </a:extLst>
          </p:cNvPr>
          <p:cNvPicPr>
            <a:picLocks noChangeAspect="1"/>
          </p:cNvPicPr>
          <p:nvPr/>
        </p:nvPicPr>
        <p:blipFill rotWithShape="1">
          <a:blip r:embed="rId3"/>
          <a:srcRect l="7978"/>
          <a:stretch/>
        </p:blipFill>
        <p:spPr>
          <a:xfrm>
            <a:off x="7974566" y="954464"/>
            <a:ext cx="3208106" cy="4487024"/>
          </a:xfrm>
          <a:prstGeom prst="rect">
            <a:avLst/>
          </a:prstGeom>
        </p:spPr>
      </p:pic>
    </p:spTree>
    <p:extLst>
      <p:ext uri="{BB962C8B-B14F-4D97-AF65-F5344CB8AC3E}">
        <p14:creationId xmlns:p14="http://schemas.microsoft.com/office/powerpoint/2010/main" val="1932546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8A7DF43B-A32A-8D07-D966-50D4E88CF03C}"/>
              </a:ext>
            </a:extLst>
          </p:cNvPr>
          <p:cNvSpPr>
            <a:spLocks noGrp="1"/>
          </p:cNvSpPr>
          <p:nvPr>
            <p:ph type="pic" idx="2"/>
          </p:nvPr>
        </p:nvSpPr>
        <p:spPr>
          <a:xfrm>
            <a:off x="955354" y="1563341"/>
            <a:ext cx="5272543" cy="7175556"/>
          </a:xfrm>
        </p:spPr>
        <p:txBody>
          <a:bodyPr/>
          <a:lstStyle/>
          <a:p>
            <a:pPr marL="101600" indent="0" rtl="0">
              <a:spcBef>
                <a:spcPts val="0"/>
              </a:spcBef>
              <a:spcAft>
                <a:spcPts val="0"/>
              </a:spcAft>
              <a:buNone/>
            </a:pPr>
            <a:r>
              <a:rPr lang="sv-SE" sz="2000" b="0" i="0" u="none" strike="noStrike">
                <a:solidFill>
                  <a:srgbClr val="000000"/>
                </a:solidFill>
                <a:effectLst/>
                <a:latin typeface="Calibri"/>
                <a:cs typeface="Calibri"/>
              </a:rPr>
              <a:t>Ett stöd för att </a:t>
            </a:r>
            <a:endParaRPr lang="sv-SE" sz="2000" b="0">
              <a:effectLst/>
              <a:latin typeface="Calibri"/>
              <a:cs typeface="Calibri"/>
            </a:endParaRPr>
          </a:p>
          <a:p>
            <a:pPr marL="342900" indent="-342900" rtl="0" fontAlgn="base">
              <a:spcBef>
                <a:spcPts val="700"/>
              </a:spcBef>
              <a:spcAft>
                <a:spcPts val="0"/>
              </a:spcAft>
              <a:buClr>
                <a:srgbClr val="F0A421"/>
              </a:buClr>
              <a:buFont typeface="Wingdings" panose="05000000000000000000" pitchFamily="2" charset="2"/>
              <a:buChar char="ü"/>
            </a:pPr>
            <a:r>
              <a:rPr lang="sv-SE" sz="2000" b="0" i="0" u="none" strike="noStrike">
                <a:solidFill>
                  <a:srgbClr val="000000"/>
                </a:solidFill>
                <a:effectLst/>
                <a:latin typeface="Calibri"/>
                <a:cs typeface="Calibri"/>
              </a:rPr>
              <a:t>läsa texter med naturvetenskapligt och tekniskt innehåll</a:t>
            </a:r>
          </a:p>
          <a:p>
            <a:pPr marL="342900" indent="-342900" rtl="0" fontAlgn="base">
              <a:spcBef>
                <a:spcPts val="700"/>
              </a:spcBef>
              <a:spcAft>
                <a:spcPts val="0"/>
              </a:spcAft>
              <a:buClr>
                <a:srgbClr val="F0A421"/>
              </a:buClr>
              <a:buFont typeface="Wingdings" panose="05000000000000000000" pitchFamily="2" charset="2"/>
              <a:buChar char="ü"/>
            </a:pPr>
            <a:r>
              <a:rPr lang="sv-SE" sz="2000" b="0" i="0" u="none" strike="noStrike">
                <a:solidFill>
                  <a:srgbClr val="000000"/>
                </a:solidFill>
                <a:effectLst/>
                <a:latin typeface="Calibri"/>
                <a:cs typeface="Calibri"/>
              </a:rPr>
              <a:t>söka information, kommunicera och ta ställning</a:t>
            </a:r>
          </a:p>
          <a:p>
            <a:pPr marL="342900" indent="-342900" rtl="0" fontAlgn="base">
              <a:spcBef>
                <a:spcPts val="700"/>
              </a:spcBef>
              <a:spcAft>
                <a:spcPts val="0"/>
              </a:spcAft>
              <a:buClr>
                <a:srgbClr val="F0A421"/>
              </a:buClr>
              <a:buFont typeface="Wingdings" panose="05000000000000000000" pitchFamily="2" charset="2"/>
              <a:buChar char="ü"/>
            </a:pPr>
            <a:r>
              <a:rPr lang="sv-SE" sz="2000" b="0" i="0" u="none" strike="noStrike">
                <a:solidFill>
                  <a:srgbClr val="000000"/>
                </a:solidFill>
                <a:effectLst/>
                <a:latin typeface="Calibri"/>
                <a:cs typeface="Calibri"/>
              </a:rPr>
              <a:t>koppla ämnesinnehållet i temat till vardag, samhälle, yrkesliv och forskning</a:t>
            </a:r>
          </a:p>
          <a:p>
            <a:pPr marL="342900" indent="-342900" rtl="0" fontAlgn="base">
              <a:spcBef>
                <a:spcPts val="700"/>
              </a:spcBef>
              <a:spcAft>
                <a:spcPts val="0"/>
              </a:spcAft>
              <a:buClr>
                <a:srgbClr val="F0A421"/>
              </a:buClr>
              <a:buFont typeface="Wingdings" panose="05000000000000000000" pitchFamily="2" charset="2"/>
              <a:buChar char="ü"/>
            </a:pPr>
            <a:r>
              <a:rPr lang="sv-SE" sz="2000" b="0" i="0" u="none" strike="noStrike">
                <a:solidFill>
                  <a:srgbClr val="000000"/>
                </a:solidFill>
                <a:effectLst/>
                <a:latin typeface="Calibri"/>
                <a:cs typeface="Calibri"/>
              </a:rPr>
              <a:t>koppla ämnesinnehållet i temat till</a:t>
            </a:r>
            <a:r>
              <a:rPr lang="sv-SE" sz="2000">
                <a:solidFill>
                  <a:srgbClr val="000000"/>
                </a:solidFill>
                <a:latin typeface="Calibri"/>
                <a:cs typeface="Calibri"/>
              </a:rPr>
              <a:t> historiska och globala perspektiv</a:t>
            </a:r>
            <a:endParaRPr lang="sv-SE" sz="2000" b="0" i="0" u="none" strike="noStrike">
              <a:solidFill>
                <a:srgbClr val="000000"/>
              </a:solidFill>
              <a:effectLst/>
              <a:latin typeface="Calibri"/>
              <a:cs typeface="Calibri"/>
            </a:endParaRPr>
          </a:p>
          <a:p>
            <a:pPr marL="342900" indent="-342900" rtl="0" fontAlgn="base">
              <a:spcBef>
                <a:spcPts val="700"/>
              </a:spcBef>
              <a:spcAft>
                <a:spcPts val="0"/>
              </a:spcAft>
              <a:buClr>
                <a:srgbClr val="F0A421"/>
              </a:buClr>
              <a:buFont typeface="Wingdings" panose="05000000000000000000" pitchFamily="2" charset="2"/>
              <a:buChar char="ü"/>
            </a:pPr>
            <a:r>
              <a:rPr lang="sv-SE" sz="2000" b="0" i="0" u="none" strike="noStrike">
                <a:solidFill>
                  <a:srgbClr val="000000"/>
                </a:solidFill>
                <a:effectLst/>
                <a:latin typeface="Calibri"/>
                <a:cs typeface="Calibri"/>
              </a:rPr>
              <a:t>vara modelltexter för eget skrivande</a:t>
            </a:r>
          </a:p>
          <a:p>
            <a:pPr rtl="0" fontAlgn="base">
              <a:spcBef>
                <a:spcPts val="700"/>
              </a:spcBef>
              <a:spcAft>
                <a:spcPts val="0"/>
              </a:spcAft>
            </a:pPr>
            <a:endParaRPr lang="sv-SE" sz="1800" b="0" i="0" u="none" strike="noStrike">
              <a:solidFill>
                <a:srgbClr val="000000"/>
              </a:solidFill>
              <a:effectLst/>
              <a:latin typeface="Calibri" panose="020F0502020204030204" pitchFamily="34" charset="0"/>
            </a:endParaRPr>
          </a:p>
          <a:p>
            <a:pPr rtl="0" fontAlgn="base">
              <a:spcBef>
                <a:spcPts val="700"/>
              </a:spcBef>
              <a:spcAft>
                <a:spcPts val="0"/>
              </a:spcAft>
            </a:pPr>
            <a:r>
              <a:rPr lang="sv-SE" sz="1400" i="1">
                <a:solidFill>
                  <a:srgbClr val="000000"/>
                </a:solidFill>
                <a:latin typeface="Calibri" panose="020F0502020204030204" pitchFamily="34" charset="0"/>
              </a:rPr>
              <a:t>Läs mer i flik 15 ”Att läsa naturvetenskapliga och tekniska texter”.</a:t>
            </a:r>
            <a:endParaRPr lang="sv-SE" sz="1400" b="0" i="1" u="none" strike="noStrike">
              <a:solidFill>
                <a:srgbClr val="000000"/>
              </a:solidFill>
              <a:effectLst/>
              <a:latin typeface="Calibri" panose="020F0502020204030204" pitchFamily="34" charset="0"/>
            </a:endParaRPr>
          </a:p>
          <a:p>
            <a:endParaRPr lang="sv-SE"/>
          </a:p>
        </p:txBody>
      </p:sp>
      <p:sp>
        <p:nvSpPr>
          <p:cNvPr id="3" name="Rubrik 2">
            <a:extLst>
              <a:ext uri="{FF2B5EF4-FFF2-40B4-BE49-F238E27FC236}">
                <a16:creationId xmlns:a16="http://schemas.microsoft.com/office/drawing/2014/main" id="{17152779-DCDF-BACA-DC77-977BE8D232F6}"/>
              </a:ext>
            </a:extLst>
          </p:cNvPr>
          <p:cNvSpPr>
            <a:spLocks noGrp="1"/>
          </p:cNvSpPr>
          <p:nvPr>
            <p:ph type="title"/>
          </p:nvPr>
        </p:nvSpPr>
        <p:spPr>
          <a:xfrm>
            <a:off x="893441" y="455917"/>
            <a:ext cx="10967784" cy="1368695"/>
          </a:xfrm>
        </p:spPr>
        <p:txBody>
          <a:bodyPr/>
          <a:lstStyle/>
          <a:p>
            <a:r>
              <a:rPr lang="sv-SE"/>
              <a:t>Temaboken – en resurs att använda på flera sätt</a:t>
            </a:r>
          </a:p>
        </p:txBody>
      </p:sp>
      <p:sp>
        <p:nvSpPr>
          <p:cNvPr id="4" name="Platshållare för text 3">
            <a:extLst>
              <a:ext uri="{FF2B5EF4-FFF2-40B4-BE49-F238E27FC236}">
                <a16:creationId xmlns:a16="http://schemas.microsoft.com/office/drawing/2014/main" id="{B7030AE4-A71B-CD5F-1FC9-A7231E544217}"/>
              </a:ext>
            </a:extLst>
          </p:cNvPr>
          <p:cNvSpPr>
            <a:spLocks noGrp="1"/>
          </p:cNvSpPr>
          <p:nvPr>
            <p:ph type="body" idx="1"/>
          </p:nvPr>
        </p:nvSpPr>
        <p:spPr>
          <a:xfrm>
            <a:off x="6653018" y="1585981"/>
            <a:ext cx="4783086" cy="2194468"/>
          </a:xfrm>
          <a:solidFill>
            <a:schemeClr val="accent2">
              <a:lumMod val="20000"/>
              <a:lumOff val="80000"/>
            </a:schemeClr>
          </a:solidFill>
        </p:spPr>
        <p:txBody>
          <a:bodyPr/>
          <a:lstStyle/>
          <a:p>
            <a:pPr marL="101600" indent="0">
              <a:spcBef>
                <a:spcPts val="0"/>
              </a:spcBef>
              <a:buSzPts val="1100"/>
              <a:buNone/>
            </a:pPr>
            <a:r>
              <a:rPr lang="sv-SE" sz="1800">
                <a:solidFill>
                  <a:srgbClr val="593160"/>
                </a:solidFill>
              </a:rPr>
              <a:t>Syfte</a:t>
            </a:r>
          </a:p>
          <a:p>
            <a:pPr>
              <a:spcBef>
                <a:spcPts val="0"/>
              </a:spcBef>
              <a:buSzPts val="1100"/>
            </a:pPr>
            <a:r>
              <a:rPr lang="sv-SE" sz="1800">
                <a:solidFill>
                  <a:srgbClr val="593160"/>
                </a:solidFill>
              </a:rPr>
              <a:t>Väcka nyfikenhet och intresse</a:t>
            </a:r>
            <a:endParaRPr lang="en-US" sz="1800">
              <a:solidFill>
                <a:srgbClr val="000000"/>
              </a:solidFill>
            </a:endParaRPr>
          </a:p>
          <a:p>
            <a:pPr>
              <a:lnSpc>
                <a:spcPct val="114999"/>
              </a:lnSpc>
              <a:spcBef>
                <a:spcPts val="0"/>
              </a:spcBef>
              <a:buSzPts val="1100"/>
            </a:pPr>
            <a:r>
              <a:rPr lang="sv-SE" sz="1800">
                <a:solidFill>
                  <a:srgbClr val="593160"/>
                </a:solidFill>
              </a:rPr>
              <a:t>Visa på ett vardagligt sammanhang</a:t>
            </a:r>
            <a:endParaRPr lang="sv-SE" sz="1800"/>
          </a:p>
          <a:p>
            <a:pPr>
              <a:spcBef>
                <a:spcPts val="0"/>
              </a:spcBef>
              <a:buSzPts val="1100"/>
            </a:pPr>
            <a:r>
              <a:rPr lang="sv-SE" sz="1800">
                <a:solidFill>
                  <a:srgbClr val="593160"/>
                </a:solidFill>
              </a:rPr>
              <a:t>Ta del av och sammanfatta information</a:t>
            </a:r>
          </a:p>
          <a:p>
            <a:pPr>
              <a:lnSpc>
                <a:spcPct val="114999"/>
              </a:lnSpc>
              <a:spcBef>
                <a:spcPts val="0"/>
              </a:spcBef>
              <a:buSzPts val="1100"/>
            </a:pPr>
            <a:r>
              <a:rPr lang="sv-SE" sz="1800">
                <a:solidFill>
                  <a:srgbClr val="593160"/>
                </a:solidFill>
              </a:rPr>
              <a:t>Ge underlag för diskussioner</a:t>
            </a:r>
          </a:p>
          <a:p>
            <a:pPr>
              <a:spcBef>
                <a:spcPts val="0"/>
              </a:spcBef>
              <a:buSzPts val="1100"/>
            </a:pPr>
            <a:r>
              <a:rPr lang="sv-SE" sz="1800">
                <a:solidFill>
                  <a:srgbClr val="593160"/>
                </a:solidFill>
              </a:rPr>
              <a:t>Vara föremål för kritisk läsning</a:t>
            </a:r>
          </a:p>
          <a:p>
            <a:pPr>
              <a:spcBef>
                <a:spcPts val="0"/>
              </a:spcBef>
              <a:buSzPts val="1100"/>
            </a:pPr>
            <a:endParaRPr lang="sv-SE">
              <a:solidFill>
                <a:srgbClr val="593160"/>
              </a:solidFill>
            </a:endParaRPr>
          </a:p>
          <a:p>
            <a:pPr>
              <a:spcBef>
                <a:spcPts val="0"/>
              </a:spcBef>
              <a:buSzPts val="1100"/>
            </a:pPr>
            <a:endParaRPr lang="sv-SE">
              <a:solidFill>
                <a:srgbClr val="593160"/>
              </a:solidFill>
            </a:endParaRPr>
          </a:p>
          <a:p>
            <a:pPr marL="101600" indent="0">
              <a:spcBef>
                <a:spcPts val="0"/>
              </a:spcBef>
              <a:buSzPts val="1100"/>
              <a:buNone/>
            </a:pPr>
            <a:endParaRPr lang="sv-SE">
              <a:solidFill>
                <a:srgbClr val="593160"/>
              </a:solidFill>
            </a:endParaRPr>
          </a:p>
        </p:txBody>
      </p:sp>
      <p:pic>
        <p:nvPicPr>
          <p:cNvPr id="5" name="Bildobjekt 4" descr="En bild som visar text, affisch, Reklamblad, tecknad serie&#10;&#10;Automatiskt genererad beskrivning">
            <a:extLst>
              <a:ext uri="{FF2B5EF4-FFF2-40B4-BE49-F238E27FC236}">
                <a16:creationId xmlns:a16="http://schemas.microsoft.com/office/drawing/2014/main" id="{147EE845-9665-F9A0-87D3-02B5335B6671}"/>
              </a:ext>
            </a:extLst>
          </p:cNvPr>
          <p:cNvPicPr>
            <a:picLocks noChangeAspect="1"/>
          </p:cNvPicPr>
          <p:nvPr/>
        </p:nvPicPr>
        <p:blipFill>
          <a:blip r:embed="rId3"/>
          <a:stretch>
            <a:fillRect/>
          </a:stretch>
        </p:blipFill>
        <p:spPr>
          <a:xfrm rot="20880000">
            <a:off x="7476591" y="3717860"/>
            <a:ext cx="4284178" cy="2631057"/>
          </a:xfrm>
          <a:prstGeom prst="rect">
            <a:avLst/>
          </a:prstGeom>
        </p:spPr>
      </p:pic>
    </p:spTree>
    <p:extLst>
      <p:ext uri="{BB962C8B-B14F-4D97-AF65-F5344CB8AC3E}">
        <p14:creationId xmlns:p14="http://schemas.microsoft.com/office/powerpoint/2010/main" val="3830649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4"/>
          <p:cNvSpPr txBox="1">
            <a:spLocks noGrp="1"/>
          </p:cNvSpPr>
          <p:nvPr>
            <p:ph type="title"/>
          </p:nvPr>
        </p:nvSpPr>
        <p:spPr>
          <a:xfrm>
            <a:off x="1041175" y="452553"/>
            <a:ext cx="1184249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Syftet med temat</a:t>
            </a:r>
            <a:endParaRPr sz="3600"/>
          </a:p>
        </p:txBody>
      </p:sp>
      <p:sp>
        <p:nvSpPr>
          <p:cNvPr id="112" name="Google Shape;112;p4"/>
          <p:cNvSpPr txBox="1">
            <a:spLocks noGrp="1"/>
          </p:cNvSpPr>
          <p:nvPr>
            <p:ph type="body" idx="1"/>
          </p:nvPr>
        </p:nvSpPr>
        <p:spPr>
          <a:xfrm>
            <a:off x="1041175" y="1669259"/>
            <a:ext cx="9912204" cy="411334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sv-SE" sz="2400"/>
              <a:t>Kretsar kring el riktar sig till elever i åk 4-6.</a:t>
            </a:r>
            <a:br>
              <a:rPr lang="sv-SE" sz="2400"/>
            </a:br>
            <a:endParaRPr sz="2400"/>
          </a:p>
          <a:p>
            <a:pPr marL="0" lvl="0" indent="0" algn="l" rtl="0">
              <a:lnSpc>
                <a:spcPct val="90000"/>
              </a:lnSpc>
              <a:spcBef>
                <a:spcPts val="1000"/>
              </a:spcBef>
              <a:spcAft>
                <a:spcPts val="0"/>
              </a:spcAft>
              <a:buClr>
                <a:schemeClr val="dk1"/>
              </a:buClr>
              <a:buSzPts val="2800"/>
              <a:buNone/>
            </a:pPr>
            <a:r>
              <a:rPr lang="sv-SE" sz="2400"/>
              <a:t>Att använda kunskaper och träna förmågor inom fysik och teknik i enlighet med läroplanen.</a:t>
            </a:r>
            <a:endParaRPr sz="2400"/>
          </a:p>
          <a:p>
            <a:pPr marL="800100" lvl="1">
              <a:lnSpc>
                <a:spcPct val="90000"/>
              </a:lnSpc>
              <a:spcBef>
                <a:spcPts val="1000"/>
              </a:spcBef>
              <a:buClr>
                <a:srgbClr val="DCA21E"/>
              </a:buClr>
              <a:buSzPct val="125000"/>
              <a:buFont typeface="Arial" panose="020B0604020202020204" pitchFamily="34" charset="0"/>
              <a:buChar char="•"/>
            </a:pPr>
            <a:r>
              <a:rPr lang="sv-SE" sz="2400"/>
              <a:t>Lära sig att göra systematiska undersökningar och använda teknikens arbetsmetoder</a:t>
            </a:r>
            <a:endParaRPr sz="2400"/>
          </a:p>
          <a:p>
            <a:pPr marL="800100" lvl="1">
              <a:lnSpc>
                <a:spcPct val="90000"/>
              </a:lnSpc>
              <a:spcBef>
                <a:spcPts val="1000"/>
              </a:spcBef>
              <a:buClr>
                <a:srgbClr val="DCA21E"/>
              </a:buClr>
              <a:buSzPct val="125000"/>
              <a:buFont typeface="Arial" panose="020B0604020202020204" pitchFamily="34" charset="0"/>
              <a:buChar char="•"/>
            </a:pPr>
            <a:r>
              <a:rPr lang="sv-SE" sz="2400"/>
              <a:t>Använda temats ord och begrepp i kommunikation om observationer, idéer och frågor och under problemlösning</a:t>
            </a:r>
            <a:endParaRPr sz="2400"/>
          </a:p>
          <a:p>
            <a:pPr marL="0" lvl="0" indent="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13D7D0B8-776A-F298-35C5-BDB1F0FEA229}"/>
              </a:ext>
            </a:extLst>
          </p:cNvPr>
          <p:cNvPicPr>
            <a:picLocks noChangeAspect="1"/>
          </p:cNvPicPr>
          <p:nvPr/>
        </p:nvPicPr>
        <p:blipFill>
          <a:blip r:embed="rId3"/>
          <a:stretch>
            <a:fillRect/>
          </a:stretch>
        </p:blipFill>
        <p:spPr>
          <a:xfrm rot="20566784">
            <a:off x="6800692" y="1761905"/>
            <a:ext cx="3252349" cy="3038693"/>
          </a:xfrm>
          <a:prstGeom prst="rect">
            <a:avLst/>
          </a:prstGeom>
        </p:spPr>
      </p:pic>
      <p:sp>
        <p:nvSpPr>
          <p:cNvPr id="3" name="Rubrik 2">
            <a:extLst>
              <a:ext uri="{FF2B5EF4-FFF2-40B4-BE49-F238E27FC236}">
                <a16:creationId xmlns:a16="http://schemas.microsoft.com/office/drawing/2014/main" id="{17152779-DCDF-BACA-DC77-977BE8D232F6}"/>
              </a:ext>
            </a:extLst>
          </p:cNvPr>
          <p:cNvSpPr>
            <a:spLocks noGrp="1"/>
          </p:cNvSpPr>
          <p:nvPr>
            <p:ph type="title"/>
          </p:nvPr>
        </p:nvSpPr>
        <p:spPr>
          <a:xfrm>
            <a:off x="893441" y="455917"/>
            <a:ext cx="10967784" cy="1368695"/>
          </a:xfrm>
        </p:spPr>
        <p:txBody>
          <a:bodyPr/>
          <a:lstStyle/>
          <a:p>
            <a:r>
              <a:rPr lang="sv-SE"/>
              <a:t>Temaboken - Kretsar kring el</a:t>
            </a:r>
          </a:p>
        </p:txBody>
      </p:sp>
      <p:sp>
        <p:nvSpPr>
          <p:cNvPr id="145" name="Google Shape;145;p9"/>
          <p:cNvSpPr txBox="1">
            <a:spLocks noGrp="1"/>
          </p:cNvSpPr>
          <p:nvPr>
            <p:ph type="body" idx="1"/>
          </p:nvPr>
        </p:nvSpPr>
        <p:spPr>
          <a:xfrm>
            <a:off x="997097" y="1722417"/>
            <a:ext cx="5820263" cy="4356243"/>
          </a:xfrm>
          <a:prstGeom prst="rect">
            <a:avLst/>
          </a:prstGeom>
          <a:noFill/>
          <a:ln>
            <a:noFill/>
          </a:ln>
        </p:spPr>
        <p:txBody>
          <a:bodyPr spcFirstLastPara="1" wrap="square" lIns="91425" tIns="45700" rIns="91425" bIns="45700" anchor="t" anchorCtr="0">
            <a:normAutofit fontScale="92500" lnSpcReduction="10000"/>
          </a:bodyPr>
          <a:lstStyle/>
          <a:p>
            <a:pPr marL="228600" indent="-166370">
              <a:lnSpc>
                <a:spcPct val="120000"/>
              </a:lnSpc>
              <a:spcBef>
                <a:spcPts val="0"/>
              </a:spcBef>
              <a:buClr>
                <a:srgbClr val="DCA21E"/>
              </a:buClr>
              <a:buSzPct val="125000"/>
            </a:pPr>
            <a:r>
              <a:rPr lang="sv-SE" sz="2400" dirty="0"/>
              <a:t> Sex nyskrivna tematexter. </a:t>
            </a:r>
            <a:endParaRPr lang="sv-SE" dirty="0"/>
          </a:p>
          <a:p>
            <a:pPr marL="228600" indent="-166370">
              <a:lnSpc>
                <a:spcPct val="120000"/>
              </a:lnSpc>
              <a:spcBef>
                <a:spcPts val="0"/>
              </a:spcBef>
              <a:buClr>
                <a:srgbClr val="DCA21E"/>
              </a:buClr>
              <a:buSzPct val="125000"/>
            </a:pPr>
            <a:r>
              <a:rPr lang="sv-SE" sz="2400" dirty="0"/>
              <a:t> Fem tidigare texter har utgått. </a:t>
            </a:r>
            <a:endParaRPr sz="2400" dirty="0"/>
          </a:p>
          <a:p>
            <a:pPr marL="228600" lvl="0" indent="-131445" algn="l" rtl="0">
              <a:lnSpc>
                <a:spcPct val="120000"/>
              </a:lnSpc>
              <a:spcBef>
                <a:spcPts val="0"/>
              </a:spcBef>
              <a:spcAft>
                <a:spcPts val="0"/>
              </a:spcAft>
              <a:buClr>
                <a:srgbClr val="DCA21E"/>
              </a:buClr>
              <a:buSzPct val="125000"/>
              <a:buChar char="•"/>
            </a:pPr>
            <a:r>
              <a:rPr lang="sv-SE" sz="2400" dirty="0"/>
              <a:t> Övriga texter är reviderade och/eller  </a:t>
            </a:r>
            <a:br>
              <a:rPr lang="sv-SE" sz="2400" dirty="0"/>
            </a:br>
            <a:r>
              <a:rPr lang="sv-SE" sz="2400" dirty="0"/>
              <a:t> omskrivna.</a:t>
            </a:r>
          </a:p>
          <a:p>
            <a:pPr marL="228600" indent="-131445">
              <a:lnSpc>
                <a:spcPct val="120000"/>
              </a:lnSpc>
              <a:spcBef>
                <a:spcPts val="0"/>
              </a:spcBef>
              <a:buClr>
                <a:srgbClr val="DCA21E"/>
              </a:buClr>
              <a:buSzPct val="125000"/>
            </a:pPr>
            <a:r>
              <a:rPr lang="sv-SE" sz="2400" dirty="0"/>
              <a:t> Diskussionsfrågor till texterna finns i  </a:t>
            </a:r>
            <a:br>
              <a:rPr lang="sv-SE" sz="2400" dirty="0"/>
            </a:br>
            <a:r>
              <a:rPr lang="sv-SE" sz="2400" dirty="0"/>
              <a:t> uppdragen under </a:t>
            </a:r>
            <a:r>
              <a:rPr lang="sv-SE" sz="2400" i="1" dirty="0"/>
              <a:t>Ta reda på mera</a:t>
            </a:r>
            <a:r>
              <a:rPr lang="sv-SE" sz="2400" dirty="0"/>
              <a:t>.</a:t>
            </a:r>
          </a:p>
          <a:p>
            <a:pPr marL="228600" indent="-131445">
              <a:lnSpc>
                <a:spcPct val="120000"/>
              </a:lnSpc>
              <a:spcBef>
                <a:spcPts val="0"/>
              </a:spcBef>
              <a:buClr>
                <a:srgbClr val="DCA21E"/>
              </a:buClr>
              <a:buSzPct val="125000"/>
            </a:pPr>
            <a:r>
              <a:rPr lang="sv-SE" sz="2400" dirty="0"/>
              <a:t> Kommer finnas både digitalt och som </a:t>
            </a:r>
            <a:br>
              <a:rPr lang="sv-SE" sz="2400" dirty="0"/>
            </a:br>
            <a:r>
              <a:rPr lang="sv-SE" sz="2400" dirty="0"/>
              <a:t> tryckt bok.</a:t>
            </a:r>
          </a:p>
          <a:p>
            <a:pPr marL="228600" indent="-131445">
              <a:lnSpc>
                <a:spcPct val="120000"/>
              </a:lnSpc>
              <a:spcBef>
                <a:spcPts val="0"/>
              </a:spcBef>
              <a:buClr>
                <a:srgbClr val="DCA21E"/>
              </a:buClr>
              <a:buSzPct val="125000"/>
            </a:pPr>
            <a:r>
              <a:rPr lang="sv-SE" sz="2400" dirty="0"/>
              <a:t> Texterna finns inlästa (i den digitala </a:t>
            </a:r>
            <a:br>
              <a:rPr lang="sv-SE" sz="2400" dirty="0"/>
            </a:br>
            <a:r>
              <a:rPr lang="sv-SE" sz="2400" dirty="0"/>
              <a:t> temaboken). </a:t>
            </a:r>
          </a:p>
          <a:p>
            <a:pPr marL="228600" indent="-131445">
              <a:lnSpc>
                <a:spcPct val="120000"/>
              </a:lnSpc>
              <a:spcBef>
                <a:spcPts val="0"/>
              </a:spcBef>
              <a:buClr>
                <a:srgbClr val="DCA21E"/>
              </a:buClr>
              <a:buSzPct val="125000"/>
            </a:pPr>
            <a:r>
              <a:rPr lang="sv-SE" sz="2400" dirty="0"/>
              <a:t> Klar hösten 2024.</a:t>
            </a:r>
          </a:p>
          <a:p>
            <a:pPr marL="96520" indent="0">
              <a:lnSpc>
                <a:spcPct val="120000"/>
              </a:lnSpc>
              <a:spcBef>
                <a:spcPts val="0"/>
              </a:spcBef>
              <a:buClr>
                <a:srgbClr val="DCA21E"/>
              </a:buClr>
              <a:buSzPct val="125000"/>
              <a:buNone/>
            </a:pPr>
            <a:endParaRPr lang="sv-SE" sz="2800" dirty="0"/>
          </a:p>
          <a:p>
            <a:pPr marL="228600" lvl="0" indent="-131445">
              <a:lnSpc>
                <a:spcPct val="120000"/>
              </a:lnSpc>
              <a:spcBef>
                <a:spcPts val="0"/>
              </a:spcBef>
              <a:buClr>
                <a:srgbClr val="DCA21E"/>
              </a:buClr>
              <a:buSzPct val="125000"/>
            </a:pPr>
            <a:endParaRPr sz="2800" dirty="0"/>
          </a:p>
          <a:p>
            <a:pPr marL="0" lvl="0" indent="0" algn="l" rtl="0">
              <a:lnSpc>
                <a:spcPct val="90000"/>
              </a:lnSpc>
              <a:spcBef>
                <a:spcPts val="1000"/>
              </a:spcBef>
              <a:spcAft>
                <a:spcPts val="0"/>
              </a:spcAft>
              <a:buNone/>
            </a:pPr>
            <a:endParaRPr sz="3323" dirty="0"/>
          </a:p>
          <a:p>
            <a:pPr marL="228600" lvl="0" indent="-50800" algn="l" rtl="0">
              <a:lnSpc>
                <a:spcPct val="90000"/>
              </a:lnSpc>
              <a:spcBef>
                <a:spcPts val="1000"/>
              </a:spcBef>
              <a:spcAft>
                <a:spcPts val="0"/>
              </a:spcAft>
              <a:buClr>
                <a:schemeClr val="dk1"/>
              </a:buClr>
              <a:buSzPct val="88505"/>
              <a:buNone/>
            </a:pPr>
            <a:endParaRPr sz="3163" dirty="0"/>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a:p>
            <a:pPr marL="685800" lvl="1" indent="-76200" algn="l" rtl="0">
              <a:lnSpc>
                <a:spcPct val="90000"/>
              </a:lnSpc>
              <a:spcBef>
                <a:spcPts val="500"/>
              </a:spcBef>
              <a:spcAft>
                <a:spcPts val="0"/>
              </a:spcAft>
              <a:buClr>
                <a:schemeClr val="dk1"/>
              </a:buClr>
              <a:buSzPct val="100000"/>
              <a:buNone/>
            </a:pPr>
            <a:endParaRPr dirty="0"/>
          </a:p>
        </p:txBody>
      </p:sp>
      <p:pic>
        <p:nvPicPr>
          <p:cNvPr id="10" name="Bildobjekt 9">
            <a:extLst>
              <a:ext uri="{FF2B5EF4-FFF2-40B4-BE49-F238E27FC236}">
                <a16:creationId xmlns:a16="http://schemas.microsoft.com/office/drawing/2014/main" id="{3EB56E60-CD97-3835-33ED-F98E15636D5E}"/>
              </a:ext>
            </a:extLst>
          </p:cNvPr>
          <p:cNvPicPr>
            <a:picLocks noChangeAspect="1"/>
          </p:cNvPicPr>
          <p:nvPr/>
        </p:nvPicPr>
        <p:blipFill>
          <a:blip r:embed="rId4"/>
          <a:stretch>
            <a:fillRect/>
          </a:stretch>
        </p:blipFill>
        <p:spPr>
          <a:xfrm>
            <a:off x="8426867" y="439606"/>
            <a:ext cx="2368236" cy="5962477"/>
          </a:xfrm>
          <a:prstGeom prst="rect">
            <a:avLst/>
          </a:prstGeom>
          <a:ln>
            <a:solidFill>
              <a:schemeClr val="tx2">
                <a:lumMod val="75000"/>
              </a:schemeClr>
            </a:solidFill>
          </a:ln>
        </p:spPr>
      </p:pic>
    </p:spTree>
    <p:extLst>
      <p:ext uri="{BB962C8B-B14F-4D97-AF65-F5344CB8AC3E}">
        <p14:creationId xmlns:p14="http://schemas.microsoft.com/office/powerpoint/2010/main" val="20967948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6"/>
          <p:cNvSpPr txBox="1">
            <a:spLocks noGrp="1"/>
          </p:cNvSpPr>
          <p:nvPr>
            <p:ph type="title"/>
          </p:nvPr>
        </p:nvSpPr>
        <p:spPr>
          <a:xfrm>
            <a:off x="993111" y="430060"/>
            <a:ext cx="11858557"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Materialförändringar </a:t>
            </a:r>
            <a:r>
              <a:rPr lang="sv-SE" sz="3600">
                <a:solidFill>
                  <a:srgbClr val="AFBE32"/>
                </a:solidFill>
              </a:rPr>
              <a:t>- nytt i temalådan</a:t>
            </a:r>
          </a:p>
        </p:txBody>
      </p:sp>
      <p:pic>
        <p:nvPicPr>
          <p:cNvPr id="7" name="Bildobjekt 6">
            <a:extLst>
              <a:ext uri="{FF2B5EF4-FFF2-40B4-BE49-F238E27FC236}">
                <a16:creationId xmlns:a16="http://schemas.microsoft.com/office/drawing/2014/main" id="{D9D4B313-89F5-9486-D723-D71B522E84F1}"/>
              </a:ext>
            </a:extLst>
          </p:cNvPr>
          <p:cNvPicPr>
            <a:picLocks noChangeAspect="1"/>
          </p:cNvPicPr>
          <p:nvPr/>
        </p:nvPicPr>
        <p:blipFill>
          <a:blip r:embed="rId3"/>
          <a:stretch>
            <a:fillRect/>
          </a:stretch>
        </p:blipFill>
        <p:spPr>
          <a:xfrm>
            <a:off x="884350" y="1490755"/>
            <a:ext cx="6038039" cy="5058898"/>
          </a:xfrm>
          <a:prstGeom prst="rect">
            <a:avLst/>
          </a:prstGeom>
        </p:spPr>
      </p:pic>
      <p:pic>
        <p:nvPicPr>
          <p:cNvPr id="13" name="Bildobjekt 12">
            <a:extLst>
              <a:ext uri="{FF2B5EF4-FFF2-40B4-BE49-F238E27FC236}">
                <a16:creationId xmlns:a16="http://schemas.microsoft.com/office/drawing/2014/main" id="{84247517-29F8-06C9-23BB-6A9D22975214}"/>
              </a:ext>
            </a:extLst>
          </p:cNvPr>
          <p:cNvPicPr>
            <a:picLocks noChangeAspect="1"/>
          </p:cNvPicPr>
          <p:nvPr/>
        </p:nvPicPr>
        <p:blipFill>
          <a:blip r:embed="rId4"/>
          <a:stretch>
            <a:fillRect/>
          </a:stretch>
        </p:blipFill>
        <p:spPr>
          <a:xfrm>
            <a:off x="7141028" y="1576603"/>
            <a:ext cx="3853916" cy="4388785"/>
          </a:xfrm>
          <a:prstGeom prst="rect">
            <a:avLst/>
          </a:prstGeom>
        </p:spPr>
      </p:pic>
    </p:spTree>
    <p:extLst>
      <p:ext uri="{BB962C8B-B14F-4D97-AF65-F5344CB8AC3E}">
        <p14:creationId xmlns:p14="http://schemas.microsoft.com/office/powerpoint/2010/main" val="1671884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919152" y="321951"/>
            <a:ext cx="118585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Materialförändringar </a:t>
            </a:r>
            <a:r>
              <a:rPr lang="sv-SE" sz="3600">
                <a:solidFill>
                  <a:srgbClr val="D78D00"/>
                </a:solidFill>
              </a:rPr>
              <a:t>- tas bort från temalådan</a:t>
            </a:r>
          </a:p>
        </p:txBody>
      </p:sp>
      <p:pic>
        <p:nvPicPr>
          <p:cNvPr id="4" name="Bildobjekt 3">
            <a:extLst>
              <a:ext uri="{FF2B5EF4-FFF2-40B4-BE49-F238E27FC236}">
                <a16:creationId xmlns:a16="http://schemas.microsoft.com/office/drawing/2014/main" id="{A6F1EEBE-9509-D596-403B-631AB2358C2A}"/>
              </a:ext>
            </a:extLst>
          </p:cNvPr>
          <p:cNvPicPr>
            <a:picLocks noChangeAspect="1"/>
          </p:cNvPicPr>
          <p:nvPr/>
        </p:nvPicPr>
        <p:blipFill>
          <a:blip r:embed="rId3"/>
          <a:stretch>
            <a:fillRect/>
          </a:stretch>
        </p:blipFill>
        <p:spPr>
          <a:xfrm>
            <a:off x="1101657" y="1281621"/>
            <a:ext cx="5429772" cy="5334512"/>
          </a:xfrm>
          <a:prstGeom prst="rect">
            <a:avLst/>
          </a:prstGeom>
        </p:spPr>
      </p:pic>
      <p:pic>
        <p:nvPicPr>
          <p:cNvPr id="8" name="Bildobjekt 7">
            <a:extLst>
              <a:ext uri="{FF2B5EF4-FFF2-40B4-BE49-F238E27FC236}">
                <a16:creationId xmlns:a16="http://schemas.microsoft.com/office/drawing/2014/main" id="{21886796-A9C2-8A0B-56BD-86904997E2E6}"/>
              </a:ext>
            </a:extLst>
          </p:cNvPr>
          <p:cNvPicPr>
            <a:picLocks noChangeAspect="1"/>
          </p:cNvPicPr>
          <p:nvPr/>
        </p:nvPicPr>
        <p:blipFill>
          <a:blip r:embed="rId4"/>
          <a:stretch>
            <a:fillRect/>
          </a:stretch>
        </p:blipFill>
        <p:spPr>
          <a:xfrm>
            <a:off x="5240927" y="1431793"/>
            <a:ext cx="4550939" cy="2903615"/>
          </a:xfrm>
          <a:prstGeom prst="rect">
            <a:avLst/>
          </a:prstGeom>
        </p:spPr>
      </p:pic>
      <p:pic>
        <p:nvPicPr>
          <p:cNvPr id="9" name="Bildobjekt 8">
            <a:extLst>
              <a:ext uri="{FF2B5EF4-FFF2-40B4-BE49-F238E27FC236}">
                <a16:creationId xmlns:a16="http://schemas.microsoft.com/office/drawing/2014/main" id="{2B6216FA-844E-FB62-4B91-C932E92F57B9}"/>
              </a:ext>
            </a:extLst>
          </p:cNvPr>
          <p:cNvPicPr>
            <a:picLocks noChangeAspect="1"/>
          </p:cNvPicPr>
          <p:nvPr/>
        </p:nvPicPr>
        <p:blipFill>
          <a:blip r:embed="rId5"/>
          <a:stretch>
            <a:fillRect/>
          </a:stretch>
        </p:blipFill>
        <p:spPr>
          <a:xfrm>
            <a:off x="7249977" y="4590996"/>
            <a:ext cx="4090771" cy="1140051"/>
          </a:xfrm>
          <a:prstGeom prst="rect">
            <a:avLst/>
          </a:prstGeom>
          <a:solidFill>
            <a:schemeClr val="accent6">
              <a:lumMod val="20000"/>
              <a:lumOff val="80000"/>
            </a:schemeClr>
          </a:solidFill>
        </p:spPr>
      </p:pic>
      <p:pic>
        <p:nvPicPr>
          <p:cNvPr id="11" name="Bildobjekt 10">
            <a:extLst>
              <a:ext uri="{FF2B5EF4-FFF2-40B4-BE49-F238E27FC236}">
                <a16:creationId xmlns:a16="http://schemas.microsoft.com/office/drawing/2014/main" id="{82DCA713-748F-5291-4197-FCD94CB7CE7C}"/>
              </a:ext>
            </a:extLst>
          </p:cNvPr>
          <p:cNvPicPr>
            <a:picLocks noChangeAspect="1"/>
          </p:cNvPicPr>
          <p:nvPr/>
        </p:nvPicPr>
        <p:blipFill>
          <a:blip r:embed="rId6"/>
          <a:stretch>
            <a:fillRect/>
          </a:stretch>
        </p:blipFill>
        <p:spPr>
          <a:xfrm>
            <a:off x="5494219" y="4600689"/>
            <a:ext cx="1644735" cy="1130358"/>
          </a:xfrm>
          <a:prstGeom prst="rect">
            <a:avLst/>
          </a:prstGeom>
        </p:spPr>
      </p:pic>
      <p:sp>
        <p:nvSpPr>
          <p:cNvPr id="12" name="Rektangel 11">
            <a:extLst>
              <a:ext uri="{FF2B5EF4-FFF2-40B4-BE49-F238E27FC236}">
                <a16:creationId xmlns:a16="http://schemas.microsoft.com/office/drawing/2014/main" id="{CC622BEC-EFEC-7B70-D020-E8A4C9A3F869}"/>
              </a:ext>
            </a:extLst>
          </p:cNvPr>
          <p:cNvSpPr/>
          <p:nvPr/>
        </p:nvSpPr>
        <p:spPr>
          <a:xfrm>
            <a:off x="5442857" y="4485580"/>
            <a:ext cx="6008914" cy="1325563"/>
          </a:xfrm>
          <a:prstGeom prst="rect">
            <a:avLst/>
          </a:prstGeom>
          <a:noFill/>
          <a:ln>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759446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919152" y="321951"/>
            <a:ext cx="118585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Materialförändringar </a:t>
            </a:r>
            <a:endParaRPr sz="3600">
              <a:solidFill>
                <a:srgbClr val="D78D00"/>
              </a:solidFill>
            </a:endParaRPr>
          </a:p>
        </p:txBody>
      </p:sp>
      <p:pic>
        <p:nvPicPr>
          <p:cNvPr id="3" name="Bildobjekt 2">
            <a:extLst>
              <a:ext uri="{FF2B5EF4-FFF2-40B4-BE49-F238E27FC236}">
                <a16:creationId xmlns:a16="http://schemas.microsoft.com/office/drawing/2014/main" id="{24E7D8AE-1E03-12FE-9528-45E98FFF9F54}"/>
              </a:ext>
            </a:extLst>
          </p:cNvPr>
          <p:cNvPicPr>
            <a:picLocks noChangeAspect="1"/>
          </p:cNvPicPr>
          <p:nvPr/>
        </p:nvPicPr>
        <p:blipFill>
          <a:blip r:embed="rId3"/>
          <a:stretch>
            <a:fillRect/>
          </a:stretch>
        </p:blipFill>
        <p:spPr>
          <a:xfrm>
            <a:off x="1047155" y="1361168"/>
            <a:ext cx="3010393" cy="5085642"/>
          </a:xfrm>
          <a:prstGeom prst="rect">
            <a:avLst/>
          </a:prstGeom>
        </p:spPr>
      </p:pic>
      <p:pic>
        <p:nvPicPr>
          <p:cNvPr id="7" name="Bildobjekt 6">
            <a:extLst>
              <a:ext uri="{FF2B5EF4-FFF2-40B4-BE49-F238E27FC236}">
                <a16:creationId xmlns:a16="http://schemas.microsoft.com/office/drawing/2014/main" id="{04C3EFCC-1C91-8C31-AB8D-5E95470C2FC3}"/>
              </a:ext>
            </a:extLst>
          </p:cNvPr>
          <p:cNvPicPr>
            <a:picLocks noChangeAspect="1"/>
          </p:cNvPicPr>
          <p:nvPr/>
        </p:nvPicPr>
        <p:blipFill>
          <a:blip r:embed="rId4"/>
          <a:stretch>
            <a:fillRect/>
          </a:stretch>
        </p:blipFill>
        <p:spPr>
          <a:xfrm>
            <a:off x="4185551" y="1404712"/>
            <a:ext cx="3010393" cy="2856014"/>
          </a:xfrm>
          <a:prstGeom prst="rect">
            <a:avLst/>
          </a:prstGeom>
        </p:spPr>
      </p:pic>
      <p:pic>
        <p:nvPicPr>
          <p:cNvPr id="10" name="Bildobjekt 9">
            <a:extLst>
              <a:ext uri="{FF2B5EF4-FFF2-40B4-BE49-F238E27FC236}">
                <a16:creationId xmlns:a16="http://schemas.microsoft.com/office/drawing/2014/main" id="{FD93B7C1-9F5F-E158-EC19-8B91B41F614F}"/>
              </a:ext>
            </a:extLst>
          </p:cNvPr>
          <p:cNvPicPr>
            <a:picLocks noChangeAspect="1"/>
          </p:cNvPicPr>
          <p:nvPr/>
        </p:nvPicPr>
        <p:blipFill>
          <a:blip r:embed="rId5"/>
          <a:stretch>
            <a:fillRect/>
          </a:stretch>
        </p:blipFill>
        <p:spPr>
          <a:xfrm>
            <a:off x="4672362" y="4260726"/>
            <a:ext cx="2036770" cy="2235922"/>
          </a:xfrm>
          <a:prstGeom prst="rect">
            <a:avLst/>
          </a:prstGeom>
        </p:spPr>
      </p:pic>
      <p:pic>
        <p:nvPicPr>
          <p:cNvPr id="12" name="Bildobjekt 11">
            <a:extLst>
              <a:ext uri="{FF2B5EF4-FFF2-40B4-BE49-F238E27FC236}">
                <a16:creationId xmlns:a16="http://schemas.microsoft.com/office/drawing/2014/main" id="{3F24A210-67C7-9E25-7B6F-CAA99055D250}"/>
              </a:ext>
            </a:extLst>
          </p:cNvPr>
          <p:cNvPicPr>
            <a:picLocks noChangeAspect="1"/>
          </p:cNvPicPr>
          <p:nvPr/>
        </p:nvPicPr>
        <p:blipFill>
          <a:blip r:embed="rId6"/>
          <a:stretch>
            <a:fillRect/>
          </a:stretch>
        </p:blipFill>
        <p:spPr>
          <a:xfrm>
            <a:off x="8556172" y="1602063"/>
            <a:ext cx="1968504" cy="1550942"/>
          </a:xfrm>
          <a:prstGeom prst="rect">
            <a:avLst/>
          </a:prstGeom>
        </p:spPr>
      </p:pic>
      <p:pic>
        <p:nvPicPr>
          <p:cNvPr id="16" name="Bildobjekt 15">
            <a:extLst>
              <a:ext uri="{FF2B5EF4-FFF2-40B4-BE49-F238E27FC236}">
                <a16:creationId xmlns:a16="http://schemas.microsoft.com/office/drawing/2014/main" id="{B276871B-8963-1C06-A3B9-AD54568301CF}"/>
              </a:ext>
            </a:extLst>
          </p:cNvPr>
          <p:cNvPicPr>
            <a:picLocks noChangeAspect="1"/>
          </p:cNvPicPr>
          <p:nvPr/>
        </p:nvPicPr>
        <p:blipFill>
          <a:blip r:embed="rId7"/>
          <a:stretch>
            <a:fillRect/>
          </a:stretch>
        </p:blipFill>
        <p:spPr>
          <a:xfrm>
            <a:off x="7904124" y="3507718"/>
            <a:ext cx="2787793" cy="438173"/>
          </a:xfrm>
          <a:prstGeom prst="rect">
            <a:avLst/>
          </a:prstGeom>
        </p:spPr>
      </p:pic>
      <p:pic>
        <p:nvPicPr>
          <p:cNvPr id="18" name="Bildobjekt 17">
            <a:extLst>
              <a:ext uri="{FF2B5EF4-FFF2-40B4-BE49-F238E27FC236}">
                <a16:creationId xmlns:a16="http://schemas.microsoft.com/office/drawing/2014/main" id="{6B635D51-0021-5ABE-48A8-6CF207298B9A}"/>
              </a:ext>
            </a:extLst>
          </p:cNvPr>
          <p:cNvPicPr>
            <a:picLocks noChangeAspect="1"/>
          </p:cNvPicPr>
          <p:nvPr/>
        </p:nvPicPr>
        <p:blipFill>
          <a:blip r:embed="rId8"/>
          <a:stretch>
            <a:fillRect/>
          </a:stretch>
        </p:blipFill>
        <p:spPr>
          <a:xfrm>
            <a:off x="7941105" y="4058259"/>
            <a:ext cx="1809843" cy="1301817"/>
          </a:xfrm>
          <a:prstGeom prst="rect">
            <a:avLst/>
          </a:prstGeom>
        </p:spPr>
      </p:pic>
      <p:pic>
        <p:nvPicPr>
          <p:cNvPr id="20" name="Bildobjekt 19">
            <a:extLst>
              <a:ext uri="{FF2B5EF4-FFF2-40B4-BE49-F238E27FC236}">
                <a16:creationId xmlns:a16="http://schemas.microsoft.com/office/drawing/2014/main" id="{B06F6604-73ED-DFA7-EB2A-221DE9DCBF17}"/>
              </a:ext>
            </a:extLst>
          </p:cNvPr>
          <p:cNvPicPr>
            <a:picLocks noChangeAspect="1"/>
          </p:cNvPicPr>
          <p:nvPr/>
        </p:nvPicPr>
        <p:blipFill>
          <a:blip r:embed="rId9"/>
          <a:stretch>
            <a:fillRect/>
          </a:stretch>
        </p:blipFill>
        <p:spPr>
          <a:xfrm>
            <a:off x="9687127" y="4098114"/>
            <a:ext cx="2009580" cy="1264596"/>
          </a:xfrm>
          <a:prstGeom prst="rect">
            <a:avLst/>
          </a:prstGeom>
        </p:spPr>
      </p:pic>
    </p:spTree>
    <p:extLst>
      <p:ext uri="{BB962C8B-B14F-4D97-AF65-F5344CB8AC3E}">
        <p14:creationId xmlns:p14="http://schemas.microsoft.com/office/powerpoint/2010/main" val="54897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924594" y="369176"/>
            <a:ext cx="118585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a:t>Materialförändringar</a:t>
            </a:r>
            <a:endParaRPr sz="3600"/>
          </a:p>
        </p:txBody>
      </p:sp>
      <p:pic>
        <p:nvPicPr>
          <p:cNvPr id="3" name="Bildobjekt 2">
            <a:extLst>
              <a:ext uri="{FF2B5EF4-FFF2-40B4-BE49-F238E27FC236}">
                <a16:creationId xmlns:a16="http://schemas.microsoft.com/office/drawing/2014/main" id="{49BB5CDF-72A0-1BFE-A896-5A61C910684B}"/>
              </a:ext>
            </a:extLst>
          </p:cNvPr>
          <p:cNvPicPr>
            <a:picLocks noChangeAspect="1"/>
          </p:cNvPicPr>
          <p:nvPr/>
        </p:nvPicPr>
        <p:blipFill>
          <a:blip r:embed="rId3"/>
          <a:stretch>
            <a:fillRect/>
          </a:stretch>
        </p:blipFill>
        <p:spPr>
          <a:xfrm>
            <a:off x="924594" y="1484062"/>
            <a:ext cx="5459720" cy="4737592"/>
          </a:xfrm>
          <a:prstGeom prst="rect">
            <a:avLst/>
          </a:prstGeom>
        </p:spPr>
      </p:pic>
      <p:pic>
        <p:nvPicPr>
          <p:cNvPr id="5" name="Bildobjekt 4">
            <a:extLst>
              <a:ext uri="{FF2B5EF4-FFF2-40B4-BE49-F238E27FC236}">
                <a16:creationId xmlns:a16="http://schemas.microsoft.com/office/drawing/2014/main" id="{11DEB16B-34BA-4C4B-07E3-25DC99C404C4}"/>
              </a:ext>
            </a:extLst>
          </p:cNvPr>
          <p:cNvPicPr>
            <a:picLocks noChangeAspect="1"/>
          </p:cNvPicPr>
          <p:nvPr/>
        </p:nvPicPr>
        <p:blipFill rotWithShape="1">
          <a:blip r:embed="rId4"/>
          <a:srcRect t="4535" r="21982" b="2987"/>
          <a:stretch/>
        </p:blipFill>
        <p:spPr>
          <a:xfrm>
            <a:off x="6114813" y="1216893"/>
            <a:ext cx="881901" cy="5271931"/>
          </a:xfrm>
          <a:prstGeom prst="rect">
            <a:avLst/>
          </a:prstGeom>
        </p:spPr>
      </p:pic>
      <p:pic>
        <p:nvPicPr>
          <p:cNvPr id="8" name="Bildobjekt 7" descr="En bild som visar text, inomhus, plast, saker&#10;&#10;Automatiskt genererad beskrivning">
            <a:extLst>
              <a:ext uri="{FF2B5EF4-FFF2-40B4-BE49-F238E27FC236}">
                <a16:creationId xmlns:a16="http://schemas.microsoft.com/office/drawing/2014/main" id="{A79475C5-AEBD-32E8-D5AA-B8C1A9B5442B}"/>
              </a:ext>
            </a:extLst>
          </p:cNvPr>
          <p:cNvPicPr>
            <a:picLocks noChangeAspect="1"/>
          </p:cNvPicPr>
          <p:nvPr/>
        </p:nvPicPr>
        <p:blipFill rotWithShape="1">
          <a:blip r:embed="rId5"/>
          <a:srcRect l="11665" r="11709"/>
          <a:stretch/>
        </p:blipFill>
        <p:spPr>
          <a:xfrm>
            <a:off x="7347857" y="1216893"/>
            <a:ext cx="4367984" cy="4275313"/>
          </a:xfrm>
          <a:prstGeom prst="rect">
            <a:avLst/>
          </a:prstGeom>
        </p:spPr>
      </p:pic>
    </p:spTree>
    <p:extLst>
      <p:ext uri="{BB962C8B-B14F-4D97-AF65-F5344CB8AC3E}">
        <p14:creationId xmlns:p14="http://schemas.microsoft.com/office/powerpoint/2010/main" val="7192030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7"/>
          <p:cNvSpPr txBox="1">
            <a:spLocks noGrp="1"/>
          </p:cNvSpPr>
          <p:nvPr>
            <p:ph type="title"/>
          </p:nvPr>
        </p:nvSpPr>
        <p:spPr>
          <a:xfrm>
            <a:off x="906081" y="457829"/>
            <a:ext cx="1185855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sv-SE" sz="3600" dirty="0"/>
              <a:t>Materialförändringar</a:t>
            </a:r>
            <a:endParaRPr sz="3600" dirty="0"/>
          </a:p>
        </p:txBody>
      </p:sp>
      <p:pic>
        <p:nvPicPr>
          <p:cNvPr id="3" name="Bildobjekt 2" descr="En bild som visar text, Paketeringsmaterial, mat, inomhus&#10;&#10;Automatiskt genererad beskrivning">
            <a:extLst>
              <a:ext uri="{FF2B5EF4-FFF2-40B4-BE49-F238E27FC236}">
                <a16:creationId xmlns:a16="http://schemas.microsoft.com/office/drawing/2014/main" id="{EC0B663C-C72F-167F-2255-FA62885C6ECD}"/>
              </a:ext>
            </a:extLst>
          </p:cNvPr>
          <p:cNvPicPr>
            <a:picLocks noChangeAspect="1"/>
          </p:cNvPicPr>
          <p:nvPr/>
        </p:nvPicPr>
        <p:blipFill>
          <a:blip r:embed="rId3"/>
          <a:stretch>
            <a:fillRect/>
          </a:stretch>
        </p:blipFill>
        <p:spPr>
          <a:xfrm>
            <a:off x="1088570" y="2645227"/>
            <a:ext cx="2774789" cy="3383793"/>
          </a:xfrm>
          <a:prstGeom prst="rect">
            <a:avLst/>
          </a:prstGeom>
        </p:spPr>
      </p:pic>
      <p:pic>
        <p:nvPicPr>
          <p:cNvPr id="9" name="Bildobjekt 8">
            <a:extLst>
              <a:ext uri="{FF2B5EF4-FFF2-40B4-BE49-F238E27FC236}">
                <a16:creationId xmlns:a16="http://schemas.microsoft.com/office/drawing/2014/main" id="{F9DBAC47-EC0D-3025-12C4-2CD4EAA62987}"/>
              </a:ext>
            </a:extLst>
          </p:cNvPr>
          <p:cNvPicPr>
            <a:picLocks noChangeAspect="1"/>
          </p:cNvPicPr>
          <p:nvPr/>
        </p:nvPicPr>
        <p:blipFill>
          <a:blip r:embed="rId4"/>
          <a:stretch>
            <a:fillRect/>
          </a:stretch>
        </p:blipFill>
        <p:spPr>
          <a:xfrm>
            <a:off x="982281" y="1577465"/>
            <a:ext cx="5529483" cy="1067763"/>
          </a:xfrm>
          <a:prstGeom prst="rect">
            <a:avLst/>
          </a:prstGeom>
        </p:spPr>
      </p:pic>
      <p:pic>
        <p:nvPicPr>
          <p:cNvPr id="7" name="Bildobjekt 6" descr="En bild som visar ask, inomhus, saker, plast&#10;&#10;Automatiskt genererad beskrivning">
            <a:extLst>
              <a:ext uri="{FF2B5EF4-FFF2-40B4-BE49-F238E27FC236}">
                <a16:creationId xmlns:a16="http://schemas.microsoft.com/office/drawing/2014/main" id="{9A40B1B7-EA64-6F6E-A915-8B1797FAC90F}"/>
              </a:ext>
            </a:extLst>
          </p:cNvPr>
          <p:cNvPicPr>
            <a:picLocks noChangeAspect="1"/>
          </p:cNvPicPr>
          <p:nvPr/>
        </p:nvPicPr>
        <p:blipFill>
          <a:blip r:embed="rId5"/>
          <a:stretch>
            <a:fillRect/>
          </a:stretch>
        </p:blipFill>
        <p:spPr>
          <a:xfrm>
            <a:off x="4195981" y="2396524"/>
            <a:ext cx="4844143" cy="3632496"/>
          </a:xfrm>
          <a:prstGeom prst="rect">
            <a:avLst/>
          </a:prstGeom>
        </p:spPr>
      </p:pic>
      <p:pic>
        <p:nvPicPr>
          <p:cNvPr id="11" name="Bildobjekt 10">
            <a:extLst>
              <a:ext uri="{FF2B5EF4-FFF2-40B4-BE49-F238E27FC236}">
                <a16:creationId xmlns:a16="http://schemas.microsoft.com/office/drawing/2014/main" id="{8E24F4D1-8ACD-971F-941D-47903916C5C6}"/>
              </a:ext>
            </a:extLst>
          </p:cNvPr>
          <p:cNvPicPr>
            <a:picLocks noChangeAspect="1"/>
          </p:cNvPicPr>
          <p:nvPr/>
        </p:nvPicPr>
        <p:blipFill>
          <a:blip r:embed="rId6"/>
          <a:stretch>
            <a:fillRect/>
          </a:stretch>
        </p:blipFill>
        <p:spPr>
          <a:xfrm>
            <a:off x="9363441" y="1190227"/>
            <a:ext cx="2462932" cy="3164059"/>
          </a:xfrm>
          <a:prstGeom prst="rect">
            <a:avLst/>
          </a:prstGeom>
        </p:spPr>
      </p:pic>
    </p:spTree>
    <p:extLst>
      <p:ext uri="{BB962C8B-B14F-4D97-AF65-F5344CB8AC3E}">
        <p14:creationId xmlns:p14="http://schemas.microsoft.com/office/powerpoint/2010/main" val="38799259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5"/>
          <p:cNvSpPr txBox="1">
            <a:spLocks noGrp="1"/>
          </p:cNvSpPr>
          <p:nvPr>
            <p:ph type="title"/>
          </p:nvPr>
        </p:nvSpPr>
        <p:spPr>
          <a:xfrm>
            <a:off x="1116583" y="635516"/>
            <a:ext cx="5178600" cy="85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600"/>
              <a:buFont typeface="Calibri"/>
              <a:buNone/>
            </a:pPr>
            <a:r>
              <a:rPr lang="sv-SE" sz="3600"/>
              <a:t>NTA:s webbplats</a:t>
            </a:r>
            <a:endParaRPr/>
          </a:p>
        </p:txBody>
      </p:sp>
      <p:sp>
        <p:nvSpPr>
          <p:cNvPr id="277" name="Google Shape;277;p25"/>
          <p:cNvSpPr txBox="1">
            <a:spLocks noGrp="1"/>
          </p:cNvSpPr>
          <p:nvPr>
            <p:ph type="body" idx="1"/>
          </p:nvPr>
        </p:nvSpPr>
        <p:spPr>
          <a:xfrm>
            <a:off x="968329" y="1774944"/>
            <a:ext cx="4833756" cy="4902732"/>
          </a:xfrm>
          <a:prstGeom prst="rect">
            <a:avLst/>
          </a:prstGeom>
          <a:noFill/>
          <a:ln>
            <a:noFill/>
          </a:ln>
        </p:spPr>
        <p:txBody>
          <a:bodyPr spcFirstLastPara="1" wrap="square" lIns="91425" tIns="45700" rIns="91425" bIns="45700" anchor="t" anchorCtr="0">
            <a:noAutofit/>
          </a:bodyPr>
          <a:lstStyle/>
          <a:p>
            <a:pPr marL="457200" lvl="0" indent="-374650" algn="l" rtl="0">
              <a:lnSpc>
                <a:spcPct val="150000"/>
              </a:lnSpc>
              <a:spcBef>
                <a:spcPts val="0"/>
              </a:spcBef>
              <a:spcAft>
                <a:spcPts val="0"/>
              </a:spcAft>
              <a:buClr>
                <a:srgbClr val="DCA21E"/>
              </a:buClr>
              <a:buSzPct val="125000"/>
              <a:buChar char="•"/>
            </a:pPr>
            <a:r>
              <a:rPr lang="sv-SE" sz="2400"/>
              <a:t>Arbetsblad till eleverna</a:t>
            </a:r>
          </a:p>
          <a:p>
            <a:pPr marL="457200" lvl="0" indent="-374650" algn="l" rtl="0">
              <a:lnSpc>
                <a:spcPct val="150000"/>
              </a:lnSpc>
              <a:spcBef>
                <a:spcPts val="0"/>
              </a:spcBef>
              <a:spcAft>
                <a:spcPts val="0"/>
              </a:spcAft>
              <a:buClr>
                <a:srgbClr val="DCA21E"/>
              </a:buClr>
              <a:buSzPct val="125000"/>
              <a:buChar char="•"/>
            </a:pPr>
            <a:r>
              <a:rPr lang="sv-SE" sz="2400"/>
              <a:t>Omslagsbilder till uppdragen</a:t>
            </a:r>
          </a:p>
          <a:p>
            <a:pPr indent="-374650">
              <a:lnSpc>
                <a:spcPct val="150000"/>
              </a:lnSpc>
              <a:spcBef>
                <a:spcPts val="0"/>
              </a:spcBef>
              <a:buClr>
                <a:srgbClr val="DCA21E"/>
              </a:buClr>
              <a:buSzPct val="125000"/>
            </a:pPr>
            <a:r>
              <a:rPr lang="sv-SE" sz="2400"/>
              <a:t>Bilder i uppdragen</a:t>
            </a:r>
          </a:p>
          <a:p>
            <a:pPr marL="457200" lvl="0" indent="-374650" algn="l" rtl="0">
              <a:lnSpc>
                <a:spcPct val="150000"/>
              </a:lnSpc>
              <a:spcBef>
                <a:spcPts val="0"/>
              </a:spcBef>
              <a:spcAft>
                <a:spcPts val="0"/>
              </a:spcAft>
              <a:buClr>
                <a:srgbClr val="DCA21E"/>
              </a:buClr>
              <a:buSzPct val="125000"/>
              <a:buChar char="•"/>
            </a:pPr>
            <a:r>
              <a:rPr lang="sv-SE" sz="2400"/>
              <a:t>Länk till Google Earth </a:t>
            </a:r>
          </a:p>
          <a:p>
            <a:pPr marL="457200" lvl="0" indent="-374650" algn="l" rtl="0">
              <a:lnSpc>
                <a:spcPct val="150000"/>
              </a:lnSpc>
              <a:spcBef>
                <a:spcPts val="0"/>
              </a:spcBef>
              <a:spcAft>
                <a:spcPts val="0"/>
              </a:spcAft>
              <a:buClr>
                <a:srgbClr val="DCA21E"/>
              </a:buClr>
              <a:buSzPct val="125000"/>
              <a:buChar char="•"/>
            </a:pPr>
            <a:r>
              <a:rPr lang="sv-SE" sz="2400"/>
              <a:t>Stöd för utvärdering</a:t>
            </a:r>
          </a:p>
          <a:p>
            <a:pPr indent="-374650">
              <a:lnSpc>
                <a:spcPct val="150000"/>
              </a:lnSpc>
              <a:spcBef>
                <a:spcPts val="0"/>
              </a:spcBef>
              <a:buClr>
                <a:srgbClr val="DCA21E"/>
              </a:buClr>
              <a:buSzPct val="125000"/>
            </a:pPr>
            <a:r>
              <a:rPr lang="sv-SE" sz="2400"/>
              <a:t>Bildstöd på material</a:t>
            </a:r>
          </a:p>
          <a:p>
            <a:pPr indent="-374650">
              <a:lnSpc>
                <a:spcPct val="150000"/>
              </a:lnSpc>
              <a:spcBef>
                <a:spcPts val="0"/>
              </a:spcBef>
              <a:buClr>
                <a:srgbClr val="DCA21E"/>
              </a:buClr>
              <a:buSzPct val="125000"/>
            </a:pPr>
            <a:r>
              <a:rPr lang="sv-SE" sz="2400"/>
              <a:t>Film på trappströmbrytare och</a:t>
            </a:r>
            <a:br>
              <a:rPr lang="sv-SE" sz="2400"/>
            </a:br>
            <a:r>
              <a:rPr lang="sv-SE" sz="2400"/>
              <a:t>lång ledningstråd</a:t>
            </a:r>
          </a:p>
          <a:p>
            <a:pPr indent="-374650">
              <a:lnSpc>
                <a:spcPct val="150000"/>
              </a:lnSpc>
              <a:spcBef>
                <a:spcPts val="0"/>
              </a:spcBef>
              <a:buClr>
                <a:srgbClr val="DCA21E"/>
              </a:buClr>
              <a:buSzPct val="125000"/>
            </a:pPr>
            <a:endParaRPr lang="sv-SE" sz="2400"/>
          </a:p>
        </p:txBody>
      </p:sp>
      <p:sp>
        <p:nvSpPr>
          <p:cNvPr id="2" name="Google Shape;277;p25">
            <a:extLst>
              <a:ext uri="{FF2B5EF4-FFF2-40B4-BE49-F238E27FC236}">
                <a16:creationId xmlns:a16="http://schemas.microsoft.com/office/drawing/2014/main" id="{E90FF585-3DB7-8643-DAB6-282F54307B35}"/>
              </a:ext>
            </a:extLst>
          </p:cNvPr>
          <p:cNvSpPr txBox="1">
            <a:spLocks/>
          </p:cNvSpPr>
          <p:nvPr/>
        </p:nvSpPr>
        <p:spPr>
          <a:xfrm>
            <a:off x="6096000" y="1720515"/>
            <a:ext cx="4386943" cy="389651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42900" algn="l" rtl="0">
              <a:lnSpc>
                <a:spcPct val="104545"/>
              </a:lnSpc>
              <a:spcBef>
                <a:spcPts val="36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1pPr>
            <a:lvl2pPr marL="914400" marR="0" lvl="1" indent="-342900" algn="l" rtl="0">
              <a:lnSpc>
                <a:spcPct val="104545"/>
              </a:lnSpc>
              <a:spcBef>
                <a:spcPts val="36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104545"/>
              </a:lnSpc>
              <a:spcBef>
                <a:spcPts val="36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3pPr>
            <a:lvl4pPr marL="1828800" marR="0" lvl="3" indent="-342900" algn="l" rtl="0">
              <a:lnSpc>
                <a:spcPct val="104545"/>
              </a:lnSpc>
              <a:spcBef>
                <a:spcPts val="360"/>
              </a:spcBef>
              <a:spcAft>
                <a:spcPts val="0"/>
              </a:spcAft>
              <a:buClr>
                <a:schemeClr val="dk1"/>
              </a:buClr>
              <a:buSzPts val="1800"/>
              <a:buFont typeface="Arial"/>
              <a:buChar char="–"/>
              <a:defRPr sz="2200" b="0" i="0" u="none" strike="noStrike" cap="none">
                <a:solidFill>
                  <a:schemeClr val="dk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indent="-374650">
              <a:lnSpc>
                <a:spcPct val="150000"/>
              </a:lnSpc>
              <a:spcBef>
                <a:spcPts val="0"/>
              </a:spcBef>
              <a:buClr>
                <a:srgbClr val="DCA21E"/>
              </a:buClr>
              <a:buSzPct val="125000"/>
            </a:pPr>
            <a:r>
              <a:rPr lang="sv-SE" sz="2400"/>
              <a:t>Samverkansaktivitet</a:t>
            </a:r>
          </a:p>
          <a:p>
            <a:pPr indent="-374650">
              <a:lnSpc>
                <a:spcPct val="150000"/>
              </a:lnSpc>
              <a:spcBef>
                <a:spcPts val="0"/>
              </a:spcBef>
              <a:buClr>
                <a:srgbClr val="DCA21E"/>
              </a:buClr>
              <a:buSzPct val="125000"/>
            </a:pPr>
            <a:r>
              <a:rPr lang="sv-SE" sz="2400"/>
              <a:t>Digital temabok</a:t>
            </a:r>
          </a:p>
          <a:p>
            <a:pPr indent="-374650">
              <a:lnSpc>
                <a:spcPct val="150000"/>
              </a:lnSpc>
              <a:spcBef>
                <a:spcPts val="0"/>
              </a:spcBef>
              <a:buClr>
                <a:srgbClr val="DCA21E"/>
              </a:buClr>
              <a:buSzPct val="125000"/>
            </a:pPr>
            <a:endParaRPr lang="sv-SE" sz="2400"/>
          </a:p>
          <a:p>
            <a:pPr marL="82550" indent="0">
              <a:lnSpc>
                <a:spcPct val="150000"/>
              </a:lnSpc>
              <a:spcBef>
                <a:spcPts val="0"/>
              </a:spcBef>
              <a:buClr>
                <a:srgbClr val="DCA21E"/>
              </a:buClr>
              <a:buSzPct val="125000"/>
              <a:buNone/>
            </a:pPr>
            <a:r>
              <a:rPr lang="sv-SE" sz="2400"/>
              <a:t>För samordnare:</a:t>
            </a:r>
          </a:p>
          <a:p>
            <a:pPr indent="-374650">
              <a:lnSpc>
                <a:spcPct val="100000"/>
              </a:lnSpc>
              <a:spcBef>
                <a:spcPts val="0"/>
              </a:spcBef>
              <a:buClr>
                <a:srgbClr val="DCA21E"/>
              </a:buClr>
              <a:buSzPct val="125000"/>
            </a:pPr>
            <a:r>
              <a:rPr lang="sv-SE" sz="2400"/>
              <a:t>”Vad som ändrats i temat”</a:t>
            </a:r>
            <a:br>
              <a:rPr lang="sv-SE" sz="2400"/>
            </a:br>
            <a:r>
              <a:rPr lang="sv-SE" sz="2400"/>
              <a:t>- Film för tematräffar</a:t>
            </a:r>
            <a:br>
              <a:rPr lang="sv-SE" sz="2400"/>
            </a:br>
            <a:r>
              <a:rPr lang="sv-SE" sz="2400"/>
              <a:t>- Denna presentation</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64D4CAA-A547-4548-90C1-83C22AEBF198}"/>
              </a:ext>
            </a:extLst>
          </p:cNvPr>
          <p:cNvSpPr>
            <a:spLocks noGrp="1"/>
          </p:cNvSpPr>
          <p:nvPr>
            <p:ph type="body" idx="1"/>
          </p:nvPr>
        </p:nvSpPr>
        <p:spPr>
          <a:xfrm>
            <a:off x="3360450" y="2294771"/>
            <a:ext cx="4810699" cy="2046230"/>
          </a:xfrm>
        </p:spPr>
        <p:txBody>
          <a:bodyPr/>
          <a:lstStyle/>
          <a:p>
            <a:r>
              <a:rPr lang="sv-SE"/>
              <a:t>Lycka till!</a:t>
            </a:r>
          </a:p>
        </p:txBody>
      </p:sp>
      <p:pic>
        <p:nvPicPr>
          <p:cNvPr id="3" name="Bildobjekt 2">
            <a:extLst>
              <a:ext uri="{FF2B5EF4-FFF2-40B4-BE49-F238E27FC236}">
                <a16:creationId xmlns:a16="http://schemas.microsoft.com/office/drawing/2014/main" id="{BA05518B-1296-687B-314F-BFD6572BF043}"/>
              </a:ext>
            </a:extLst>
          </p:cNvPr>
          <p:cNvPicPr>
            <a:picLocks noChangeAspect="1"/>
          </p:cNvPicPr>
          <p:nvPr/>
        </p:nvPicPr>
        <p:blipFill rotWithShape="1">
          <a:blip r:embed="rId3"/>
          <a:srcRect l="9543" t="21411" b="22369"/>
          <a:stretch/>
        </p:blipFill>
        <p:spPr>
          <a:xfrm>
            <a:off x="4200174" y="406400"/>
            <a:ext cx="3791651" cy="2110600"/>
          </a:xfrm>
          <a:prstGeom prst="rect">
            <a:avLst/>
          </a:prstGeom>
        </p:spPr>
      </p:pic>
      <p:sp>
        <p:nvSpPr>
          <p:cNvPr id="4" name="Platshållare för innehåll 4">
            <a:extLst>
              <a:ext uri="{FF2B5EF4-FFF2-40B4-BE49-F238E27FC236}">
                <a16:creationId xmlns:a16="http://schemas.microsoft.com/office/drawing/2014/main" id="{E8CC023B-78E5-EA8A-E896-6F000CC72486}"/>
              </a:ext>
            </a:extLst>
          </p:cNvPr>
          <p:cNvSpPr txBox="1">
            <a:spLocks/>
          </p:cNvSpPr>
          <p:nvPr/>
        </p:nvSpPr>
        <p:spPr>
          <a:xfrm>
            <a:off x="4468361" y="4239823"/>
            <a:ext cx="3202440" cy="52267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sv-SE" sz="2400">
                <a:cs typeface="Arial" panose="020B0604020202020204" pitchFamily="34" charset="0"/>
                <a:hlinkClick r:id="rId4"/>
              </a:rPr>
              <a:t>ntaskolutveckling.se</a:t>
            </a:r>
            <a:endParaRPr lang="sv-SE" sz="2400">
              <a:cs typeface="Arial" panose="020B0604020202020204" pitchFamily="34" charset="0"/>
            </a:endParaRPr>
          </a:p>
          <a:p>
            <a:endParaRPr lang="sv-SE">
              <a:cs typeface="Arial" panose="020B0604020202020204" pitchFamily="34" charset="0"/>
            </a:endParaRPr>
          </a:p>
        </p:txBody>
      </p:sp>
      <p:sp>
        <p:nvSpPr>
          <p:cNvPr id="5" name="Platshållare för innehåll 4">
            <a:extLst>
              <a:ext uri="{FF2B5EF4-FFF2-40B4-BE49-F238E27FC236}">
                <a16:creationId xmlns:a16="http://schemas.microsoft.com/office/drawing/2014/main" id="{CC41AE8B-D260-17F2-3CC0-A6800976E8C1}"/>
              </a:ext>
            </a:extLst>
          </p:cNvPr>
          <p:cNvSpPr txBox="1">
            <a:spLocks/>
          </p:cNvSpPr>
          <p:nvPr/>
        </p:nvSpPr>
        <p:spPr>
          <a:xfrm>
            <a:off x="4116923" y="4961770"/>
            <a:ext cx="5089677" cy="1610747"/>
          </a:xfrm>
          <a:prstGeom prst="rect">
            <a:avLst/>
          </a:prstGeom>
        </p:spPr>
        <p:txBody>
          <a:bodyPr vert="horz" lIns="91440" tIns="45720" rIns="91440" bIns="45720" rtlCol="0">
            <a:noAutofit/>
          </a:bodyPr>
          <a:lstStyle>
            <a:lvl1pPr marL="216000" indent="-216000" algn="l" defTabSz="914400" rtl="0" eaLnBrk="1" latinLnBrk="0" hangingPunct="1">
              <a:lnSpc>
                <a:spcPts val="2300"/>
              </a:lnSpc>
              <a:spcBef>
                <a:spcPts val="1200"/>
              </a:spcBef>
              <a:buFont typeface="Arial" panose="020B0604020202020204" pitchFamily="34" charset="0"/>
              <a:buChar char="•"/>
              <a:defRPr sz="2000" kern="1200">
                <a:solidFill>
                  <a:schemeClr val="tx1"/>
                </a:solidFill>
                <a:latin typeface="+mn-lt"/>
                <a:ea typeface="+mn-ea"/>
                <a:cs typeface="+mn-cs"/>
              </a:defRPr>
            </a:lvl1pPr>
            <a:lvl2pPr marL="396000" indent="-216000" algn="l" defTabSz="914400" rtl="0" eaLnBrk="1" latinLnBrk="0" hangingPunct="1">
              <a:lnSpc>
                <a:spcPts val="2300"/>
              </a:lnSpc>
              <a:spcBef>
                <a:spcPts val="600"/>
              </a:spcBef>
              <a:buFont typeface="Systemtypsnitt"/>
              <a:buChar char="–"/>
              <a:defRPr sz="2200" kern="1200">
                <a:solidFill>
                  <a:schemeClr val="tx1"/>
                </a:solidFill>
                <a:latin typeface="+mn-lt"/>
                <a:ea typeface="+mn-ea"/>
                <a:cs typeface="+mn-cs"/>
              </a:defRPr>
            </a:lvl2pPr>
            <a:lvl3pPr marL="396000" indent="-216000" algn="l" defTabSz="914400" rtl="0" eaLnBrk="1" latinLnBrk="0" hangingPunct="1">
              <a:lnSpc>
                <a:spcPts val="2300"/>
              </a:lnSpc>
              <a:spcBef>
                <a:spcPts val="600"/>
              </a:spcBef>
              <a:buFont typeface="Systemtypsnitt"/>
              <a:buChar char="–"/>
              <a:defRPr sz="2200" kern="1200" baseline="0">
                <a:solidFill>
                  <a:schemeClr val="tx1"/>
                </a:solidFill>
                <a:latin typeface="+mn-lt"/>
                <a:ea typeface="+mn-ea"/>
                <a:cs typeface="+mn-cs"/>
              </a:defRPr>
            </a:lvl3pPr>
            <a:lvl4pPr marL="396000" indent="-216000" algn="l" defTabSz="914400" rtl="0" eaLnBrk="1" latinLnBrk="0" hangingPunct="1">
              <a:lnSpc>
                <a:spcPts val="2300"/>
              </a:lnSpc>
              <a:spcBef>
                <a:spcPts val="600"/>
              </a:spcBef>
              <a:buFont typeface="Systemtypsnitt"/>
              <a:buChar char="–"/>
              <a:defRPr sz="2200" kern="1200" baseline="0">
                <a:solidFill>
                  <a:schemeClr val="tx1"/>
                </a:solidFill>
                <a:latin typeface="+mn-lt"/>
                <a:ea typeface="+mn-ea"/>
                <a:cs typeface="+mn-cs"/>
              </a:defRPr>
            </a:lvl4pPr>
            <a:lvl5pPr marL="396000" indent="-216000" algn="l" defTabSz="914400" rtl="0" eaLnBrk="1" latinLnBrk="0" hangingPunct="1">
              <a:lnSpc>
                <a:spcPct val="100000"/>
              </a:lnSpc>
              <a:spcBef>
                <a:spcPts val="600"/>
              </a:spcBef>
              <a:buFont typeface="Systemtypsnitt"/>
              <a:buChar char="–"/>
              <a:defRPr sz="24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fi-FI">
                <a:cs typeface="Arial" panose="020B0604020202020204" pitchFamily="34" charset="0"/>
              </a:rPr>
              <a:t>Tina </a:t>
            </a:r>
            <a:r>
              <a:rPr lang="fi-FI" err="1">
                <a:cs typeface="Arial" panose="020B0604020202020204" pitchFamily="34" charset="0"/>
              </a:rPr>
              <a:t>Hägggholm</a:t>
            </a:r>
            <a:r>
              <a:rPr lang="fi-FI">
                <a:cs typeface="Arial" panose="020B0604020202020204" pitchFamily="34" charset="0"/>
              </a:rPr>
              <a:t>, utvecklingsstrateg</a:t>
            </a:r>
            <a:br>
              <a:rPr lang="fi-FI">
                <a:cs typeface="Arial" panose="020B0604020202020204" pitchFamily="34" charset="0"/>
              </a:rPr>
            </a:br>
            <a:r>
              <a:rPr lang="fi-FI" err="1">
                <a:cs typeface="Arial" panose="020B0604020202020204" pitchFamily="34" charset="0"/>
                <a:hlinkClick r:id="rId5"/>
              </a:rPr>
              <a:t>tina.haggholm@ntaskolutveckling.se</a:t>
            </a:r>
            <a:endParaRPr lang="fi-FI">
              <a:cs typeface="Arial" panose="020B0604020202020204" pitchFamily="34" charset="0"/>
            </a:endParaRPr>
          </a:p>
          <a:p>
            <a:pPr marL="0" indent="0">
              <a:lnSpc>
                <a:spcPct val="100000"/>
              </a:lnSpc>
              <a:buNone/>
            </a:pPr>
            <a:r>
              <a:rPr lang="fi-FI">
                <a:cs typeface="Arial" panose="020B0604020202020204" pitchFamily="34" charset="0"/>
              </a:rPr>
              <a:t>Pia Norrthon, </a:t>
            </a:r>
            <a:r>
              <a:rPr lang="fi-FI" err="1">
                <a:cs typeface="Arial" panose="020B0604020202020204" pitchFamily="34" charset="0"/>
              </a:rPr>
              <a:t>medlemsstrateg</a:t>
            </a:r>
            <a:r>
              <a:rPr lang="fi-FI">
                <a:cs typeface="Arial" panose="020B0604020202020204" pitchFamily="34" charset="0"/>
              </a:rPr>
              <a:t>		</a:t>
            </a:r>
            <a:br>
              <a:rPr lang="fi-FI">
                <a:cs typeface="Arial" panose="020B0604020202020204" pitchFamily="34" charset="0"/>
              </a:rPr>
            </a:br>
            <a:r>
              <a:rPr lang="fi-FI" err="1">
                <a:cs typeface="Arial" panose="020B0604020202020204" pitchFamily="34" charset="0"/>
                <a:hlinkClick r:id="rId6"/>
              </a:rPr>
              <a:t>pia.norrthon@ntaskolutveckling.se</a:t>
            </a:r>
            <a:br>
              <a:rPr lang="fi-FI">
                <a:cs typeface="Arial" panose="020B0604020202020204" pitchFamily="34" charset="0"/>
              </a:rPr>
            </a:br>
            <a:br>
              <a:rPr lang="fi-FI">
                <a:cs typeface="Arial" panose="020B0604020202020204" pitchFamily="34" charset="0"/>
              </a:rPr>
            </a:br>
            <a:endParaRPr lang="sv-SE">
              <a:cs typeface="Arial" panose="020B0604020202020204" pitchFamily="34" charset="0"/>
            </a:endParaRPr>
          </a:p>
        </p:txBody>
      </p:sp>
    </p:spTree>
    <p:extLst>
      <p:ext uri="{BB962C8B-B14F-4D97-AF65-F5344CB8AC3E}">
        <p14:creationId xmlns:p14="http://schemas.microsoft.com/office/powerpoint/2010/main" val="790262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5"/>
          <p:cNvSpPr txBox="1">
            <a:spLocks noGrp="1"/>
          </p:cNvSpPr>
          <p:nvPr>
            <p:ph type="body" idx="1"/>
          </p:nvPr>
        </p:nvSpPr>
        <p:spPr>
          <a:xfrm>
            <a:off x="1014396" y="1712107"/>
            <a:ext cx="10596933" cy="52414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sv-SE" sz="2200"/>
              <a:t>Konkret innebär detta att eleverna i arbetet med temat kan utveckla förmågan att:</a:t>
            </a:r>
            <a:endParaRPr lang="sv-SE"/>
          </a:p>
          <a:p>
            <a:pPr marL="0" lvl="0" indent="0" algn="l" rtl="0">
              <a:lnSpc>
                <a:spcPct val="90000"/>
              </a:lnSpc>
              <a:spcBef>
                <a:spcPts val="0"/>
              </a:spcBef>
              <a:spcAft>
                <a:spcPts val="0"/>
              </a:spcAft>
              <a:buClr>
                <a:schemeClr val="dk1"/>
              </a:buClr>
              <a:buSzPts val="2800"/>
              <a:buNone/>
            </a:pPr>
            <a:endParaRPr lang="sv-SE" sz="2800">
              <a:solidFill>
                <a:srgbClr val="000000"/>
              </a:solidFill>
            </a:endParaRPr>
          </a:p>
          <a:p>
            <a:pPr marL="0" lvl="0" indent="0" algn="l" rtl="0">
              <a:lnSpc>
                <a:spcPct val="90000"/>
              </a:lnSpc>
              <a:spcBef>
                <a:spcPts val="0"/>
              </a:spcBef>
              <a:spcAft>
                <a:spcPts val="0"/>
              </a:spcAft>
              <a:buClr>
                <a:schemeClr val="dk1"/>
              </a:buClr>
              <a:buSzPts val="2800"/>
              <a:buNone/>
            </a:pPr>
            <a:r>
              <a:rPr lang="sv-SE" sz="2400" b="1">
                <a:solidFill>
                  <a:srgbClr val="000000"/>
                </a:solidFill>
              </a:rPr>
              <a:t>i fysik</a:t>
            </a:r>
            <a:endParaRPr sz="2400" b="1">
              <a:solidFill>
                <a:srgbClr val="000000"/>
              </a:solidFill>
            </a:endParaRPr>
          </a:p>
          <a:p>
            <a:pPr>
              <a:buClr>
                <a:srgbClr val="FFC000"/>
              </a:buClr>
            </a:pPr>
            <a:r>
              <a:rPr lang="sv-SE" sz="2400" b="0" i="0" u="none" strike="noStrike" baseline="0">
                <a:latin typeface="Charlotte-Book"/>
              </a:rPr>
              <a:t>möta fysikaliska begrepp som ledare, isolator, sluten krets, seriekoppling, parallellkoppling, strömbrytare, ledningstråd, kraftledning, energikälla och energiomvandling</a:t>
            </a:r>
          </a:p>
          <a:p>
            <a:pPr>
              <a:buClr>
                <a:srgbClr val="FFC000"/>
              </a:buClr>
            </a:pPr>
            <a:r>
              <a:rPr lang="sv-SE" sz="2400" b="0" i="0" u="none" strike="noStrike" baseline="0">
                <a:latin typeface="Charlotte-Book"/>
              </a:rPr>
              <a:t>utforska och jämföra elektriska kretsar genom att systematiskt undersöka och testa hur olika kopplingar, komponenter eller material leder ström</a:t>
            </a:r>
          </a:p>
          <a:p>
            <a:pPr>
              <a:buClr>
                <a:srgbClr val="FFC000"/>
              </a:buClr>
            </a:pPr>
            <a:r>
              <a:rPr lang="sv-SE" sz="2400">
                <a:solidFill>
                  <a:srgbClr val="000000"/>
                </a:solidFill>
              </a:rPr>
              <a:t>reflektera över och diskutera hur elektricitet används och vilka konsekvenser det kan få för miljön och människors vardag och säkerhet</a:t>
            </a:r>
            <a:endParaRPr lang="sv-SE" sz="2400"/>
          </a:p>
          <a:p>
            <a:pPr>
              <a:buClr>
                <a:srgbClr val="FFC000"/>
              </a:buClr>
            </a:pPr>
            <a:r>
              <a:rPr lang="sv-SE" sz="2400">
                <a:solidFill>
                  <a:srgbClr val="000000"/>
                </a:solidFill>
              </a:rPr>
              <a:t>läsa och samtala om texter som rör elektricitet i naturen, vardag, forskning, arbetsliv och samhälle.</a:t>
            </a:r>
            <a:endParaRPr lang="sv-SE" sz="2400"/>
          </a:p>
          <a:p>
            <a:pPr marL="114300" indent="0" algn="l">
              <a:buNone/>
            </a:pPr>
            <a:endParaRPr lang="sv-SE" sz="2100" b="1"/>
          </a:p>
          <a:p>
            <a:pPr marL="228600" lvl="0" indent="-50800" algn="l" rtl="0">
              <a:lnSpc>
                <a:spcPct val="90000"/>
              </a:lnSpc>
              <a:spcBef>
                <a:spcPts val="1000"/>
              </a:spcBef>
              <a:spcAft>
                <a:spcPts val="0"/>
              </a:spcAft>
              <a:buClr>
                <a:schemeClr val="dk1"/>
              </a:buClr>
              <a:buSzPts val="2800"/>
              <a:buNone/>
            </a:pPr>
            <a:endParaRPr>
              <a:solidFill>
                <a:srgbClr val="000000"/>
              </a:solidFill>
            </a:endParaRPr>
          </a:p>
        </p:txBody>
      </p:sp>
      <p:sp>
        <p:nvSpPr>
          <p:cNvPr id="6" name="Google Shape;111;p4">
            <a:extLst>
              <a:ext uri="{FF2B5EF4-FFF2-40B4-BE49-F238E27FC236}">
                <a16:creationId xmlns:a16="http://schemas.microsoft.com/office/drawing/2014/main" id="{81C088AE-B397-482D-A59C-337FE2A789C2}"/>
              </a:ext>
            </a:extLst>
          </p:cNvPr>
          <p:cNvSpPr txBox="1">
            <a:spLocks/>
          </p:cNvSpPr>
          <p:nvPr/>
        </p:nvSpPr>
        <p:spPr>
          <a:xfrm>
            <a:off x="1014396" y="469213"/>
            <a:ext cx="1184249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1800"/>
              <a:buFont typeface="Calibri"/>
              <a:buNone/>
              <a:defRPr sz="4000" b="1" i="0" u="none" strike="noStrike" cap="none">
                <a:solidFill>
                  <a:srgbClr val="45A2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4400"/>
            </a:pPr>
            <a:r>
              <a:rPr lang="sv-SE" sz="3600"/>
              <a:t>Syftet med temat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8" name="Google Shape;118;p5"/>
          <p:cNvSpPr txBox="1">
            <a:spLocks noGrp="1"/>
          </p:cNvSpPr>
          <p:nvPr>
            <p:ph type="body" idx="1"/>
          </p:nvPr>
        </p:nvSpPr>
        <p:spPr>
          <a:xfrm>
            <a:off x="1011520" y="1712107"/>
            <a:ext cx="10553801" cy="524149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sv-SE" sz="2200"/>
              <a:t>Konkret innebär detta att eleverna i arbetet med temat kan utveckla förmågan att:</a:t>
            </a:r>
            <a:endParaRPr lang="sv-SE"/>
          </a:p>
          <a:p>
            <a:pPr marL="0" lvl="0" indent="0" algn="l" rtl="0">
              <a:lnSpc>
                <a:spcPct val="90000"/>
              </a:lnSpc>
              <a:spcBef>
                <a:spcPts val="0"/>
              </a:spcBef>
              <a:spcAft>
                <a:spcPts val="0"/>
              </a:spcAft>
              <a:buClr>
                <a:schemeClr val="dk1"/>
              </a:buClr>
              <a:buSzPts val="2800"/>
              <a:buNone/>
            </a:pPr>
            <a:endParaRPr lang="sv-SE" sz="2100">
              <a:solidFill>
                <a:srgbClr val="000000"/>
              </a:solidFill>
            </a:endParaRPr>
          </a:p>
          <a:p>
            <a:pPr marL="114300" indent="0">
              <a:buNone/>
            </a:pPr>
            <a:r>
              <a:rPr lang="sv-SE" sz="2400" b="1">
                <a:solidFill>
                  <a:srgbClr val="000000"/>
                </a:solidFill>
              </a:rPr>
              <a:t>i teknik </a:t>
            </a:r>
          </a:p>
          <a:p>
            <a:pPr>
              <a:buClr>
                <a:srgbClr val="FFC000"/>
              </a:buClr>
              <a:buFont typeface="Arial" panose="020B0604020202020204" pitchFamily="34" charset="0"/>
              <a:buChar char="•"/>
            </a:pPr>
            <a:r>
              <a:rPr lang="sv-SE" sz="2400" b="0" i="0" u="none" strike="noStrike" baseline="0">
                <a:latin typeface="Charlotte-Book"/>
              </a:rPr>
              <a:t>reflektera över val av energikällor eller olika tekniska lösningar och vilka konsekvenser det kan ha för individen, samhället och miljön samt hur tekniken har förändrats över tid</a:t>
            </a:r>
            <a:endParaRPr lang="sv-SE" sz="2400">
              <a:latin typeface="Charlotte-Book"/>
            </a:endParaRPr>
          </a:p>
          <a:p>
            <a:pPr>
              <a:buClr>
                <a:srgbClr val="FFC000"/>
              </a:buClr>
              <a:buFont typeface="Arial" panose="020B0604020202020204" pitchFamily="34" charset="0"/>
              <a:buChar char="•"/>
            </a:pPr>
            <a:r>
              <a:rPr lang="sv-SE" sz="2400">
                <a:latin typeface="Charlotte-Book"/>
              </a:rPr>
              <a:t>redogöra</a:t>
            </a:r>
            <a:r>
              <a:rPr lang="sv-SE" sz="2400" b="0" i="0" u="none" strike="noStrike" baseline="0">
                <a:latin typeface="Charlotte-Book"/>
              </a:rPr>
              <a:t> för tekniska lösningar som glödlampa, strömbrytare, serie- och parallellkoppling, elproduktion i kraftverk samt hur ingående delar samverkar för att uppnå ändamålsenlighet och funktion</a:t>
            </a:r>
            <a:endParaRPr lang="sv-SE" sz="2400"/>
          </a:p>
          <a:p>
            <a:pPr marL="228600" lvl="0" indent="-50800" algn="l" rtl="0">
              <a:lnSpc>
                <a:spcPct val="90000"/>
              </a:lnSpc>
              <a:spcBef>
                <a:spcPts val="1000"/>
              </a:spcBef>
              <a:spcAft>
                <a:spcPts val="0"/>
              </a:spcAft>
              <a:buClr>
                <a:schemeClr val="dk1"/>
              </a:buClr>
              <a:buSzPts val="2800"/>
              <a:buNone/>
            </a:pPr>
            <a:endParaRPr>
              <a:solidFill>
                <a:srgbClr val="000000"/>
              </a:solidFill>
            </a:endParaRPr>
          </a:p>
        </p:txBody>
      </p:sp>
      <p:sp>
        <p:nvSpPr>
          <p:cNvPr id="6" name="Google Shape;111;p4">
            <a:extLst>
              <a:ext uri="{FF2B5EF4-FFF2-40B4-BE49-F238E27FC236}">
                <a16:creationId xmlns:a16="http://schemas.microsoft.com/office/drawing/2014/main" id="{81C088AE-B397-482D-A59C-337FE2A789C2}"/>
              </a:ext>
            </a:extLst>
          </p:cNvPr>
          <p:cNvSpPr txBox="1">
            <a:spLocks/>
          </p:cNvSpPr>
          <p:nvPr/>
        </p:nvSpPr>
        <p:spPr>
          <a:xfrm>
            <a:off x="1011520" y="490984"/>
            <a:ext cx="11842492"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1800"/>
              <a:buFont typeface="Calibri"/>
              <a:buNone/>
              <a:defRPr sz="4000" b="1" i="0" u="none" strike="noStrike" cap="none">
                <a:solidFill>
                  <a:srgbClr val="45A2D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buSzPts val="4400"/>
            </a:pPr>
            <a:r>
              <a:rPr lang="sv-SE" sz="3600"/>
              <a:t>Syftet med temat</a:t>
            </a:r>
          </a:p>
        </p:txBody>
      </p:sp>
    </p:spTree>
    <p:extLst>
      <p:ext uri="{BB962C8B-B14F-4D97-AF65-F5344CB8AC3E}">
        <p14:creationId xmlns:p14="http://schemas.microsoft.com/office/powerpoint/2010/main" val="356416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C136649A-B7AB-4B79-B313-71818B0994E1}"/>
              </a:ext>
            </a:extLst>
          </p:cNvPr>
          <p:cNvSpPr>
            <a:spLocks noGrp="1"/>
          </p:cNvSpPr>
          <p:nvPr>
            <p:ph type="title"/>
          </p:nvPr>
        </p:nvSpPr>
        <p:spPr>
          <a:xfrm>
            <a:off x="962348" y="585222"/>
            <a:ext cx="10972800" cy="1143000"/>
          </a:xfrm>
        </p:spPr>
        <p:txBody>
          <a:bodyPr/>
          <a:lstStyle/>
          <a:p>
            <a:pPr algn="l"/>
            <a:r>
              <a:rPr lang="sv-SE"/>
              <a:t>Introduktion</a:t>
            </a:r>
          </a:p>
        </p:txBody>
      </p:sp>
      <p:pic>
        <p:nvPicPr>
          <p:cNvPr id="5" name="Bildobjekt 4">
            <a:extLst>
              <a:ext uri="{FF2B5EF4-FFF2-40B4-BE49-F238E27FC236}">
                <a16:creationId xmlns:a16="http://schemas.microsoft.com/office/drawing/2014/main" id="{75042B72-38F2-424C-B2AA-17748A0E1394}"/>
              </a:ext>
            </a:extLst>
          </p:cNvPr>
          <p:cNvPicPr>
            <a:picLocks noChangeAspect="1"/>
          </p:cNvPicPr>
          <p:nvPr/>
        </p:nvPicPr>
        <p:blipFill>
          <a:blip r:embed="rId3"/>
          <a:stretch>
            <a:fillRect/>
          </a:stretch>
        </p:blipFill>
        <p:spPr>
          <a:xfrm>
            <a:off x="7761038" y="1746678"/>
            <a:ext cx="3266558" cy="3945205"/>
          </a:xfrm>
          <a:prstGeom prst="rect">
            <a:avLst/>
          </a:prstGeom>
        </p:spPr>
      </p:pic>
      <p:sp>
        <p:nvSpPr>
          <p:cNvPr id="4" name="Platshållare för text 3">
            <a:extLst>
              <a:ext uri="{FF2B5EF4-FFF2-40B4-BE49-F238E27FC236}">
                <a16:creationId xmlns:a16="http://schemas.microsoft.com/office/drawing/2014/main" id="{BBFC61B1-59CC-44B4-804F-1FD3CE17C235}"/>
              </a:ext>
            </a:extLst>
          </p:cNvPr>
          <p:cNvSpPr>
            <a:spLocks noGrp="1"/>
          </p:cNvSpPr>
          <p:nvPr>
            <p:ph type="body" idx="1"/>
          </p:nvPr>
        </p:nvSpPr>
        <p:spPr>
          <a:xfrm>
            <a:off x="962348" y="1746678"/>
            <a:ext cx="5133654" cy="4526100"/>
          </a:xfrm>
        </p:spPr>
        <p:txBody>
          <a:bodyPr/>
          <a:lstStyle/>
          <a:p>
            <a:pPr>
              <a:buClr>
                <a:srgbClr val="FFC000"/>
              </a:buClr>
            </a:pPr>
            <a:r>
              <a:rPr lang="sv-SE"/>
              <a:t>Nyskriven introduktionstext av professor P-O Wickman med utgångspunkt från arbetet med uppdragen. </a:t>
            </a:r>
          </a:p>
          <a:p>
            <a:pPr>
              <a:buClr>
                <a:srgbClr val="FFC000"/>
              </a:buClr>
            </a:pPr>
            <a:r>
              <a:rPr lang="sv-SE" i="1"/>
              <a:t>Temats innehåll och lärande</a:t>
            </a:r>
            <a:r>
              <a:rPr lang="sv-SE"/>
              <a:t> har fått ny plats</a:t>
            </a:r>
          </a:p>
          <a:p>
            <a:pPr>
              <a:buClr>
                <a:srgbClr val="FFC000"/>
              </a:buClr>
            </a:pPr>
            <a:r>
              <a:rPr lang="sv-SE"/>
              <a:t>Uppdragstexterna och introduktionstexten refererar till varandra. </a:t>
            </a:r>
          </a:p>
          <a:p>
            <a:pPr marL="114300" indent="0">
              <a:buNone/>
            </a:pPr>
            <a:endParaRPr lang="sv-SE"/>
          </a:p>
        </p:txBody>
      </p:sp>
      <p:pic>
        <p:nvPicPr>
          <p:cNvPr id="6" name="Bildobjekt 5">
            <a:extLst>
              <a:ext uri="{FF2B5EF4-FFF2-40B4-BE49-F238E27FC236}">
                <a16:creationId xmlns:a16="http://schemas.microsoft.com/office/drawing/2014/main" id="{6E4E3AF5-0108-3F43-A041-78FF0DE33A0F}"/>
              </a:ext>
            </a:extLst>
          </p:cNvPr>
          <p:cNvPicPr>
            <a:picLocks noChangeAspect="1"/>
          </p:cNvPicPr>
          <p:nvPr/>
        </p:nvPicPr>
        <p:blipFill>
          <a:blip r:embed="rId4"/>
          <a:stretch>
            <a:fillRect/>
          </a:stretch>
        </p:blipFill>
        <p:spPr>
          <a:xfrm>
            <a:off x="3670062" y="5129779"/>
            <a:ext cx="2578233" cy="1016052"/>
          </a:xfrm>
          <a:prstGeom prst="rect">
            <a:avLst/>
          </a:prstGeom>
        </p:spPr>
      </p:pic>
    </p:spTree>
    <p:extLst>
      <p:ext uri="{BB962C8B-B14F-4D97-AF65-F5344CB8AC3E}">
        <p14:creationId xmlns:p14="http://schemas.microsoft.com/office/powerpoint/2010/main" val="1266864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45570" y="475835"/>
            <a:ext cx="8817369" cy="1325563"/>
          </a:xfrm>
          <a:prstGeom prst="rect">
            <a:avLst/>
          </a:prstGeom>
          <a:noFill/>
          <a:ln>
            <a:noFill/>
          </a:ln>
        </p:spPr>
        <p:txBody>
          <a:bodyPr spcFirstLastPara="1" wrap="square" lIns="91425" tIns="45700" rIns="91425" bIns="45700" anchor="ctr" anchorCtr="0">
            <a:normAutofit/>
          </a:bodyPr>
          <a:lstStyle/>
          <a:p>
            <a:pPr algn="l"/>
            <a:r>
              <a:rPr lang="sv-SE" sz="3600"/>
              <a:t>Temats innehåll och lärande</a:t>
            </a:r>
            <a:endParaRPr sz="3600"/>
          </a:p>
        </p:txBody>
      </p:sp>
      <p:sp>
        <p:nvSpPr>
          <p:cNvPr id="137" name="Google Shape;137;p8"/>
          <p:cNvSpPr txBox="1">
            <a:spLocks noGrp="1"/>
          </p:cNvSpPr>
          <p:nvPr>
            <p:ph type="body" idx="1"/>
          </p:nvPr>
        </p:nvSpPr>
        <p:spPr>
          <a:xfrm>
            <a:off x="962377" y="2475099"/>
            <a:ext cx="4915909" cy="4901752"/>
          </a:xfrm>
          <a:prstGeom prst="rect">
            <a:avLst/>
          </a:prstGeom>
          <a:noFill/>
          <a:ln>
            <a:noFill/>
          </a:ln>
        </p:spPr>
        <p:txBody>
          <a:bodyPr spcFirstLastPara="1" wrap="square" lIns="91425" tIns="45700" rIns="91425" bIns="45700" anchor="t" anchorCtr="0">
            <a:normAutofit/>
          </a:bodyPr>
          <a:lstStyle/>
          <a:p>
            <a:pPr marL="114300" indent="0" algn="l">
              <a:buNone/>
            </a:pPr>
            <a:r>
              <a:rPr lang="sv-SE" sz="2400" b="1" i="0" u="none" strike="noStrike" baseline="0">
                <a:solidFill>
                  <a:srgbClr val="F0A31E"/>
                </a:solidFill>
                <a:latin typeface="OfficinaSerifITCPro-ExtraBold"/>
              </a:rPr>
              <a:t>Område 1: Uppdrag 1-5 </a:t>
            </a:r>
          </a:p>
          <a:p>
            <a:pPr marL="114300" indent="0" algn="l">
              <a:buNone/>
            </a:pPr>
            <a:r>
              <a:rPr lang="sv-SE" sz="2000" b="0" i="0" u="none" strike="noStrike" baseline="0">
                <a:solidFill>
                  <a:srgbClr val="000000"/>
                </a:solidFill>
                <a:latin typeface="Charlotte-Book"/>
              </a:rPr>
              <a:t>Det krävs en sluten krets för att en glödlampa ska lysa.</a:t>
            </a:r>
          </a:p>
          <a:p>
            <a:pPr marL="114300" indent="0" algn="l">
              <a:buNone/>
            </a:pPr>
            <a:r>
              <a:rPr lang="sv-SE" sz="2400" b="1" i="0" u="none" strike="noStrike" baseline="0">
                <a:solidFill>
                  <a:srgbClr val="00ADEB"/>
                </a:solidFill>
                <a:latin typeface="OfficinaSerifITCPro-ExtraBold"/>
              </a:rPr>
              <a:t>Område 2: Uppdrag 6-9</a:t>
            </a:r>
          </a:p>
          <a:p>
            <a:pPr marL="114300" indent="0" algn="l">
              <a:buNone/>
            </a:pPr>
            <a:r>
              <a:rPr lang="sv-SE" sz="2000" b="0" i="0" u="none" strike="noStrike" baseline="0">
                <a:solidFill>
                  <a:srgbClr val="000000"/>
                </a:solidFill>
                <a:latin typeface="Charlotte-Book"/>
              </a:rPr>
              <a:t>Olika material och delar har speciella funktioner i en krets.</a:t>
            </a:r>
          </a:p>
          <a:p>
            <a:pPr marL="114300" indent="0" algn="l">
              <a:buNone/>
            </a:pPr>
            <a:r>
              <a:rPr lang="sv-SE" sz="2400" b="1" i="0" u="none" strike="noStrike" baseline="0">
                <a:solidFill>
                  <a:srgbClr val="B5BC2B"/>
                </a:solidFill>
                <a:latin typeface="OfficinaSerifITCPro-ExtraBold"/>
              </a:rPr>
              <a:t>Område 3: Uppdrag 10-13</a:t>
            </a:r>
          </a:p>
          <a:p>
            <a:pPr marL="114300" indent="0" algn="l">
              <a:buNone/>
            </a:pPr>
            <a:r>
              <a:rPr lang="sv-SE" sz="2000" b="0" i="0" u="none" strike="noStrike" baseline="0">
                <a:solidFill>
                  <a:srgbClr val="000000"/>
                </a:solidFill>
                <a:latin typeface="Charlotte-Book"/>
              </a:rPr>
              <a:t>Elektriska kretsar används i hem och samhälle.</a:t>
            </a:r>
            <a:endParaRPr sz="2000">
              <a:highlight>
                <a:srgbClr val="FFFF00"/>
              </a:highlight>
            </a:endParaRPr>
          </a:p>
        </p:txBody>
      </p:sp>
      <p:sp>
        <p:nvSpPr>
          <p:cNvPr id="4" name="textruta 3">
            <a:extLst>
              <a:ext uri="{FF2B5EF4-FFF2-40B4-BE49-F238E27FC236}">
                <a16:creationId xmlns:a16="http://schemas.microsoft.com/office/drawing/2014/main" id="{AE7F1612-5A08-2442-BF8B-7B3CD07A7080}"/>
              </a:ext>
            </a:extLst>
          </p:cNvPr>
          <p:cNvSpPr txBox="1"/>
          <p:nvPr/>
        </p:nvSpPr>
        <p:spPr>
          <a:xfrm>
            <a:off x="962377" y="1642653"/>
            <a:ext cx="6096000" cy="430887"/>
          </a:xfrm>
          <a:prstGeom prst="rect">
            <a:avLst/>
          </a:prstGeom>
          <a:noFill/>
        </p:spPr>
        <p:txBody>
          <a:bodyPr wrap="square">
            <a:spAutoFit/>
          </a:bodyPr>
          <a:lstStyle/>
          <a:p>
            <a:r>
              <a:rPr lang="sv-SE" sz="2200">
                <a:solidFill>
                  <a:schemeClr val="dk1"/>
                </a:solidFill>
                <a:latin typeface="Calibri"/>
                <a:cs typeface="Calibri"/>
                <a:sym typeface="Calibri"/>
              </a:rPr>
              <a:t>Delområden, Flik 0</a:t>
            </a:r>
          </a:p>
        </p:txBody>
      </p:sp>
      <p:pic>
        <p:nvPicPr>
          <p:cNvPr id="6" name="Bildobjekt 5">
            <a:extLst>
              <a:ext uri="{FF2B5EF4-FFF2-40B4-BE49-F238E27FC236}">
                <a16:creationId xmlns:a16="http://schemas.microsoft.com/office/drawing/2014/main" id="{1D739EC1-FB1D-B1A7-BA40-913E4828212A}"/>
              </a:ext>
            </a:extLst>
          </p:cNvPr>
          <p:cNvPicPr>
            <a:picLocks noChangeAspect="1"/>
          </p:cNvPicPr>
          <p:nvPr/>
        </p:nvPicPr>
        <p:blipFill>
          <a:blip r:embed="rId3"/>
          <a:stretch>
            <a:fillRect/>
          </a:stretch>
        </p:blipFill>
        <p:spPr>
          <a:xfrm>
            <a:off x="6976727" y="230212"/>
            <a:ext cx="4881331" cy="639757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8"/>
          <p:cNvSpPr txBox="1">
            <a:spLocks noGrp="1"/>
          </p:cNvSpPr>
          <p:nvPr>
            <p:ph type="title"/>
          </p:nvPr>
        </p:nvSpPr>
        <p:spPr>
          <a:xfrm>
            <a:off x="845570" y="475835"/>
            <a:ext cx="9949430" cy="1325563"/>
          </a:xfrm>
          <a:prstGeom prst="rect">
            <a:avLst/>
          </a:prstGeom>
          <a:noFill/>
          <a:ln>
            <a:noFill/>
          </a:ln>
        </p:spPr>
        <p:txBody>
          <a:bodyPr spcFirstLastPara="1" wrap="square" lIns="91425" tIns="45700" rIns="91425" bIns="45700" anchor="ctr" anchorCtr="0">
            <a:normAutofit/>
          </a:bodyPr>
          <a:lstStyle/>
          <a:p>
            <a:pPr algn="l"/>
            <a:r>
              <a:rPr lang="sv-SE" sz="3600"/>
              <a:t>Temats uppdrag – ändrade rubriker</a:t>
            </a:r>
            <a:endParaRPr sz="3600"/>
          </a:p>
        </p:txBody>
      </p:sp>
      <p:pic>
        <p:nvPicPr>
          <p:cNvPr id="6" name="Bildobjekt 5">
            <a:extLst>
              <a:ext uri="{FF2B5EF4-FFF2-40B4-BE49-F238E27FC236}">
                <a16:creationId xmlns:a16="http://schemas.microsoft.com/office/drawing/2014/main" id="{70F0E43F-869F-45FC-90D0-3B88A045508A}"/>
              </a:ext>
            </a:extLst>
          </p:cNvPr>
          <p:cNvPicPr>
            <a:picLocks noChangeAspect="1"/>
          </p:cNvPicPr>
          <p:nvPr/>
        </p:nvPicPr>
        <p:blipFill>
          <a:blip r:embed="rId3"/>
          <a:stretch>
            <a:fillRect/>
          </a:stretch>
        </p:blipFill>
        <p:spPr>
          <a:xfrm>
            <a:off x="845570" y="1337658"/>
            <a:ext cx="10121558" cy="5044507"/>
          </a:xfrm>
          <a:prstGeom prst="rect">
            <a:avLst/>
          </a:prstGeom>
        </p:spPr>
      </p:pic>
    </p:spTree>
    <p:extLst>
      <p:ext uri="{BB962C8B-B14F-4D97-AF65-F5344CB8AC3E}">
        <p14:creationId xmlns:p14="http://schemas.microsoft.com/office/powerpoint/2010/main" val="488511279"/>
      </p:ext>
    </p:extLst>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2ae1fc9-744e-4ed8-a975-645100071d04" xsi:nil="true"/>
    <lcf76f155ced4ddcb4097134ff3c332f xmlns="d151dc9b-cc7a-4526-bdc8-c4e1acfac3bb">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F96E19315A9D5A40AD7BBB608C9E1FE6" ma:contentTypeVersion="15" ma:contentTypeDescription="Skapa ett nytt dokument." ma:contentTypeScope="" ma:versionID="a5df9e343ec3010b0513ffe7145d752f">
  <xsd:schema xmlns:xsd="http://www.w3.org/2001/XMLSchema" xmlns:xs="http://www.w3.org/2001/XMLSchema" xmlns:p="http://schemas.microsoft.com/office/2006/metadata/properties" xmlns:ns2="d151dc9b-cc7a-4526-bdc8-c4e1acfac3bb" xmlns:ns3="82ae1fc9-744e-4ed8-a975-645100071d04" targetNamespace="http://schemas.microsoft.com/office/2006/metadata/properties" ma:root="true" ma:fieldsID="d00f28133b7d71099275fff3e82add32" ns2:_="" ns3:_="">
    <xsd:import namespace="d151dc9b-cc7a-4526-bdc8-c4e1acfac3bb"/>
    <xsd:import namespace="82ae1fc9-744e-4ed8-a975-645100071d0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51dc9b-cc7a-4526-bdc8-c4e1acfac3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Location" ma:index="11" nillable="true" ma:displayName="Location" ma:indexed="true"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220fc4ee-4e8f-4e69-aedd-34b7f8d1e01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2ae1fc9-744e-4ed8-a975-645100071d04"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a56f585e-251a-4fba-94f6-8558ffe8a2db}" ma:internalName="TaxCatchAll" ma:showField="CatchAllData" ma:web="82ae1fc9-744e-4ed8-a975-645100071d0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25DCC8-4EF5-4D9D-963E-243C26535AD4}">
  <ds:schemaRefs>
    <ds:schemaRef ds:uri="d151dc9b-cc7a-4526-bdc8-c4e1acfac3bb"/>
    <ds:schemaRef ds:uri="http://schemas.microsoft.com/office/2006/documentManagement/types"/>
    <ds:schemaRef ds:uri="82ae1fc9-744e-4ed8-a975-645100071d04"/>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http://www.w3.org/XML/1998/namespace"/>
    <ds:schemaRef ds:uri="http://purl.org/dc/elements/1.1/"/>
  </ds:schemaRefs>
</ds:datastoreItem>
</file>

<file path=customXml/itemProps2.xml><?xml version="1.0" encoding="utf-8"?>
<ds:datastoreItem xmlns:ds="http://schemas.openxmlformats.org/officeDocument/2006/customXml" ds:itemID="{82A9EF63-5543-44AC-B688-511B7FEE37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51dc9b-cc7a-4526-bdc8-c4e1acfac3bb"/>
    <ds:schemaRef ds:uri="82ae1fc9-744e-4ed8-a975-645100071d0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7FED19-D40E-4B4D-B569-54F7EF4FCF7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3754</Words>
  <Application>Microsoft Office PowerPoint</Application>
  <PresentationFormat>Bredbild</PresentationFormat>
  <Paragraphs>381</Paragraphs>
  <Slides>47</Slides>
  <Notes>47</Notes>
  <HiddenSlides>0</HiddenSlides>
  <MMClips>0</MMClips>
  <ScaleCrop>false</ScaleCrop>
  <HeadingPairs>
    <vt:vector size="6" baseType="variant">
      <vt:variant>
        <vt:lpstr>Använt teckensnitt</vt:lpstr>
      </vt:variant>
      <vt:variant>
        <vt:i4>7</vt:i4>
      </vt:variant>
      <vt:variant>
        <vt:lpstr>Tema</vt:lpstr>
      </vt:variant>
      <vt:variant>
        <vt:i4>2</vt:i4>
      </vt:variant>
      <vt:variant>
        <vt:lpstr>Bildrubriker</vt:lpstr>
      </vt:variant>
      <vt:variant>
        <vt:i4>47</vt:i4>
      </vt:variant>
    </vt:vector>
  </HeadingPairs>
  <TitlesOfParts>
    <vt:vector size="56" baseType="lpstr">
      <vt:lpstr>Charlotte-Book</vt:lpstr>
      <vt:lpstr>OfficinaSerifITCPro-ExtraBold</vt:lpstr>
      <vt:lpstr>Calibri</vt:lpstr>
      <vt:lpstr>Arial</vt:lpstr>
      <vt:lpstr>Bauhaus 93</vt:lpstr>
      <vt:lpstr>Wingdings</vt:lpstr>
      <vt:lpstr>Calibri Light</vt:lpstr>
      <vt:lpstr>Office-tema</vt:lpstr>
      <vt:lpstr>Anpassad formgivning</vt:lpstr>
      <vt:lpstr>Utbildningseftermiddag för det reviderade temat Kretsar kring el</vt:lpstr>
      <vt:lpstr>Utgångspunkter för revidering</vt:lpstr>
      <vt:lpstr>Arbetsgång under revideringen</vt:lpstr>
      <vt:lpstr>Syftet med temat</vt:lpstr>
      <vt:lpstr>PowerPoint-presentation</vt:lpstr>
      <vt:lpstr>PowerPoint-presentation</vt:lpstr>
      <vt:lpstr>Introduktion</vt:lpstr>
      <vt:lpstr>Temats innehåll och lärande</vt:lpstr>
      <vt:lpstr>Temats uppdrag – ändrade rubriker</vt:lpstr>
      <vt:lpstr>Arbetsblad</vt:lpstr>
      <vt:lpstr>PowerPoint-presentation</vt:lpstr>
      <vt:lpstr>PowerPoint-presentation</vt:lpstr>
      <vt:lpstr>PowerPoint-presentation</vt:lpstr>
      <vt:lpstr>PowerPoint-presentation</vt:lpstr>
      <vt:lpstr>PowerPoint-presentation</vt:lpstr>
      <vt:lpstr>Uppdrag 12 – Vi följer strömmen</vt:lpstr>
      <vt:lpstr>Uppdrag 12 – Vi följer strömmen</vt:lpstr>
      <vt:lpstr>PowerPoint-presentation</vt:lpstr>
      <vt:lpstr>Uppdrag 1 – El i vår vardag</vt:lpstr>
      <vt:lpstr>Uppdrag 10 – Vi gör el av solen</vt:lpstr>
      <vt:lpstr>Uppdrag 11 – Vi jämför energikällor</vt:lpstr>
      <vt:lpstr>PowerPoint-presentation</vt:lpstr>
      <vt:lpstr>Uppdrag 13 – Det kretsar kring el i världen</vt:lpstr>
      <vt:lpstr>Uppdrag 13 – Det kretsar kring el i världen</vt:lpstr>
      <vt:lpstr>PowerPoint-presentation</vt:lpstr>
      <vt:lpstr>Uppdrag 7 Del 1 –Vi ritar kretsar Uppdrag 7 Del 2– Vi kopplar vidare</vt:lpstr>
      <vt:lpstr>Uppdrag 8 Del 1 – Vi bryter kretsen  Uppdrag 8 Del 2 – Vi styr strömmen</vt:lpstr>
      <vt:lpstr>Uppdrag 9 Del 1 – Vi planerar kretsar  Uppdrag 9 Del 2 – Vi gör en modell</vt:lpstr>
      <vt:lpstr>Arbetsblad - Kök</vt:lpstr>
      <vt:lpstr>PowerPoint-presentation</vt:lpstr>
      <vt:lpstr>Uppdrag 10 F</vt:lpstr>
      <vt:lpstr>Uppdrag 5  Ta reda på mera  Vi hittar gömda kretsar</vt:lpstr>
      <vt:lpstr>Andra exempel på Ta reda på mera</vt:lpstr>
      <vt:lpstr>Uppdrag som utgått</vt:lpstr>
      <vt:lpstr>Stöd för utvärdering</vt:lpstr>
      <vt:lpstr>Stöd för utvärdering</vt:lpstr>
      <vt:lpstr>Stöd för utvärdering</vt:lpstr>
      <vt:lpstr>Stöd för utvärdering</vt:lpstr>
      <vt:lpstr>Temaboken – en resurs att använda på flera sätt</vt:lpstr>
      <vt:lpstr>Temaboken - Kretsar kring el</vt:lpstr>
      <vt:lpstr>Materialförändringar - nytt i temalådan</vt:lpstr>
      <vt:lpstr>Materialförändringar - tas bort från temalådan</vt:lpstr>
      <vt:lpstr>Materialförändringar </vt:lpstr>
      <vt:lpstr>Materialförändringar</vt:lpstr>
      <vt:lpstr>Materialförändringar</vt:lpstr>
      <vt:lpstr>NTA:s webbplats</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Revideringsträff -vad är nytt i temat?</dc:title>
  <dc:creator>Microsoft Office User</dc:creator>
  <cp:lastModifiedBy>Tina Häggholm</cp:lastModifiedBy>
  <cp:revision>741</cp:revision>
  <cp:lastPrinted>2024-05-27T08:58:49Z</cp:lastPrinted>
  <dcterms:created xsi:type="dcterms:W3CDTF">2019-02-26T07:46:20Z</dcterms:created>
  <dcterms:modified xsi:type="dcterms:W3CDTF">2024-06-05T15:09:57Z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0x010100F96E19315A9D5A40AD7BBB608C9E1FE6</vt:lpwstr>
  </property>
  <property fmtid="{D5CDD505-2E9C-101B-9397-08002B2CF9AE}" pid="3" name="MediaServiceImageTags">
    <vt:lpwstr/>
  </property>
</Properties>
</file>