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8" r:id="rId3"/>
    <p:sldId id="367" r:id="rId4"/>
    <p:sldId id="366" r:id="rId5"/>
    <p:sldId id="355" r:id="rId6"/>
    <p:sldId id="368" r:id="rId7"/>
    <p:sldId id="363" r:id="rId8"/>
    <p:sldId id="360" r:id="rId9"/>
    <p:sldId id="365" r:id="rId10"/>
    <p:sldId id="359" r:id="rId11"/>
    <p:sldId id="3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7568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5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00"/>
    <a:srgbClr val="45A2DB"/>
    <a:srgbClr val="B0467C"/>
    <a:srgbClr val="E93E8A"/>
    <a:srgbClr val="838F34"/>
    <a:srgbClr val="A2B610"/>
    <a:srgbClr val="E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77556" autoAdjust="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FE9EF-1CA5-4166-9794-24C40F34EE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465BDA-600A-421A-8B73-EB3C572432D6}" type="pres">
      <dgm:prSet presAssocID="{566FE9EF-1CA5-4166-9794-24C40F34EEE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836906F-AD03-41CF-9C70-0894F60BBBA8}" type="presOf" srcId="{566FE9EF-1CA5-4166-9794-24C40F34EEE9}" destId="{12465BDA-600A-421A-8B73-EB3C572432D6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A0AF-E3F5-2C43-B9E0-4155CED2A3BE}" type="datetimeFigureOut">
              <a:rPr lang="sv-SE" smtClean="0"/>
              <a:t>2023-01-13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435E-055B-494E-A7C8-CD59707E96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655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1316D5-ACCA-4DCE-9ADB-06CEC75C598F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9166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5805" y="-604141"/>
            <a:ext cx="5160390" cy="471894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D3794DE-EB7A-BD43-B323-A2E082786D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Ingress och Blå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130744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vart rubrik (+ Blå p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7283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D7B5166A-F61B-B744-B7E2-40A5B7555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4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68958B78-5972-2E48-8B9E-D771D280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293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 + Kapitelrubrik + Fokusområ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42CED309-699E-A84E-936D-6C2DF2586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83C1860-0598-524A-A167-73B33252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E4F05D64-D0E3-6F40-A406-0ACC2180F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A2B610"/>
                </a:solidFill>
              </a:defRPr>
            </a:lvl1pPr>
          </a:lstStyle>
          <a:p>
            <a:pPr lvl="0"/>
            <a:r>
              <a:rPr lang="sv-SE" dirty="0"/>
              <a:t>Avsnitt 1: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FE04F9C-1ADA-3149-9D11-573A4BC2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1F4D4D8-9A2E-3640-B1E6-D8F03D8F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2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8FD5405-EC23-2947-8907-1AC391758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15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377BE4AB-76A4-7744-9841-C2D0113C4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78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C30CBC02-EDF6-374F-B2EE-64D978633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A3A27EEA-240E-BD4C-8961-90E8F4F6C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C01D2C-9D7D-4948-A05E-BF6755523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EA400"/>
                </a:solidFill>
              </a:defRPr>
            </a:lvl1pPr>
          </a:lstStyle>
          <a:p>
            <a:pPr lvl="0"/>
            <a:r>
              <a:rPr lang="sv-SE" dirty="0"/>
              <a:t>Avsnitt 2: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815A777-2A1A-CB4F-9413-63F2D99D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55EA7E81-6363-9B46-B25A-15F5C2F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55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A6BC59C6-19B8-4141-9674-8835056DB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04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id="{B4B3FCEE-69CC-6840-AD5A-FBDDA21D9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00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8F18E150-67C5-074C-9F67-A8BD6B35E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12F49EA9-5602-9A43-A0C0-C404E4B8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B17994-570F-4441-BBD1-BD3D5C66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93E8A"/>
                </a:solidFill>
              </a:defRPr>
            </a:lvl1pPr>
          </a:lstStyle>
          <a:p>
            <a:pPr lvl="0"/>
            <a:r>
              <a:rPr lang="sv-SE" dirty="0"/>
              <a:t>Avsnitt 3: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931CE3D-4DA8-DE4B-9816-B6AAE114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6A037F5C-C065-C941-A603-84889036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50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36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T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0BC3E0D-F001-FF4D-BEEB-136C05EDB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1B20F7C-FCBE-F24E-8B42-94CB87A4E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F3DFE0B-85CC-FE43-8A7A-51E11DEF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42871ED-6FB3-4548-9E2E-04BE1D4F9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AB0EC32-6A36-0C45-9AA2-A544669AD9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5B8C574-87FB-6B4D-B125-C084B08FE8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ABD07A5-DFA2-0746-B561-B418FFA5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DECFD11-A20B-F142-A9EB-4A3B0E4BE0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30924CD-B01D-484A-901A-E451F4051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C1523D5-6802-CE42-98B0-D5D7CC544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7562F67-BFE2-2E4E-AD8E-F2E839394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DDB32ACA-385D-8C4F-8A12-2F812469A9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id="{364242C4-A01C-C943-B2FB-B665E2674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B7D1532-D82F-B844-A842-C60914FC0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35126AC-A8C7-3D48-B5EC-6740BCD48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73F5D2C-A6FA-2246-9EC5-38CEEF0187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15E6E41-D1E6-7346-A389-05113642B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Utvär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E22C29B-4A47-0742-A3C0-7F4701E6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44AA4EE-D4F6-C449-9F66-D5BBB7E0C0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7064C61-76FF-D547-82CE-F6ECCF7D29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AE9674B-3FF5-7244-893E-7495A3844B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, Materiel och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F80982F-9C53-194B-9C3E-83D9D05364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B6F67F-CFD4-1547-8A39-B96B097388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 och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198EF20-C9BF-D347-A304-8996FBC018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7A38285-E0FB-664D-9797-542C2856C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9080A07-F7DA-A548-A5C3-4672967125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9DEABB7F-000E-B244-B9D2-74FE31DA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8F7D9232-85D7-D747-8E18-BB21150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310833A2-36BC-EE47-B586-A1BEA2070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Lycka till!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04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39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C28B5F-E521-694C-ABAD-E8E135CD5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766D-171C-47F5-B747-7F22FE6244CE}" type="datetimeFigureOut">
              <a:rPr lang="sv-SE"/>
              <a:pPr>
                <a:defRPr/>
              </a:pPr>
              <a:t>2023-01-13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46F4-9CC8-4139-9334-5D2A8EB8F8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3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9D451D24-B5FE-CB47-99AA-332C8ABEC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3E556C1-E4EB-104C-9F26-D1A667512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3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>
            <a:extLst>
              <a:ext uri="{FF2B5EF4-FFF2-40B4-BE49-F238E27FC236}">
                <a16:creationId xmlns:a16="http://schemas.microsoft.com/office/drawing/2014/main" id="{B7165D2E-8A5B-364E-9C2B-11D5FA35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59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+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AEC3B751-6D85-0B4D-B837-7C1BBCD01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244DB8D8-4E91-784F-ACCB-42CA1CEC1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12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85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7C6F2CE-F7EE-984C-AEBC-11329C1F94EE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428F09-79C7-854C-922B-4D47C3D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AC9700-2107-E04B-90EC-19083B0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70" r:id="rId3"/>
    <p:sldLayoutId id="2147483660" r:id="rId4"/>
    <p:sldLayoutId id="2147483689" r:id="rId5"/>
    <p:sldLayoutId id="2147483662" r:id="rId6"/>
    <p:sldLayoutId id="2147483675" r:id="rId7"/>
    <p:sldLayoutId id="2147483671" r:id="rId8"/>
    <p:sldLayoutId id="2147483686" r:id="rId9"/>
    <p:sldLayoutId id="2147483688" r:id="rId10"/>
    <p:sldLayoutId id="2147483687" r:id="rId11"/>
    <p:sldLayoutId id="2147483666" r:id="rId12"/>
    <p:sldLayoutId id="2147483676" r:id="rId13"/>
    <p:sldLayoutId id="2147483672" r:id="rId14"/>
    <p:sldLayoutId id="2147483667" r:id="rId15"/>
    <p:sldLayoutId id="2147483677" r:id="rId16"/>
    <p:sldLayoutId id="2147483673" r:id="rId17"/>
    <p:sldLayoutId id="2147483668" r:id="rId18"/>
    <p:sldLayoutId id="2147483678" r:id="rId19"/>
    <p:sldLayoutId id="2147483674" r:id="rId20"/>
    <p:sldLayoutId id="2147483661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63" r:id="rId29"/>
    <p:sldLayoutId id="2147483655" r:id="rId30"/>
    <p:sldLayoutId id="2147483669" r:id="rId31"/>
    <p:sldLayoutId id="2147483690" r:id="rId32"/>
    <p:sldLayoutId id="2147483692" r:id="rId33"/>
    <p:sldLayoutId id="214748369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5A2DB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400" rtl="0" eaLnBrk="1" latinLnBrk="0" hangingPunct="1">
        <a:lnSpc>
          <a:spcPct val="100000"/>
        </a:lnSpc>
        <a:spcBef>
          <a:spcPts val="600"/>
        </a:spcBef>
        <a:buFont typeface="Systemtypsnitt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ntaskolutveckling.nu/bli-medlem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ia.norrthon@ntaskolutveckling.se" TargetMode="External"/><Relationship Id="rId2" Type="http://schemas.openxmlformats.org/officeDocument/2006/relationships/hyperlink" Target="http://www.ntaskolutveckling.se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veronica.bjurulf@ntaskolutveckling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taskolutveckling.se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679323" y="5312313"/>
            <a:ext cx="10506456" cy="5303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v-SE" altLang="sv-SE" sz="2000" dirty="0">
                <a:cs typeface="Arial" panose="020B0604020202020204" pitchFamily="34" charset="0"/>
              </a:rPr>
              <a:t>Skolutvecklingsprogrammet NTA</a:t>
            </a:r>
          </a:p>
          <a:p>
            <a:pPr eaLnBrk="1" hangingPunct="1">
              <a:defRPr/>
            </a:pPr>
            <a:r>
              <a:rPr lang="sv-SE" altLang="sv-SE" sz="2000" dirty="0">
                <a:cs typeface="Arial" panose="020B0604020202020204" pitchFamily="34" charset="0"/>
              </a:rPr>
              <a:t>ntaskolutveckling.se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3" y="1545687"/>
            <a:ext cx="3129746" cy="2597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17539" y="647015"/>
            <a:ext cx="5802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Framgångsfaktorer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17539" y="1574114"/>
            <a:ext cx="5481291" cy="550550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Organisera NTA så att det passar den egna verksamheten – det finns många sätt att göra på.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(se </a:t>
            </a:r>
            <a:r>
              <a:rPr lang="sv-SE" altLang="sv-SE" sz="1800" dirty="0">
                <a:cs typeface="Arial" panose="020B0604020202020204" pitchFamily="34" charset="0"/>
                <a:hlinkClick r:id="rId2"/>
              </a:rPr>
              <a:t>ntaskolutveckling.nu/bli-medlem/</a:t>
            </a:r>
            <a:r>
              <a:rPr lang="sv-SE" altLang="sv-SE" sz="1800" dirty="0"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Se till att samordnaren har tid för sitt uppdrag.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Möjliggör för pedagoger och lärare att gå på utbildningar.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Utbilda egna temautbildare.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Sätt samman en utvecklingsgrupp i den egna verksamheten, till exempel bestående av representanter från förskola, skola, förvaltning, politik och näringsliv.</a:t>
            </a:r>
          </a:p>
          <a:p>
            <a:pPr>
              <a:spcAft>
                <a:spcPts val="1200"/>
              </a:spcAft>
            </a:pPr>
            <a:endParaRPr lang="sv-SE" altLang="sv-SE" sz="24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sv-SE" altLang="sv-SE" sz="2400" dirty="0">
              <a:cs typeface="Arial" panose="020B0604020202020204" pitchFamily="34" charset="0"/>
            </a:endParaRPr>
          </a:p>
        </p:txBody>
      </p:sp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5A8CF112-D327-4971-A77B-AD6A0D7051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068"/>
          <a:stretch/>
        </p:blipFill>
        <p:spPr>
          <a:xfrm>
            <a:off x="6286500" y="180975"/>
            <a:ext cx="5734050" cy="6489118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91790F45-8FD2-4686-AA4B-9EFB6A5A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1681509" y="2015808"/>
            <a:ext cx="8828982" cy="432784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altLang="sv-SE" sz="2400" dirty="0">
              <a:cs typeface="Arial" panose="020B0604020202020204" pitchFamily="34" charset="0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CD9193-AB36-40B9-884B-450770322048}"/>
              </a:ext>
            </a:extLst>
          </p:cNvPr>
          <p:cNvSpPr txBox="1">
            <a:spLocks/>
          </p:cNvSpPr>
          <p:nvPr/>
        </p:nvSpPr>
        <p:spPr>
          <a:xfrm>
            <a:off x="777723" y="585426"/>
            <a:ext cx="8570595" cy="92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Vill du veta mer?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C1592E1F-8C1E-4FA7-ABD3-6D969ED6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723" y="1582873"/>
            <a:ext cx="7046929" cy="4327841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cs typeface="Arial" panose="020B0604020202020204" pitchFamily="34" charset="0"/>
              </a:rPr>
              <a:t>Läs mer på </a:t>
            </a:r>
            <a:r>
              <a:rPr lang="sv-SE" sz="2400" dirty="0">
                <a:cs typeface="Arial" panose="020B0604020202020204" pitchFamily="34" charset="0"/>
                <a:hlinkClick r:id="rId2"/>
              </a:rPr>
              <a:t>ntaskolutveckling.se</a:t>
            </a:r>
            <a:endParaRPr lang="sv-SE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cs typeface="Arial" panose="020B0604020202020204" pitchFamily="34" charset="0"/>
              </a:rPr>
              <a:t>Kontakta det nationella kansliet:</a:t>
            </a:r>
            <a:r>
              <a:rPr lang="sv-SE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cs typeface="Arial" panose="020B0604020202020204" pitchFamily="34" charset="0"/>
              </a:rPr>
              <a:t>Pia Norrthon, </a:t>
            </a:r>
            <a:r>
              <a:rPr lang="fi-FI" dirty="0" err="1">
                <a:cs typeface="Arial" panose="020B0604020202020204" pitchFamily="34" charset="0"/>
              </a:rPr>
              <a:t>medlemsstrateg</a:t>
            </a:r>
            <a:r>
              <a:rPr lang="fi-FI" dirty="0">
                <a:cs typeface="Arial" panose="020B0604020202020204" pitchFamily="34" charset="0"/>
              </a:rPr>
              <a:t>		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dirty="0" err="1">
                <a:cs typeface="Arial" panose="020B0604020202020204" pitchFamily="34" charset="0"/>
                <a:hlinkClick r:id="rId3"/>
              </a:rPr>
              <a:t>pia.norrthon@ntaskolutveckling.se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dirty="0">
                <a:cs typeface="Arial" panose="020B0604020202020204" pitchFamily="34" charset="0"/>
              </a:rPr>
              <a:t>070 – 78 10 115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cs typeface="Arial" panose="020B0604020202020204" pitchFamily="34" charset="0"/>
              </a:rPr>
              <a:t>Veronica Bjurulf, </a:t>
            </a:r>
            <a:r>
              <a:rPr lang="fi-FI" dirty="0" err="1">
                <a:cs typeface="Arial" panose="020B0604020202020204" pitchFamily="34" charset="0"/>
              </a:rPr>
              <a:t>vd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dirty="0" err="1">
                <a:cs typeface="Arial" panose="020B0604020202020204" pitchFamily="34" charset="0"/>
                <a:hlinkClick r:id="rId4"/>
              </a:rPr>
              <a:t>veronica.bjurulf@ntaskolutveckling.se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dirty="0">
                <a:cs typeface="Arial" panose="020B0604020202020204" pitchFamily="34" charset="0"/>
              </a:rPr>
              <a:t>070 – 25 80 115</a:t>
            </a:r>
            <a:endParaRPr lang="sv-S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4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62334" y="608334"/>
            <a:ext cx="8570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är NTA?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62335" y="1510983"/>
            <a:ext cx="5405090" cy="5442900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Ett engagerande undervisningsmaterial inom NO, teknik och matematik.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En långsiktig och hållbar modell för att utveckla en likvärdig undervisning i naturvetenskap, teknik och matematik i förskola och grundskola.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En kostnads- och tidseffektiv modell som ger stöd för skolutveckling, med teman som direkt kan användas i undervisningen för att på sikt ge ökad måluppfyllelse.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En icke vinstdrivande medlemsorganisation.</a:t>
            </a:r>
          </a:p>
          <a:p>
            <a:pPr>
              <a:spcAft>
                <a:spcPts val="1200"/>
              </a:spcAft>
            </a:pPr>
            <a:endParaRPr lang="sv-SE" altLang="sv-SE" sz="1600" dirty="0">
              <a:cs typeface="Arial" panose="020B0604020202020204" pitchFamily="34" charset="0"/>
            </a:endParaRPr>
          </a:p>
        </p:txBody>
      </p:sp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FDE80638-4C5D-40C6-BB99-76AB4EDEFD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42" y="171767"/>
            <a:ext cx="5769183" cy="6514370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EE29577-58CF-4F50-A665-DE4BF2431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D6FD4569-EFEF-4F75-99DF-D88EEFCD7D23}"/>
              </a:ext>
            </a:extLst>
          </p:cNvPr>
          <p:cNvSpPr txBox="1">
            <a:spLocks/>
          </p:cNvSpPr>
          <p:nvPr/>
        </p:nvSpPr>
        <p:spPr>
          <a:xfrm>
            <a:off x="621355" y="665698"/>
            <a:ext cx="4915866" cy="1184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bidrar NTA med?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4" y="1475247"/>
            <a:ext cx="6774086" cy="5098274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Kontinuerlig kompetensutveckling för pedagoger och lärare,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som kan gå direkt från utbildning till att jobba med barnen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och eleverna.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Vetenskapligt granskade teman, utprovade i barngrupper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och skolklasser. </a:t>
            </a:r>
            <a:r>
              <a:rPr lang="sv-SE" altLang="sv-SE" sz="1800" dirty="0" err="1">
                <a:cs typeface="Arial" panose="020B0604020202020204" pitchFamily="34" charset="0"/>
              </a:rPr>
              <a:t>NTA:s</a:t>
            </a:r>
            <a:r>
              <a:rPr lang="sv-SE" altLang="sv-SE" sz="1800" dirty="0">
                <a:cs typeface="Arial" panose="020B0604020202020204" pitchFamily="34" charset="0"/>
              </a:rPr>
              <a:t> teman utgår från förskolans och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skolans styrdokument.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Kvalitetssäkrade teman som innehåller materialsatser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som ger tid för pedagoger och lärare att fokusera på undervisningen. 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Stöd för att utvärdera undervisningen i naturvetenskap,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teknik och matematik.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Föreningens organisation som innebär att medlemmarna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ingår i ett regionalt och nationellt nätverk.</a:t>
            </a:r>
            <a:endParaRPr lang="sv-SE" altLang="sv-SE" sz="2000" dirty="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4334B92-F9FD-4D2B-88D4-D5DC3E581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52" y="-251474"/>
            <a:ext cx="9189079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35223" y="670482"/>
            <a:ext cx="4433880" cy="120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latin typeface="+mj-lt"/>
                <a:ea typeface="+mn-ea"/>
                <a:cs typeface="Arial" panose="020B0604020202020204" pitchFamily="34" charset="0"/>
              </a:rPr>
              <a:t>Vad bidrar NTA med?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23894" y="1450578"/>
            <a:ext cx="5310181" cy="4623594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NTA ger stöd för ett aktivt undersökande och språkutvecklande arbetssätt.</a:t>
            </a:r>
          </a:p>
          <a:p>
            <a:pPr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Barnen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 - får en tidig inblick i naturvetenskap och teknik</a:t>
            </a:r>
          </a:p>
          <a:p>
            <a:pPr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Eleverna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  - tränar strategier för att lösa 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  - utvecklar ett analyserande, kritiskt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    förhållningssätt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1800" dirty="0">
                <a:cs typeface="Arial" panose="020B0604020202020204" pitchFamily="34" charset="0"/>
              </a:rPr>
              <a:t>      - utvecklar handlingskompetens</a:t>
            </a:r>
          </a:p>
          <a:p>
            <a:pPr>
              <a:spcAft>
                <a:spcPts val="1200"/>
              </a:spcAft>
            </a:pPr>
            <a:endParaRPr lang="sv-SE" altLang="sv-SE" sz="16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sv-SE" altLang="sv-SE" sz="2400" dirty="0">
              <a:cs typeface="Arial" panose="020B0604020202020204" pitchFamily="34" charset="0"/>
            </a:endParaRPr>
          </a:p>
        </p:txBody>
      </p:sp>
      <p:pic>
        <p:nvPicPr>
          <p:cNvPr id="13" name="Platshållare för bild 4">
            <a:extLst>
              <a:ext uri="{FF2B5EF4-FFF2-40B4-BE49-F238E27FC236}">
                <a16:creationId xmlns:a16="http://schemas.microsoft.com/office/drawing/2014/main" id="{9FBDCC9F-561B-44CC-BBC0-B10CC79C49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1748" b="12941"/>
          <a:stretch/>
        </p:blipFill>
        <p:spPr>
          <a:xfrm>
            <a:off x="6334125" y="192506"/>
            <a:ext cx="5686524" cy="6484520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3B9FD7DA-39DA-499F-89C8-DF2B320F5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595660" y="618477"/>
            <a:ext cx="4090640" cy="121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erbjuder NTA?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595660" y="1447783"/>
            <a:ext cx="5500340" cy="5239383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sz="1800" dirty="0">
                <a:latin typeface="+mj-lt"/>
                <a:cs typeface="Arial" panose="020B0604020202020204" pitchFamily="34" charset="0"/>
              </a:rPr>
              <a:t>Inspirerande teman utvecklade för förskolan till och med årskurs 9. I </a:t>
            </a:r>
            <a:r>
              <a:rPr lang="sv-SE" altLang="sv-SE" sz="1800" dirty="0">
                <a:latin typeface="+mj-lt"/>
                <a:cs typeface="Arial" panose="020B0604020202020204" pitchFamily="34" charset="0"/>
              </a:rPr>
              <a:t>varje tema ingår: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 dirty="0">
                <a:latin typeface="+mj-lt"/>
                <a:cs typeface="Arial" panose="020B0604020202020204" pitchFamily="34" charset="0"/>
              </a:rPr>
              <a:t>Kompetensutveckling för pedagoger och lärare.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 dirty="0">
                <a:latin typeface="+mj-lt"/>
                <a:cs typeface="Arial" panose="020B0604020202020204" pitchFamily="34" charset="0"/>
              </a:rPr>
              <a:t>Materialet som behövs för att barn och elever ska kunna genomföra experimenten som ingår i temat.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 dirty="0">
                <a:latin typeface="+mj-lt"/>
                <a:cs typeface="Arial" panose="020B0604020202020204" pitchFamily="34" charset="0"/>
              </a:rPr>
              <a:t>Utbildningar, support och nätverk.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 dirty="0">
                <a:latin typeface="+mj-lt"/>
                <a:cs typeface="Arial" panose="020B0604020202020204" pitchFamily="34" charset="0"/>
              </a:rPr>
              <a:t>Stöd för utvärdering.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78D00"/>
              </a:buClr>
            </a:pPr>
            <a:r>
              <a:rPr lang="sv-SE" altLang="sv-SE" sz="1800" dirty="0">
                <a:latin typeface="+mj-lt"/>
                <a:cs typeface="Arial" panose="020B0604020202020204" pitchFamily="34" charset="0"/>
              </a:rPr>
              <a:t>Redskap för pedagoger och lärare att vägleda barn och elever genom experiment och faktasökning.</a:t>
            </a:r>
          </a:p>
          <a:p>
            <a:pPr marL="0" indent="0">
              <a:spcAft>
                <a:spcPts val="1200"/>
              </a:spcAft>
              <a:buNone/>
            </a:pPr>
            <a:endParaRPr lang="sv-SE" altLang="sv-SE" sz="1600" dirty="0">
              <a:latin typeface="+mj-lt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v-SE" altLang="sv-SE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latshållare för bild 5">
            <a:extLst>
              <a:ext uri="{FF2B5EF4-FFF2-40B4-BE49-F238E27FC236}">
                <a16:creationId xmlns:a16="http://schemas.microsoft.com/office/drawing/2014/main" id="{7BCE2142-BA20-4940-BCD0-10EF6F08DC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/>
          <a:stretch/>
        </p:blipFill>
        <p:spPr>
          <a:xfrm>
            <a:off x="6324600" y="165041"/>
            <a:ext cx="5695949" cy="6522125"/>
          </a:xfr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E745C13E-D339-418B-B182-7E0A6461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81384" y="229994"/>
            <a:ext cx="8570595" cy="92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NTA:s teman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1681509" y="2015808"/>
            <a:ext cx="8828982" cy="432784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altLang="sv-SE" sz="2400" dirty="0"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3F4227-1DB8-4632-9C59-9C1D1E154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807459"/>
              </p:ext>
            </p:extLst>
          </p:nvPr>
        </p:nvGraphicFramePr>
        <p:xfrm>
          <a:off x="787919" y="921636"/>
          <a:ext cx="98931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p 1">
            <a:extLst>
              <a:ext uri="{FF2B5EF4-FFF2-40B4-BE49-F238E27FC236}">
                <a16:creationId xmlns:a16="http://schemas.microsoft.com/office/drawing/2014/main" id="{41C35B2F-D352-2797-5439-6F55C6FDFE3D}"/>
              </a:ext>
            </a:extLst>
          </p:cNvPr>
          <p:cNvGrpSpPr/>
          <p:nvPr/>
        </p:nvGrpSpPr>
        <p:grpSpPr>
          <a:xfrm>
            <a:off x="533214" y="1712144"/>
            <a:ext cx="2432329" cy="4229781"/>
            <a:chOff x="6" y="716295"/>
            <a:chExt cx="2236585" cy="4546209"/>
          </a:xfrm>
          <a:solidFill>
            <a:srgbClr val="E7E6E6"/>
          </a:solidFill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532E037F-6A74-725B-A302-30E1FF1CDAE6}"/>
                </a:ext>
              </a:extLst>
            </p:cNvPr>
            <p:cNvSpPr/>
            <p:nvPr/>
          </p:nvSpPr>
          <p:spPr>
            <a:xfrm>
              <a:off x="6" y="716295"/>
              <a:ext cx="2236585" cy="45462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A43E7C1F-8FC4-291C-0F0E-0E4C467E1079}"/>
                </a:ext>
              </a:extLst>
            </p:cNvPr>
            <p:cNvSpPr txBox="1"/>
            <p:nvPr/>
          </p:nvSpPr>
          <p:spPr>
            <a:xfrm>
              <a:off x="6" y="716295"/>
              <a:ext cx="2236585" cy="2851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i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Ljud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i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Luft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i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Vatten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Ljus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chemeClr val="tx1"/>
                  </a:solidFill>
                  <a:ea typeface="+mn-ea"/>
                  <a:cs typeface="+mn-cs"/>
                </a:rPr>
                <a:t>Teknik och hållbar utveckling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chemeClr val="tx1"/>
                  </a:solidFill>
                </a:rPr>
                <a:t>Upplev fysik och kemi</a:t>
              </a:r>
              <a:endParaRPr lang="sv-SE" sz="1800" kern="12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F68F22A2-CBF6-77F1-985E-17546BF49789}"/>
              </a:ext>
            </a:extLst>
          </p:cNvPr>
          <p:cNvGrpSpPr/>
          <p:nvPr/>
        </p:nvGrpSpPr>
        <p:grpSpPr>
          <a:xfrm>
            <a:off x="533214" y="1203871"/>
            <a:ext cx="2439657" cy="518400"/>
            <a:chOff x="6" y="208023"/>
            <a:chExt cx="2236585" cy="518400"/>
          </a:xfrm>
          <a:solidFill>
            <a:srgbClr val="A6B42F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E2D813F-4397-E335-A461-B3FFAB3CE067}"/>
                </a:ext>
              </a:extLst>
            </p:cNvPr>
            <p:cNvSpPr/>
            <p:nvPr/>
          </p:nvSpPr>
          <p:spPr>
            <a:xfrm>
              <a:off x="6" y="208023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6FAF28B-92F0-B72D-0D93-90450D5E8555}"/>
                </a:ext>
              </a:extLst>
            </p:cNvPr>
            <p:cNvSpPr txBox="1"/>
            <p:nvPr/>
          </p:nvSpPr>
          <p:spPr>
            <a:xfrm>
              <a:off x="6" y="208023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Förskola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3F290F8-464D-1F2F-59C4-E2D817176567}"/>
              </a:ext>
            </a:extLst>
          </p:cNvPr>
          <p:cNvGrpSpPr/>
          <p:nvPr/>
        </p:nvGrpSpPr>
        <p:grpSpPr>
          <a:xfrm>
            <a:off x="3262351" y="1192386"/>
            <a:ext cx="2645530" cy="518400"/>
            <a:chOff x="2553427" y="177028"/>
            <a:chExt cx="2236585" cy="518400"/>
          </a:xfrm>
          <a:solidFill>
            <a:srgbClr val="A6B42F"/>
          </a:solidFill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997B662-0896-CD07-D954-91834746B524}"/>
                </a:ext>
              </a:extLst>
            </p:cNvPr>
            <p:cNvSpPr/>
            <p:nvPr/>
          </p:nvSpPr>
          <p:spPr>
            <a:xfrm>
              <a:off x="2553427" y="177028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C31D1B1-A741-F5A1-F414-620812106E0D}"/>
                </a:ext>
              </a:extLst>
            </p:cNvPr>
            <p:cNvSpPr txBox="1"/>
            <p:nvPr/>
          </p:nvSpPr>
          <p:spPr>
            <a:xfrm>
              <a:off x="2553427" y="177028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F</a:t>
              </a:r>
              <a:r>
                <a:rPr lang="sv-SE" sz="1800" kern="1200" dirty="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A3493F8-647C-5483-AA5E-F973D72B9B6E}"/>
              </a:ext>
            </a:extLst>
          </p:cNvPr>
          <p:cNvGrpSpPr/>
          <p:nvPr/>
        </p:nvGrpSpPr>
        <p:grpSpPr>
          <a:xfrm>
            <a:off x="3262351" y="1710787"/>
            <a:ext cx="2645530" cy="4231138"/>
            <a:chOff x="2553427" y="695428"/>
            <a:chExt cx="2236585" cy="4546209"/>
          </a:xfrm>
          <a:solidFill>
            <a:srgbClr val="E7E6E6"/>
          </a:solidFill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FC4451C-9AC4-801B-C445-54EE1BDC1DB1}"/>
                </a:ext>
              </a:extLst>
            </p:cNvPr>
            <p:cNvSpPr/>
            <p:nvPr/>
          </p:nvSpPr>
          <p:spPr>
            <a:xfrm>
              <a:off x="2553427" y="695428"/>
              <a:ext cx="2236585" cy="45462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506FABC-8FBC-E477-C02E-54CA19636E9A}"/>
                </a:ext>
              </a:extLst>
            </p:cNvPr>
            <p:cNvSpPr txBox="1"/>
            <p:nvPr/>
          </p:nvSpPr>
          <p:spPr>
            <a:xfrm>
              <a:off x="2553427" y="695428"/>
              <a:ext cx="2236585" cy="3918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Jämföra och mäta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Fasta ämnen och vätskor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Förändringar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Balansera och väga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Testa teknik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Jord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Fjärilars liv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Rymden (digitalt)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Upplev fysik och kemi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00CBB8B-6C97-8AA9-35AE-78428F1D86D7}"/>
              </a:ext>
            </a:extLst>
          </p:cNvPr>
          <p:cNvGrpSpPr/>
          <p:nvPr/>
        </p:nvGrpSpPr>
        <p:grpSpPr>
          <a:xfrm>
            <a:off x="6197362" y="1201035"/>
            <a:ext cx="2582308" cy="518400"/>
            <a:chOff x="5103134" y="185677"/>
            <a:chExt cx="2236585" cy="518400"/>
          </a:xfrm>
          <a:solidFill>
            <a:srgbClr val="A6B42F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A1EB030-C1C8-EC77-482C-5A4FD217D122}"/>
                </a:ext>
              </a:extLst>
            </p:cNvPr>
            <p:cNvSpPr/>
            <p:nvPr/>
          </p:nvSpPr>
          <p:spPr>
            <a:xfrm>
              <a:off x="5103134" y="185677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AA62C88B-BDBD-B0EE-86B4-B9C2527F5C3A}"/>
                </a:ext>
              </a:extLst>
            </p:cNvPr>
            <p:cNvSpPr txBox="1"/>
            <p:nvPr/>
          </p:nvSpPr>
          <p:spPr>
            <a:xfrm>
              <a:off x="5103134" y="185677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4</a:t>
              </a:r>
              <a:r>
                <a:rPr lang="sv-SE" sz="1800" kern="1200" dirty="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3502AAA4-E754-7F03-F129-480504FD7B2C}"/>
              </a:ext>
            </a:extLst>
          </p:cNvPr>
          <p:cNvGrpSpPr/>
          <p:nvPr/>
        </p:nvGrpSpPr>
        <p:grpSpPr>
          <a:xfrm>
            <a:off x="6197362" y="1715776"/>
            <a:ext cx="2582308" cy="4226149"/>
            <a:chOff x="5103134" y="700418"/>
            <a:chExt cx="2236585" cy="4511613"/>
          </a:xfrm>
          <a:solidFill>
            <a:srgbClr val="E7E6E6"/>
          </a:solidFill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911B8A4-E14A-9615-F7F4-4292ACC8A6BE}"/>
                </a:ext>
              </a:extLst>
            </p:cNvPr>
            <p:cNvSpPr/>
            <p:nvPr/>
          </p:nvSpPr>
          <p:spPr>
            <a:xfrm>
              <a:off x="5103134" y="700418"/>
              <a:ext cx="2236585" cy="451161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B58BFFF8-99DF-942D-E98A-6606DF81B07A}"/>
                </a:ext>
              </a:extLst>
            </p:cNvPr>
            <p:cNvSpPr txBox="1"/>
            <p:nvPr/>
          </p:nvSpPr>
          <p:spPr>
            <a:xfrm>
              <a:off x="5103134" y="700418"/>
              <a:ext cx="2236585" cy="37006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Rymden (digitalt)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Från frö till frö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Kretsar kring el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Kemiförsök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Rörelse och konstruktion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Mäta tid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Matens kemi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Kroppen (digitalt)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Flyta eller sjunka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Papper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Magneter och motorer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Smartare produkter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Mönster och algebra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3466EAD6-F113-4E3A-3C99-884DA4FB9265}"/>
              </a:ext>
            </a:extLst>
          </p:cNvPr>
          <p:cNvGrpSpPr/>
          <p:nvPr/>
        </p:nvGrpSpPr>
        <p:grpSpPr>
          <a:xfrm>
            <a:off x="9076478" y="1192386"/>
            <a:ext cx="2582308" cy="518400"/>
            <a:chOff x="7652841" y="177028"/>
            <a:chExt cx="2236585" cy="518400"/>
          </a:xfrm>
          <a:solidFill>
            <a:srgbClr val="A6B42F"/>
          </a:solidFill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BE68350-5B76-2529-2FF1-13DC85CD327B}"/>
                </a:ext>
              </a:extLst>
            </p:cNvPr>
            <p:cNvSpPr/>
            <p:nvPr/>
          </p:nvSpPr>
          <p:spPr>
            <a:xfrm>
              <a:off x="7652841" y="177028"/>
              <a:ext cx="2236585" cy="5184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230FAC60-3A40-D8B1-7443-1CF52E7414D7}"/>
                </a:ext>
              </a:extLst>
            </p:cNvPr>
            <p:cNvSpPr txBox="1"/>
            <p:nvPr/>
          </p:nvSpPr>
          <p:spPr>
            <a:xfrm>
              <a:off x="7652841" y="177028"/>
              <a:ext cx="2236585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7</a:t>
              </a:r>
              <a:r>
                <a:rPr lang="sv-SE" sz="1800" kern="1200" dirty="0">
                  <a:solidFill>
                    <a:schemeClr val="tx1"/>
                  </a:solidFill>
                  <a:latin typeface="+mj-lt"/>
                </a:rPr>
                <a:t>–</a:t>
              </a:r>
              <a:r>
                <a:rPr lang="sv-SE" sz="1800" b="1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6F859E9-4C83-82E1-8134-577FCFFD216F}"/>
              </a:ext>
            </a:extLst>
          </p:cNvPr>
          <p:cNvGrpSpPr/>
          <p:nvPr/>
        </p:nvGrpSpPr>
        <p:grpSpPr>
          <a:xfrm>
            <a:off x="9076478" y="1710787"/>
            <a:ext cx="2582308" cy="4231138"/>
            <a:chOff x="7652841" y="695428"/>
            <a:chExt cx="2236585" cy="4546209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6198D15-6A53-55AE-09E4-228741A55EE6}"/>
                </a:ext>
              </a:extLst>
            </p:cNvPr>
            <p:cNvSpPr/>
            <p:nvPr/>
          </p:nvSpPr>
          <p:spPr>
            <a:xfrm>
              <a:off x="7652841" y="695428"/>
              <a:ext cx="2236585" cy="4546209"/>
            </a:xfrm>
            <a:prstGeom prst="rect">
              <a:avLst/>
            </a:prstGeom>
            <a:solidFill>
              <a:srgbClr val="DCA21E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8D9CDC8-AB58-A32D-C3F3-D1BC0C9B6210}"/>
                </a:ext>
              </a:extLst>
            </p:cNvPr>
            <p:cNvSpPr txBox="1"/>
            <p:nvPr/>
          </p:nvSpPr>
          <p:spPr>
            <a:xfrm>
              <a:off x="7652841" y="695428"/>
              <a:ext cx="2236585" cy="4546209"/>
            </a:xfrm>
            <a:prstGeom prst="rect">
              <a:avLst/>
            </a:prstGeom>
            <a:solidFill>
              <a:srgbClr val="E7E6E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Banbrytande teknik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Ämnens egenskaper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Energi och hållbar utveckling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kern="1200" dirty="0">
                  <a:solidFill>
                    <a:schemeClr val="tx1"/>
                  </a:solidFill>
                  <a:ea typeface="+mn-ea"/>
                  <a:cs typeface="+mn-cs"/>
                </a:rPr>
                <a:t>Den smartare staden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800" i="1" kern="1200" dirty="0">
                  <a:solidFill>
                    <a:schemeClr val="tx1"/>
                  </a:solidFill>
                </a:rPr>
                <a:t>EGG</a:t>
              </a:r>
              <a:endParaRPr lang="sv-SE" sz="1800" i="1" kern="12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0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2F31A018-C5FD-405E-A19C-C98D7D8A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143" y="189089"/>
            <a:ext cx="4558958" cy="6479822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514350" y="641612"/>
            <a:ext cx="3433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Var finns NTA?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45DE750-E184-4DE4-A5C7-352E36C28983}"/>
              </a:ext>
            </a:extLst>
          </p:cNvPr>
          <p:cNvSpPr/>
          <p:nvPr/>
        </p:nvSpPr>
        <p:spPr>
          <a:xfrm>
            <a:off x="514350" y="1985704"/>
            <a:ext cx="4926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dirty="0">
                <a:latin typeface="+mj-lt"/>
              </a:rPr>
              <a:t>143 kommuner och 36 fristående skolhuvudmän.</a:t>
            </a: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endParaRPr lang="sv-SE" dirty="0">
              <a:latin typeface="+mj-lt"/>
            </a:endParaRPr>
          </a:p>
          <a:p>
            <a:pPr marL="215900" indent="-215900">
              <a:buClr>
                <a:srgbClr val="DCA21E"/>
              </a:buClr>
              <a:buFont typeface="Arial" charset="0"/>
              <a:buChar char="•"/>
            </a:pPr>
            <a:r>
              <a:rPr lang="sv-SE" dirty="0">
                <a:latin typeface="+mj-lt"/>
              </a:rPr>
              <a:t>Cirka 12 000 pedagoger och lärare och 230 000     barn och elever i förskolan och </a:t>
            </a:r>
            <a:r>
              <a:rPr lang="sv-SE">
                <a:latin typeface="+mj-lt"/>
              </a:rPr>
              <a:t>skolan arbetade med </a:t>
            </a:r>
            <a:r>
              <a:rPr lang="sv-SE" dirty="0">
                <a:latin typeface="+mj-lt"/>
              </a:rPr>
              <a:t>NTA 2022.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52B6558-8481-4043-A18B-52D2E64A8747}"/>
              </a:ext>
            </a:extLst>
          </p:cNvPr>
          <p:cNvSpPr/>
          <p:nvPr/>
        </p:nvSpPr>
        <p:spPr>
          <a:xfrm>
            <a:off x="9990667" y="189089"/>
            <a:ext cx="2032000" cy="6479822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1F7AB8C8-FF50-4102-832D-0FAC4E4A4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7622" y="6233919"/>
            <a:ext cx="1733134" cy="25147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AC43619-62A1-453A-9ECF-D6ACA965D909}"/>
              </a:ext>
            </a:extLst>
          </p:cNvPr>
          <p:cNvSpPr txBox="1"/>
          <p:nvPr/>
        </p:nvSpPr>
        <p:spPr>
          <a:xfrm>
            <a:off x="8699195" y="698762"/>
            <a:ext cx="313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3FA8E2"/>
                </a:solidFill>
                <a:latin typeface="+mj-lt"/>
                <a:ea typeface="Arial" charset="0"/>
                <a:cs typeface="Arial" panose="020B0604020202020204" pitchFamily="34" charset="0"/>
              </a:rPr>
              <a:t>Drygt hälften av Sveriges kommuner är med i NTA och ett flertal fristående förskolor och skolor.</a:t>
            </a:r>
          </a:p>
        </p:txBody>
      </p:sp>
    </p:spTree>
    <p:extLst>
      <p:ext uri="{BB962C8B-B14F-4D97-AF65-F5344CB8AC3E}">
        <p14:creationId xmlns:p14="http://schemas.microsoft.com/office/powerpoint/2010/main" val="239051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6EF63-59AC-4834-BEE5-26D9006B9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57" y="1676399"/>
            <a:ext cx="5791935" cy="4486275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Medlemsavgift: 15 000 kronor (engångssumma).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Elevavgift: 20 kr/deltagande elev och termin – alternativt årsavtal för 30 kr/elev i årskurs F-6 som är inskrivna i huvudmannens skolor.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Avgift för barn i förskolan: 20 kr/deltagande barn och läsår – alternativt årsavtal för 12 kr/barn i åldern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4–5 år som är inskrivna i huvudmannens förskolor.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Investeringskostnader i temalådor och lärarhandledningar samt utbildningskostnader varierar beroende på upplägg och omfattning av verksamheten. </a:t>
            </a:r>
            <a:br>
              <a:rPr lang="sv-SE" altLang="sv-SE" sz="1800" dirty="0">
                <a:cs typeface="Arial" panose="020B0604020202020204" pitchFamily="34" charset="0"/>
              </a:rPr>
            </a:br>
            <a:r>
              <a:rPr lang="sv-SE" altLang="sv-SE" sz="1800" dirty="0">
                <a:cs typeface="Arial" panose="020B0604020202020204" pitchFamily="34" charset="0"/>
              </a:rPr>
              <a:t>(Se </a:t>
            </a:r>
            <a:r>
              <a:rPr lang="sv-SE" altLang="sv-SE" sz="1800" dirty="0">
                <a:cs typeface="Arial" panose="020B0604020202020204" pitchFamily="34" charset="0"/>
                <a:hlinkClick r:id="rId2"/>
              </a:rPr>
              <a:t>ntaskolutveckling.se</a:t>
            </a:r>
            <a:r>
              <a:rPr lang="sv-SE" altLang="sv-SE" sz="1800" dirty="0">
                <a:cs typeface="Arial" panose="020B0604020202020204" pitchFamily="34" charset="0"/>
              </a:rPr>
              <a:t> för räkneexempel.)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8B2E00-5528-436B-B10F-4308BA858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758" y="601176"/>
            <a:ext cx="6100418" cy="897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v-SE" sz="3500" dirty="0">
                <a:solidFill>
                  <a:srgbClr val="36A4E1"/>
                </a:solidFill>
                <a:cs typeface="Arial" panose="020B0604020202020204" pitchFamily="34" charset="0"/>
              </a:rPr>
              <a:t>Vad kostar ett medlemskap </a:t>
            </a:r>
          </a:p>
          <a:p>
            <a:pPr>
              <a:lnSpc>
                <a:spcPct val="100000"/>
              </a:lnSpc>
            </a:pPr>
            <a:r>
              <a:rPr lang="sv-SE" sz="3500" dirty="0">
                <a:solidFill>
                  <a:srgbClr val="36A4E1"/>
                </a:solidFill>
                <a:cs typeface="Arial" panose="020B0604020202020204" pitchFamily="34" charset="0"/>
              </a:rPr>
              <a:t>i NTA Skolutveckling?</a:t>
            </a:r>
          </a:p>
          <a:p>
            <a:endParaRPr lang="sv-SE" dirty="0"/>
          </a:p>
        </p:txBody>
      </p:sp>
      <p:pic>
        <p:nvPicPr>
          <p:cNvPr id="10" name="Bildobjekt 3">
            <a:extLst>
              <a:ext uri="{FF2B5EF4-FFF2-40B4-BE49-F238E27FC236}">
                <a16:creationId xmlns:a16="http://schemas.microsoft.com/office/drawing/2014/main" id="{6F345897-CF9A-4DD9-9A56-5C7234E23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92" y="165040"/>
            <a:ext cx="5575807" cy="65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C58772B0-E37C-4C77-ACA4-C502359F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21278C3-19BA-49DF-AE7B-61343CD74A4E}"/>
              </a:ext>
            </a:extLst>
          </p:cNvPr>
          <p:cNvSpPr txBox="1">
            <a:spLocks/>
          </p:cNvSpPr>
          <p:nvPr/>
        </p:nvSpPr>
        <p:spPr>
          <a:xfrm>
            <a:off x="652809" y="728346"/>
            <a:ext cx="8053041" cy="128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5A2D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rgbClr val="36A4E1"/>
                </a:solidFill>
                <a:ea typeface="+mn-ea"/>
                <a:cs typeface="Arial" panose="020B0604020202020204" pitchFamily="34" charset="0"/>
              </a:rPr>
              <a:t>Vad innebär ett medlemskap för den egna verksamheten?</a:t>
            </a:r>
          </a:p>
          <a:p>
            <a:endParaRPr lang="sv-SE" sz="3200" dirty="0">
              <a:solidFill>
                <a:srgbClr val="36A4E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1EF598A-2B21-42BC-BE03-5D9058B0D70F}"/>
              </a:ext>
            </a:extLst>
          </p:cNvPr>
          <p:cNvSpPr txBox="1">
            <a:spLocks/>
          </p:cNvSpPr>
          <p:nvPr/>
        </p:nvSpPr>
        <p:spPr>
          <a:xfrm>
            <a:off x="652810" y="1730058"/>
            <a:ext cx="8234016" cy="5127942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Det behövs en lokal NTA-samordnare.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Pedagoger och lärare, som inte tidigare arbetat med NTA, går en kortare introduktionsutbildning.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Pedagoger och lärare går en temautbildning innan de börjar arbeta med ett nytt NTA-tema.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Varje medlem ansvarar för att alla pedagoger och lärare har tillgång till en komplett materialsats i god tid innan temaarbetet ska påbörjas. 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1800" dirty="0">
                <a:cs typeface="Arial" panose="020B0604020202020204" pitchFamily="34" charset="0"/>
              </a:rPr>
              <a:t>Utifrån lokala förutsättningar erbjuds pedagoger och lärare årligen kortare träffar, med möjlighet till erfarenhetsutbyte och fördjupad utbildning. Dessa träffar arrangeras med fördel i samarbete med lokalt arbetsliv och/eller högre utbildning. </a:t>
            </a:r>
          </a:p>
        </p:txBody>
      </p:sp>
    </p:spTree>
    <p:extLst>
      <p:ext uri="{BB962C8B-B14F-4D97-AF65-F5344CB8AC3E}">
        <p14:creationId xmlns:p14="http://schemas.microsoft.com/office/powerpoint/2010/main" val="265762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1">
      <a:majorFont>
        <a:latin typeface="Officina Serif ITC Pro Book"/>
        <a:ea typeface=""/>
        <a:cs typeface=""/>
      </a:majorFont>
      <a:minorFont>
        <a:latin typeface="Officina Serif ITC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l_nta_2019_ny" id="{E831A32B-F09E-4CF6-8470-BAB6C2CA1846}" vid="{CFDC8E0F-4791-42AC-B050-8FA8851F72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pptmall_nta_2019_ny</Template>
  <TotalTime>0</TotalTime>
  <Words>766</Words>
  <Application>Microsoft Office PowerPoint</Application>
  <PresentationFormat>Bredbild</PresentationFormat>
  <Paragraphs>98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Officina Serif ITC Pro Book</vt:lpstr>
      <vt:lpstr>Systemtypsnitt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Veronica Bjurulf</dc:creator>
  <cp:lastModifiedBy>Anna Nordin</cp:lastModifiedBy>
  <cp:revision>72</cp:revision>
  <dcterms:created xsi:type="dcterms:W3CDTF">2020-01-23T07:05:23Z</dcterms:created>
  <dcterms:modified xsi:type="dcterms:W3CDTF">2023-01-13T11:00:29Z</dcterms:modified>
</cp:coreProperties>
</file>