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24" r:id="rId2"/>
    <p:sldId id="359" r:id="rId3"/>
    <p:sldId id="362" r:id="rId4"/>
    <p:sldId id="325" r:id="rId5"/>
    <p:sldId id="361" r:id="rId6"/>
    <p:sldId id="328" r:id="rId7"/>
    <p:sldId id="326" r:id="rId8"/>
    <p:sldId id="330" r:id="rId9"/>
    <p:sldId id="364" r:id="rId10"/>
    <p:sldId id="363" r:id="rId11"/>
    <p:sldId id="354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044" userDrawn="1">
          <p15:clr>
            <a:srgbClr val="A4A3A4"/>
          </p15:clr>
        </p15:guide>
        <p15:guide id="3" orient="horz" pos="572" userDrawn="1">
          <p15:clr>
            <a:srgbClr val="A4A3A4"/>
          </p15:clr>
        </p15:guide>
        <p15:guide id="4" pos="7568" userDrawn="1">
          <p15:clr>
            <a:srgbClr val="A4A3A4"/>
          </p15:clr>
        </p15:guide>
        <p15:guide id="5" orient="horz" pos="3793" userDrawn="1">
          <p15:clr>
            <a:srgbClr val="A4A3A4"/>
          </p15:clr>
        </p15:guide>
        <p15:guide id="6" pos="42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A2DB"/>
    <a:srgbClr val="D78D00"/>
    <a:srgbClr val="B0467C"/>
    <a:srgbClr val="E93E8A"/>
    <a:srgbClr val="838F34"/>
    <a:srgbClr val="A2B610"/>
    <a:srgbClr val="EE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1932FF-FF0D-4940-986D-E79A309B2D25}" v="1" dt="2020-11-13T07:28:36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7556" autoAdjust="0"/>
  </p:normalViewPr>
  <p:slideViewPr>
    <p:cSldViewPr snapToGrid="0" snapToObjects="1">
      <p:cViewPr varScale="1">
        <p:scale>
          <a:sx n="67" d="100"/>
          <a:sy n="67" d="100"/>
        </p:scale>
        <p:origin x="644" y="44"/>
      </p:cViewPr>
      <p:guideLst>
        <p:guide pos="4044"/>
        <p:guide orient="horz" pos="572"/>
        <p:guide pos="7568"/>
        <p:guide orient="horz" pos="3793"/>
        <p:guide pos="4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G Danielsson" userId="d9237617-12c0-4af2-a2be-db968d1d79b3" providerId="ADAL" clId="{D31932FF-FF0D-4940-986D-E79A309B2D25}"/>
    <pc:docChg chg="undo custSel modSld">
      <pc:chgData name="Sebastian G Danielsson" userId="d9237617-12c0-4af2-a2be-db968d1d79b3" providerId="ADAL" clId="{D31932FF-FF0D-4940-986D-E79A309B2D25}" dt="2020-11-13T08:10:53.786" v="319" actId="1076"/>
      <pc:docMkLst>
        <pc:docMk/>
      </pc:docMkLst>
      <pc:sldChg chg="modSp mod">
        <pc:chgData name="Sebastian G Danielsson" userId="d9237617-12c0-4af2-a2be-db968d1d79b3" providerId="ADAL" clId="{D31932FF-FF0D-4940-986D-E79A309B2D25}" dt="2020-11-13T07:26:26.896" v="9" actId="1076"/>
        <pc:sldMkLst>
          <pc:docMk/>
          <pc:sldMk cId="1959047901" sldId="325"/>
        </pc:sldMkLst>
        <pc:spChg chg="mod">
          <ac:chgData name="Sebastian G Danielsson" userId="d9237617-12c0-4af2-a2be-db968d1d79b3" providerId="ADAL" clId="{D31932FF-FF0D-4940-986D-E79A309B2D25}" dt="2020-11-13T07:26:26.896" v="9" actId="1076"/>
          <ac:spMkLst>
            <pc:docMk/>
            <pc:sldMk cId="1959047901" sldId="325"/>
            <ac:spMk id="2" creationId="{5CF0FE0F-C0CF-C84E-94A7-C5DDC083BF39}"/>
          </ac:spMkLst>
        </pc:spChg>
      </pc:sldChg>
      <pc:sldChg chg="modSp mod">
        <pc:chgData name="Sebastian G Danielsson" userId="d9237617-12c0-4af2-a2be-db968d1d79b3" providerId="ADAL" clId="{D31932FF-FF0D-4940-986D-E79A309B2D25}" dt="2020-11-13T08:10:42.449" v="318" actId="1076"/>
        <pc:sldMkLst>
          <pc:docMk/>
          <pc:sldMk cId="64171509" sldId="326"/>
        </pc:sldMkLst>
        <pc:spChg chg="mod">
          <ac:chgData name="Sebastian G Danielsson" userId="d9237617-12c0-4af2-a2be-db968d1d79b3" providerId="ADAL" clId="{D31932FF-FF0D-4940-986D-E79A309B2D25}" dt="2020-11-13T08:10:42.449" v="318" actId="1076"/>
          <ac:spMkLst>
            <pc:docMk/>
            <pc:sldMk cId="64171509" sldId="326"/>
            <ac:spMk id="6" creationId="{EFE0D3E6-420A-4AE0-8C05-6D83D89AC65A}"/>
          </ac:spMkLst>
        </pc:spChg>
        <pc:spChg chg="mod">
          <ac:chgData name="Sebastian G Danielsson" userId="d9237617-12c0-4af2-a2be-db968d1d79b3" providerId="ADAL" clId="{D31932FF-FF0D-4940-986D-E79A309B2D25}" dt="2020-11-13T08:10:36.720" v="317" actId="1076"/>
          <ac:spMkLst>
            <pc:docMk/>
            <pc:sldMk cId="64171509" sldId="326"/>
            <ac:spMk id="7" creationId="{B70F9C7C-1592-4FC4-A014-ED3DA92EC0A9}"/>
          </ac:spMkLst>
        </pc:spChg>
      </pc:sldChg>
      <pc:sldChg chg="addSp modSp mod">
        <pc:chgData name="Sebastian G Danielsson" userId="d9237617-12c0-4af2-a2be-db968d1d79b3" providerId="ADAL" clId="{D31932FF-FF0D-4940-986D-E79A309B2D25}" dt="2020-11-13T07:30:16.715" v="282" actId="20577"/>
        <pc:sldMkLst>
          <pc:docMk/>
          <pc:sldMk cId="1644203823" sldId="328"/>
        </pc:sldMkLst>
        <pc:spChg chg="add mod">
          <ac:chgData name="Sebastian G Danielsson" userId="d9237617-12c0-4af2-a2be-db968d1d79b3" providerId="ADAL" clId="{D31932FF-FF0D-4940-986D-E79A309B2D25}" dt="2020-11-13T07:30:16.715" v="282" actId="20577"/>
          <ac:spMkLst>
            <pc:docMk/>
            <pc:sldMk cId="1644203823" sldId="328"/>
            <ac:spMk id="2" creationId="{76758621-83B3-4FDB-A3D1-A8054A1F12DE}"/>
          </ac:spMkLst>
        </pc:spChg>
        <pc:picChg chg="mod">
          <ac:chgData name="Sebastian G Danielsson" userId="d9237617-12c0-4af2-a2be-db968d1d79b3" providerId="ADAL" clId="{D31932FF-FF0D-4940-986D-E79A309B2D25}" dt="2020-11-13T07:28:21.715" v="42" actId="1037"/>
          <ac:picMkLst>
            <pc:docMk/>
            <pc:sldMk cId="1644203823" sldId="328"/>
            <ac:picMk id="10" creationId="{2404BD2B-3F4B-4FA4-88E7-FDD8A629C88A}"/>
          </ac:picMkLst>
        </pc:picChg>
      </pc:sldChg>
      <pc:sldChg chg="delSp modSp mod">
        <pc:chgData name="Sebastian G Danielsson" userId="d9237617-12c0-4af2-a2be-db968d1d79b3" providerId="ADAL" clId="{D31932FF-FF0D-4940-986D-E79A309B2D25}" dt="2020-11-13T07:31:23.496" v="284" actId="1076"/>
        <pc:sldMkLst>
          <pc:docMk/>
          <pc:sldMk cId="397081190" sldId="354"/>
        </pc:sldMkLst>
        <pc:spChg chg="mod">
          <ac:chgData name="Sebastian G Danielsson" userId="d9237617-12c0-4af2-a2be-db968d1d79b3" providerId="ADAL" clId="{D31932FF-FF0D-4940-986D-E79A309B2D25}" dt="2020-11-13T07:31:23.496" v="284" actId="1076"/>
          <ac:spMkLst>
            <pc:docMk/>
            <pc:sldMk cId="397081190" sldId="354"/>
            <ac:spMk id="2" creationId="{B37FB38F-B455-144B-9FF0-AB4FEC9B34D8}"/>
          </ac:spMkLst>
        </pc:spChg>
        <pc:spChg chg="del">
          <ac:chgData name="Sebastian G Danielsson" userId="d9237617-12c0-4af2-a2be-db968d1d79b3" providerId="ADAL" clId="{D31932FF-FF0D-4940-986D-E79A309B2D25}" dt="2020-11-13T07:31:17.067" v="283" actId="478"/>
          <ac:spMkLst>
            <pc:docMk/>
            <pc:sldMk cId="397081190" sldId="354"/>
            <ac:spMk id="3" creationId="{0DB3B739-EF5C-A94B-8B95-778786646461}"/>
          </ac:spMkLst>
        </pc:spChg>
      </pc:sldChg>
      <pc:sldChg chg="modSp mod">
        <pc:chgData name="Sebastian G Danielsson" userId="d9237617-12c0-4af2-a2be-db968d1d79b3" providerId="ADAL" clId="{D31932FF-FF0D-4940-986D-E79A309B2D25}" dt="2020-11-13T07:26:13.104" v="8" actId="1076"/>
        <pc:sldMkLst>
          <pc:docMk/>
          <pc:sldMk cId="701515839" sldId="359"/>
        </pc:sldMkLst>
        <pc:spChg chg="mod">
          <ac:chgData name="Sebastian G Danielsson" userId="d9237617-12c0-4af2-a2be-db968d1d79b3" providerId="ADAL" clId="{D31932FF-FF0D-4940-986D-E79A309B2D25}" dt="2020-11-13T07:26:13.104" v="8" actId="1076"/>
          <ac:spMkLst>
            <pc:docMk/>
            <pc:sldMk cId="701515839" sldId="359"/>
            <ac:spMk id="7" creationId="{A97A1FCC-ABC1-421F-A73B-45D79E213EF5}"/>
          </ac:spMkLst>
        </pc:spChg>
      </pc:sldChg>
      <pc:sldChg chg="modSp mod">
        <pc:chgData name="Sebastian G Danielsson" userId="d9237617-12c0-4af2-a2be-db968d1d79b3" providerId="ADAL" clId="{D31932FF-FF0D-4940-986D-E79A309B2D25}" dt="2020-11-13T07:25:51.415" v="7" actId="20577"/>
        <pc:sldMkLst>
          <pc:docMk/>
          <pc:sldMk cId="2718988991" sldId="362"/>
        </pc:sldMkLst>
        <pc:spChg chg="mod">
          <ac:chgData name="Sebastian G Danielsson" userId="d9237617-12c0-4af2-a2be-db968d1d79b3" providerId="ADAL" clId="{D31932FF-FF0D-4940-986D-E79A309B2D25}" dt="2020-11-13T07:25:51.415" v="7" actId="20577"/>
          <ac:spMkLst>
            <pc:docMk/>
            <pc:sldMk cId="2718988991" sldId="362"/>
            <ac:spMk id="3" creationId="{F27BA100-82F1-4968-9814-14C60B464272}"/>
          </ac:spMkLst>
        </pc:spChg>
      </pc:sldChg>
      <pc:sldChg chg="modSp mod">
        <pc:chgData name="Sebastian G Danielsson" userId="d9237617-12c0-4af2-a2be-db968d1d79b3" providerId="ADAL" clId="{D31932FF-FF0D-4940-986D-E79A309B2D25}" dt="2020-11-13T08:10:53.786" v="319" actId="1076"/>
        <pc:sldMkLst>
          <pc:docMk/>
          <pc:sldMk cId="4240351394" sldId="364"/>
        </pc:sldMkLst>
        <pc:spChg chg="mod">
          <ac:chgData name="Sebastian G Danielsson" userId="d9237617-12c0-4af2-a2be-db968d1d79b3" providerId="ADAL" clId="{D31932FF-FF0D-4940-986D-E79A309B2D25}" dt="2020-11-13T08:07:36.671" v="288" actId="1076"/>
          <ac:spMkLst>
            <pc:docMk/>
            <pc:sldMk cId="4240351394" sldId="364"/>
            <ac:spMk id="6" creationId="{EFE0D3E6-420A-4AE0-8C05-6D83D89AC65A}"/>
          </ac:spMkLst>
        </pc:spChg>
        <pc:spChg chg="mod">
          <ac:chgData name="Sebastian G Danielsson" userId="d9237617-12c0-4af2-a2be-db968d1d79b3" providerId="ADAL" clId="{D31932FF-FF0D-4940-986D-E79A309B2D25}" dt="2020-11-13T08:10:53.786" v="319" actId="1076"/>
          <ac:spMkLst>
            <pc:docMk/>
            <pc:sldMk cId="4240351394" sldId="364"/>
            <ac:spMk id="7" creationId="{B70F9C7C-1592-4FC4-A014-ED3DA92EC0A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5A0AF-E3F5-2C43-B9E0-4155CED2A3BE}" type="datetimeFigureOut">
              <a:rPr lang="sv-SE" smtClean="0"/>
              <a:t>2020-11-13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1435E-055B-494E-A7C8-CD59707E96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2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2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20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978D71EC-C867-D04E-B65A-BFCEC25D9B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C02E5309-957B-A84E-B744-118C51D3B03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15805" y="-604141"/>
            <a:ext cx="5160390" cy="4718941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2DC2B64D-2730-DC41-9E4A-4E8DF1ACC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2820" y="3708335"/>
            <a:ext cx="9924585" cy="159039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200">
                <a:solidFill>
                  <a:srgbClr val="45A2DB"/>
                </a:solidFill>
              </a:defRPr>
            </a:lvl1pPr>
          </a:lstStyle>
          <a:p>
            <a:r>
              <a:rPr lang="sv-SE" dirty="0"/>
              <a:t>Presentationsrubrik</a:t>
            </a:r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2D3794DE-EB7A-BD43-B323-A2E082786D2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92820" y="5517314"/>
            <a:ext cx="9924585" cy="42628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sv-SE" dirty="0"/>
              <a:t>Namn </a:t>
            </a:r>
            <a:r>
              <a:rPr lang="sv-SE" dirty="0" err="1"/>
              <a:t>Namnsson</a:t>
            </a:r>
            <a:r>
              <a:rPr lang="sv-SE" dirty="0"/>
              <a:t> &amp; Namn </a:t>
            </a:r>
            <a:r>
              <a:rPr lang="sv-SE" dirty="0" err="1"/>
              <a:t>Namnsson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2588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, Ingress och Blå 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18188771-3F8E-334A-B401-824407DC27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6" name="Platshållare för text 6">
            <a:extLst>
              <a:ext uri="{FF2B5EF4-FFF2-40B4-BE49-F238E27FC236}">
                <a16:creationId xmlns:a16="http://schemas.microsoft.com/office/drawing/2014/main" id="{7EDC3856-5601-5A41-8550-BD2E9E5F57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11493188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932972"/>
            <a:ext cx="11194200" cy="91669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3840914"/>
            <a:ext cx="11194198" cy="22459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innehåll 3">
            <a:extLst>
              <a:ext uri="{FF2B5EF4-FFF2-40B4-BE49-F238E27FC236}">
                <a16:creationId xmlns:a16="http://schemas.microsoft.com/office/drawing/2014/main" id="{73FE0902-DAAE-A244-BFEF-5CF8BE4C1A4D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27913" y="1965278"/>
            <a:ext cx="11194198" cy="11886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600" b="1"/>
            </a:lvl1pPr>
          </a:lstStyle>
          <a:p>
            <a:pPr lvl="0"/>
            <a:r>
              <a:rPr lang="sv-SE" dirty="0"/>
              <a:t>Ingress</a:t>
            </a:r>
          </a:p>
          <a:p>
            <a:pPr lvl="0"/>
            <a:r>
              <a:rPr lang="sv-SE" dirty="0"/>
              <a:t>på ca</a:t>
            </a:r>
          </a:p>
          <a:p>
            <a:pPr lvl="0"/>
            <a:r>
              <a:rPr lang="sv-SE" dirty="0"/>
              <a:t>tre rader</a:t>
            </a:r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F5D500E2-055B-294C-9779-580EFBA61B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913" y="3153964"/>
            <a:ext cx="11194198" cy="68694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600" b="1">
                <a:solidFill>
                  <a:srgbClr val="45A2DB"/>
                </a:solidFill>
                <a:sym typeface="Wingdings" pitchFamily="2" charset="2"/>
              </a:defRPr>
            </a:lvl1pPr>
          </a:lstStyle>
          <a:p>
            <a:pPr lvl="0"/>
            <a:r>
              <a:rPr lang="sv-SE" dirty="0"/>
              <a:t> Mellanrubrik</a:t>
            </a:r>
          </a:p>
        </p:txBody>
      </p:sp>
    </p:spTree>
    <p:extLst>
      <p:ext uri="{BB962C8B-B14F-4D97-AF65-F5344CB8AC3E}">
        <p14:creationId xmlns:p14="http://schemas.microsoft.com/office/powerpoint/2010/main" val="13074462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svart rubrik (+ Blå pi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18188771-3F8E-334A-B401-824407DC27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6" name="Platshållare för text 6">
            <a:extLst>
              <a:ext uri="{FF2B5EF4-FFF2-40B4-BE49-F238E27FC236}">
                <a16:creationId xmlns:a16="http://schemas.microsoft.com/office/drawing/2014/main" id="{7EDC3856-5601-5A41-8550-BD2E9E5F57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11493188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7" name="Platshållare för innehåll 3">
            <a:extLst>
              <a:ext uri="{FF2B5EF4-FFF2-40B4-BE49-F238E27FC236}">
                <a16:creationId xmlns:a16="http://schemas.microsoft.com/office/drawing/2014/main" id="{73FE0902-DAAE-A244-BFEF-5CF8BE4C1A4D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27913" y="1027491"/>
            <a:ext cx="11194198" cy="11886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600" b="1"/>
            </a:lvl1pPr>
          </a:lstStyle>
          <a:p>
            <a:pPr lvl="0"/>
            <a:r>
              <a:rPr lang="sv-SE" dirty="0"/>
              <a:t>Ingress</a:t>
            </a:r>
          </a:p>
          <a:p>
            <a:pPr lvl="0"/>
            <a:r>
              <a:rPr lang="sv-SE" dirty="0"/>
              <a:t>på ca</a:t>
            </a:r>
          </a:p>
          <a:p>
            <a:pPr lvl="0"/>
            <a:r>
              <a:rPr lang="sv-SE" dirty="0"/>
              <a:t>tre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903126"/>
            <a:ext cx="11194198" cy="31428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F5D500E2-055B-294C-9779-580EFBA61B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913" y="2216177"/>
            <a:ext cx="11194198" cy="68694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600" b="1">
                <a:solidFill>
                  <a:srgbClr val="45A2DB"/>
                </a:solidFill>
                <a:sym typeface="Wingdings" pitchFamily="2" charset="2"/>
              </a:defRPr>
            </a:lvl1pPr>
          </a:lstStyle>
          <a:p>
            <a:pPr lvl="0"/>
            <a:r>
              <a:rPr lang="sv-SE" dirty="0"/>
              <a:t> Mellanrubrik</a:t>
            </a:r>
          </a:p>
        </p:txBody>
      </p:sp>
    </p:spTree>
    <p:extLst>
      <p:ext uri="{BB962C8B-B14F-4D97-AF65-F5344CB8AC3E}">
        <p14:creationId xmlns:p14="http://schemas.microsoft.com/office/powerpoint/2010/main" val="728331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Bild 6">
            <a:extLst>
              <a:ext uri="{FF2B5EF4-FFF2-40B4-BE49-F238E27FC236}">
                <a16:creationId xmlns:a16="http://schemas.microsoft.com/office/drawing/2014/main" id="{D7B5166A-F61B-B744-B7E2-40A5B75556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838F3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3482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logo till vänster -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Bild 4">
            <a:extLst>
              <a:ext uri="{FF2B5EF4-FFF2-40B4-BE49-F238E27FC236}">
                <a16:creationId xmlns:a16="http://schemas.microsoft.com/office/drawing/2014/main" id="{68958B78-5972-2E48-8B9E-D771D280588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838F3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2933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m foto + Kapitelrubrik + Fokusområ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42CED309-699E-A84E-936D-6C2DF2586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6" name="Platshållare för text 6">
            <a:extLst>
              <a:ext uri="{FF2B5EF4-FFF2-40B4-BE49-F238E27FC236}">
                <a16:creationId xmlns:a16="http://schemas.microsoft.com/office/drawing/2014/main" id="{583C1860-0598-524A-A167-73B3325284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6205718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10" name="Platshållare för text 6">
            <a:extLst>
              <a:ext uri="{FF2B5EF4-FFF2-40B4-BE49-F238E27FC236}">
                <a16:creationId xmlns:a16="http://schemas.microsoft.com/office/drawing/2014/main" id="{E4F05D64-D0E3-6F40-A406-0ACC2180F8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4810" y="244110"/>
            <a:ext cx="5161417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A2B610"/>
                </a:solidFill>
              </a:defRPr>
            </a:lvl1pPr>
          </a:lstStyle>
          <a:p>
            <a:pPr lvl="0"/>
            <a:r>
              <a:rPr lang="sv-SE" dirty="0"/>
              <a:t>Avsnitt 1:</a:t>
            </a:r>
          </a:p>
          <a:p>
            <a:pPr lvl="0"/>
            <a:r>
              <a:rPr lang="sv-SE" dirty="0" err="1"/>
              <a:t>Ev</a:t>
            </a:r>
            <a:r>
              <a:rPr lang="sv-SE" dirty="0"/>
              <a:t> namn</a:t>
            </a: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AFE04F9C-1ADA-3149-9D11-573A4BC2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838F3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21F4D4D8-9A2E-3640-B1E6-D8F03D8F1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0205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Bild 5">
            <a:extLst>
              <a:ext uri="{FF2B5EF4-FFF2-40B4-BE49-F238E27FC236}">
                <a16:creationId xmlns:a16="http://schemas.microsoft.com/office/drawing/2014/main" id="{F8FD5405-EC23-2947-8907-1AC391758E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D78D00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3157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logo till vänster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Bild 4">
            <a:extLst>
              <a:ext uri="{FF2B5EF4-FFF2-40B4-BE49-F238E27FC236}">
                <a16:creationId xmlns:a16="http://schemas.microsoft.com/office/drawing/2014/main" id="{377BE4AB-76A4-7744-9841-C2D0113C49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D78D00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6786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m foto, kapitelrubrik + Fokusområ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C30CBC02-EDF6-374F-B2EE-64D9786332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6" name="Platshållare för text 6">
            <a:extLst>
              <a:ext uri="{FF2B5EF4-FFF2-40B4-BE49-F238E27FC236}">
                <a16:creationId xmlns:a16="http://schemas.microsoft.com/office/drawing/2014/main" id="{A3A27EEA-240E-BD4C-8961-90E8F4F6CE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6205718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CBC01D2C-9D7D-4948-A05E-BF67555236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4810" y="244110"/>
            <a:ext cx="5161417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EEA400"/>
                </a:solidFill>
              </a:defRPr>
            </a:lvl1pPr>
          </a:lstStyle>
          <a:p>
            <a:pPr lvl="0"/>
            <a:r>
              <a:rPr lang="sv-SE" dirty="0"/>
              <a:t>Avsnitt 2:</a:t>
            </a:r>
          </a:p>
          <a:p>
            <a:pPr lvl="0"/>
            <a:r>
              <a:rPr lang="sv-SE" dirty="0" err="1"/>
              <a:t>Ev</a:t>
            </a:r>
            <a:r>
              <a:rPr lang="sv-SE" dirty="0"/>
              <a:t> namn</a:t>
            </a: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1815A777-2A1A-CB4F-9413-63F2D99DF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D78D00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Platshållare för innehåll 3">
            <a:extLst>
              <a:ext uri="{FF2B5EF4-FFF2-40B4-BE49-F238E27FC236}">
                <a16:creationId xmlns:a16="http://schemas.microsoft.com/office/drawing/2014/main" id="{55EA7E81-6363-9B46-B25A-15F5C2F13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5550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Bild 5">
            <a:extLst>
              <a:ext uri="{FF2B5EF4-FFF2-40B4-BE49-F238E27FC236}">
                <a16:creationId xmlns:a16="http://schemas.microsoft.com/office/drawing/2014/main" id="{A6BC59C6-19B8-4141-9674-8835056DB0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B0467C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6041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logo till vänster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4">
            <a:extLst>
              <a:ext uri="{FF2B5EF4-FFF2-40B4-BE49-F238E27FC236}">
                <a16:creationId xmlns:a16="http://schemas.microsoft.com/office/drawing/2014/main" id="{B4B3FCEE-69CC-6840-AD5A-FBDDA21D9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B0467C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395086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5001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978D71EC-C867-D04E-B65A-BFCEC25D9B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C02E5309-957B-A84E-B744-118C51D3B03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43188" y="363006"/>
            <a:ext cx="6705624" cy="613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437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m foto, kapitelrubrik + Fokusområ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8386301-1245-664A-9C8B-16A067511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8F18E150-67C5-074C-9F67-A8BD6B35EE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6" name="Platshållare för text 6">
            <a:extLst>
              <a:ext uri="{FF2B5EF4-FFF2-40B4-BE49-F238E27FC236}">
                <a16:creationId xmlns:a16="http://schemas.microsoft.com/office/drawing/2014/main" id="{12F49EA9-5602-9A43-A0C0-C404E4B86E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6205718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1B17994-570F-4441-BBD1-BD3D5C667B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4810" y="244110"/>
            <a:ext cx="5161417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E93E8A"/>
                </a:solidFill>
              </a:defRPr>
            </a:lvl1pPr>
          </a:lstStyle>
          <a:p>
            <a:pPr lvl="0"/>
            <a:r>
              <a:rPr lang="sv-SE" dirty="0"/>
              <a:t>Avsnitt 3:</a:t>
            </a:r>
          </a:p>
          <a:p>
            <a:pPr lvl="0"/>
            <a:r>
              <a:rPr lang="sv-SE" dirty="0" err="1"/>
              <a:t>Ev</a:t>
            </a:r>
            <a:r>
              <a:rPr lang="sv-SE" dirty="0"/>
              <a:t> namn</a:t>
            </a: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1931CE3D-4DA8-DE4B-9816-B6AAE1143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B0467C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Platshållare för innehåll 3">
            <a:extLst>
              <a:ext uri="{FF2B5EF4-FFF2-40B4-BE49-F238E27FC236}">
                <a16:creationId xmlns:a16="http://schemas.microsoft.com/office/drawing/2014/main" id="{6A037F5C-C065-C941-A603-84889036D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4507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6A6EE987-8235-1B48-AB6F-93155BA604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0D1D3741-168F-C441-AEE4-44E71D5463F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997788" y="391615"/>
            <a:ext cx="431800" cy="431800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35D4A263-623C-FF4C-9CE1-7A77E62B24B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496156" y="391615"/>
            <a:ext cx="431800" cy="431800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A00A7817-F3B3-644C-AABE-69A236F94A4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499419" y="391615"/>
            <a:ext cx="431800" cy="431800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188B6236-568F-394D-9CD6-2AE71E89274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01050" y="391615"/>
            <a:ext cx="431800" cy="431800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361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 Tem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6A6EE987-8235-1B48-AB6F-93155BA604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80BC3E0D-F001-FF4D-BEEB-136C05EDBEB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01050" y="389158"/>
            <a:ext cx="431800" cy="43180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71B20F7C-FCBE-F24E-8B42-94CB87A4E8D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499418" y="389158"/>
            <a:ext cx="431800" cy="431800"/>
          </a:xfrm>
          <a:prstGeom prst="rect">
            <a:avLst/>
          </a:prstGeom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AF3DFE0B-85CC-FE43-8A7A-51E11DEFF6C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97788" y="389158"/>
            <a:ext cx="431800" cy="431800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042871ED-6FB3-4548-9E2E-04BE1D4F967A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96156" y="389158"/>
            <a:ext cx="431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44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 Materi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188B6236-568F-394D-9CD6-2AE71E8927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1050" y="391615"/>
            <a:ext cx="431800" cy="431800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9AB0EC32-6A36-0C45-9AA2-A544669AD92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F5B8C574-87FB-6B4D-B125-C084B08FE82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499418" y="389158"/>
            <a:ext cx="431800" cy="431800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5ABD07A5-DFA2-0746-B561-B418FFA585C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97788" y="389158"/>
            <a:ext cx="431800" cy="43180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3DECFD11-A20B-F142-A9EB-4A3B0E4BE06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96156" y="389158"/>
            <a:ext cx="431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85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 Kompetensutveck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A00A7817-F3B3-644C-AABE-69A236F94A4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99419" y="391615"/>
            <a:ext cx="431800" cy="431800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B30924CD-B01D-484A-901A-E451F40515F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9C1523D5-6802-CE42-98B0-D5D7CC54406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01050" y="389158"/>
            <a:ext cx="431800" cy="431800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B7562F67-BFE2-2E4E-AD8E-F2E83939454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97788" y="389158"/>
            <a:ext cx="431800" cy="43180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DDB32ACA-385D-8C4F-8A12-2F812469A93A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96156" y="389158"/>
            <a:ext cx="431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04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 Organ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>
            <a:extLst>
              <a:ext uri="{FF2B5EF4-FFF2-40B4-BE49-F238E27FC236}">
                <a16:creationId xmlns:a16="http://schemas.microsoft.com/office/drawing/2014/main" id="{0D1D3741-168F-C441-AEE4-44E71D5463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97788" y="391615"/>
            <a:ext cx="431800" cy="431800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7" name="Bild 4">
            <a:extLst>
              <a:ext uri="{FF2B5EF4-FFF2-40B4-BE49-F238E27FC236}">
                <a16:creationId xmlns:a16="http://schemas.microsoft.com/office/drawing/2014/main" id="{364242C4-A01C-C943-B2FB-B665E2674C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EB7D1532-D82F-B844-A842-C60914FC08D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96156" y="389158"/>
            <a:ext cx="431800" cy="431800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135126AC-A8C7-3D48-B5EC-6740BCD48B5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499418" y="389158"/>
            <a:ext cx="431800" cy="43180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B73F5D2C-A6FA-2246-9EC5-38CEEF01876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01050" y="389158"/>
            <a:ext cx="431800" cy="431800"/>
          </a:xfrm>
          <a:prstGeom prst="rect">
            <a:avLst/>
          </a:prstGeom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E15E6E41-D1E6-7346-A389-05113642B6E0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171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 Utvärd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35D4A263-623C-FF4C-9CE1-7A77E62B24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496156" y="391615"/>
            <a:ext cx="431800" cy="431800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8E22C29B-4A47-0742-A3C0-7F4701E613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244AA4EE-D4F6-C449-9F66-D5BBB7E0C05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01050" y="389158"/>
            <a:ext cx="431800" cy="431800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064C61-76FF-D547-82CE-F6ECCF7D290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499418" y="389158"/>
            <a:ext cx="431800" cy="431800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0AE9674B-3FF5-7244-893E-7495A3844BF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997788" y="389158"/>
            <a:ext cx="431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441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: Teman, Materiel och Kompetensutveck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A6EE987-8235-1B48-AB6F-93155BA604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A00A7817-F3B3-644C-AABE-69A236F94A4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499419" y="391615"/>
            <a:ext cx="431800" cy="431800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188B6236-568F-394D-9CD6-2AE71E89274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01050" y="391615"/>
            <a:ext cx="431800" cy="431800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9F80982F-9C53-194B-9C3E-83D9D05364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97788" y="389158"/>
            <a:ext cx="431800" cy="431800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67B6F67F-CFD4-1547-8A39-B96B097388C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96156" y="389158"/>
            <a:ext cx="431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236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Symboler: Teman och Materi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FD381C1B-BDA1-494D-B5D9-F0F28F57B7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sp>
        <p:nvSpPr>
          <p:cNvPr id="6" name="Platshållare för bild 7">
            <a:extLst>
              <a:ext uri="{FF2B5EF4-FFF2-40B4-BE49-F238E27FC236}">
                <a16:creationId xmlns:a16="http://schemas.microsoft.com/office/drawing/2014/main" id="{8E3A44F3-7CC4-D44A-97B9-1A92F3411C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989C9DA-B667-E243-8A72-BC514D53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C73D0349-89E3-2749-9BCA-2CEFDB8D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3426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6A6EE987-8235-1B48-AB6F-93155BA604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1213" y="340815"/>
            <a:ext cx="533400" cy="533400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188B6236-568F-394D-9CD6-2AE71E8927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01050" y="391615"/>
            <a:ext cx="431800" cy="431800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4198EF20-C9BF-D347-A304-8996FBC0188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499418" y="389158"/>
            <a:ext cx="431800" cy="431800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47A38285-E0FB-664D-9797-542C2856C5B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97788" y="389158"/>
            <a:ext cx="431800" cy="431800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69080A07-F7DA-A548-A5C3-46729671254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96156" y="389158"/>
            <a:ext cx="4318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443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tvåspalt plus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7">
            <a:extLst>
              <a:ext uri="{FF2B5EF4-FFF2-40B4-BE49-F238E27FC236}">
                <a16:creationId xmlns:a16="http://schemas.microsoft.com/office/drawing/2014/main" id="{9DEABB7F-000E-B244-B9D2-74FE31DA7E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8913"/>
            <a:ext cx="5255081" cy="6480175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8F7D9232-85D7-D747-8E18-BB211502B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4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44" userDrawn="1">
          <p15:clr>
            <a:srgbClr val="FBAE40"/>
          </p15:clr>
        </p15:guide>
        <p15:guide id="2" pos="424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89E1508-BB5D-C247-B193-3BCE95BB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150" y="184150"/>
            <a:ext cx="11823700" cy="6489700"/>
          </a:xfrm>
          <a:prstGeom prst="rect">
            <a:avLst/>
          </a:prstGeo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C5BCA3D-870A-084E-B235-7F1BFA4F2C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0650" y="2743200"/>
            <a:ext cx="4810699" cy="20462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ts val="7000"/>
              </a:lnSpc>
              <a:buNone/>
              <a:defRPr sz="42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Avsnittsrubrik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944EA92E-F1C3-F14F-8342-2D4499E99D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98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310833A2-36BC-EE47-B586-A1BEA20707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167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89E1508-BB5D-C247-B193-3BCE95BB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150" y="184150"/>
            <a:ext cx="11823700" cy="648970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53BA057A-1538-DD41-8943-E26862B2FF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15447" y="2335461"/>
            <a:ext cx="5361106" cy="4902487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DB6DBD61-7CCA-6B4C-9605-23782B134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2820" y="992407"/>
            <a:ext cx="9924585" cy="159039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200">
                <a:solidFill>
                  <a:srgbClr val="45A2DB"/>
                </a:solidFill>
              </a:defRPr>
            </a:lvl1pPr>
          </a:lstStyle>
          <a:p>
            <a:r>
              <a:rPr lang="sv-SE" dirty="0"/>
              <a:t>Lycka till!</a:t>
            </a:r>
          </a:p>
        </p:txBody>
      </p:sp>
      <p:sp>
        <p:nvSpPr>
          <p:cNvPr id="8" name="Platshållare för innehåll 3">
            <a:extLst>
              <a:ext uri="{FF2B5EF4-FFF2-40B4-BE49-F238E27FC236}">
                <a16:creationId xmlns:a16="http://schemas.microsoft.com/office/drawing/2014/main" id="{033691B6-8BEA-F84A-8B32-704D9D5F72C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92820" y="2582800"/>
            <a:ext cx="9924585" cy="5168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sv-SE" dirty="0"/>
              <a:t>Namn </a:t>
            </a:r>
            <a:r>
              <a:rPr lang="sv-SE" dirty="0" err="1"/>
              <a:t>Namnsson</a:t>
            </a:r>
            <a:r>
              <a:rPr lang="sv-SE" dirty="0"/>
              <a:t> &amp; Namn </a:t>
            </a:r>
            <a:r>
              <a:rPr lang="sv-SE" dirty="0" err="1"/>
              <a:t>Namnsson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00411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vslutning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89E1508-BB5D-C247-B193-3BCE95BB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150" y="184150"/>
            <a:ext cx="11823700" cy="648970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53BA057A-1538-DD41-8943-E26862B2FF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15447" y="2335461"/>
            <a:ext cx="5361106" cy="4902487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DB6DBD61-7CCA-6B4C-9605-23782B134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2820" y="992407"/>
            <a:ext cx="9924585" cy="159039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200">
                <a:solidFill>
                  <a:srgbClr val="45A2DB"/>
                </a:solidFill>
              </a:defRPr>
            </a:lvl1pPr>
          </a:lstStyle>
          <a:p>
            <a:r>
              <a:rPr lang="sv-SE" dirty="0"/>
              <a:t>TACK!</a:t>
            </a:r>
          </a:p>
        </p:txBody>
      </p:sp>
      <p:sp>
        <p:nvSpPr>
          <p:cNvPr id="8" name="Platshållare för innehåll 3">
            <a:extLst>
              <a:ext uri="{FF2B5EF4-FFF2-40B4-BE49-F238E27FC236}">
                <a16:creationId xmlns:a16="http://schemas.microsoft.com/office/drawing/2014/main" id="{033691B6-8BEA-F84A-8B32-704D9D5F72C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92820" y="2582800"/>
            <a:ext cx="9924585" cy="5168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sv-SE" dirty="0"/>
              <a:t>Namn </a:t>
            </a:r>
            <a:r>
              <a:rPr lang="sv-SE" dirty="0" err="1"/>
              <a:t>Namnsson</a:t>
            </a:r>
            <a:r>
              <a:rPr lang="sv-SE" dirty="0"/>
              <a:t> &amp; Namn </a:t>
            </a:r>
            <a:r>
              <a:rPr lang="sv-SE" dirty="0" err="1"/>
              <a:t>Namnsson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73938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vslutning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89E1508-BB5D-C247-B193-3BCE95BB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150" y="184150"/>
            <a:ext cx="11823700" cy="648970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2EC28B5F-E521-694C-ABAD-E8E135CD57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43188" y="363006"/>
            <a:ext cx="6705624" cy="613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6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kapitel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889E1508-BB5D-C247-B193-3BCE95BB8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150" y="184150"/>
            <a:ext cx="11823700" cy="6489700"/>
          </a:xfrm>
          <a:prstGeom prst="rect">
            <a:avLst/>
          </a:prstGeo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C5BCA3D-870A-084E-B235-7F1BFA4F2C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0650" y="2743200"/>
            <a:ext cx="4810699" cy="20462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ts val="7000"/>
              </a:lnSpc>
              <a:buNone/>
              <a:defRPr sz="42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Avsnittsrubrik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9D451D24-B5FE-CB47-99AA-332C8ABECB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11493188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944EA92E-F1C3-F14F-8342-2D4499E99D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1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978D71EC-C867-D04E-B65A-BFCEC25D9B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2DC2B64D-2730-DC41-9E4A-4E8DF1ACC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3707" y="2936810"/>
            <a:ext cx="9924585" cy="1590392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5200">
                <a:solidFill>
                  <a:srgbClr val="45A2DB"/>
                </a:solidFill>
              </a:defRPr>
            </a:lvl1pPr>
          </a:lstStyle>
          <a:p>
            <a:r>
              <a:rPr lang="sv-SE" dirty="0"/>
              <a:t>Presentationsrubrik</a:t>
            </a:r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33E556C1-E4EB-104C-9F26-D1A6675125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27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18188771-3F8E-334A-B401-824407DC27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6352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 userDrawn="1">
          <p15:clr>
            <a:srgbClr val="FBAE40"/>
          </p15:clr>
        </p15:guide>
        <p15:guide id="2" pos="4044" userDrawn="1">
          <p15:clr>
            <a:srgbClr val="FBAE40"/>
          </p15:clr>
        </p15:guide>
        <p15:guide id="3" orient="horz" pos="4201" userDrawn="1">
          <p15:clr>
            <a:srgbClr val="FBAE40"/>
          </p15:clr>
        </p15:guide>
        <p15:guide id="4" pos="755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- Logo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4">
            <a:extLst>
              <a:ext uri="{FF2B5EF4-FFF2-40B4-BE49-F238E27FC236}">
                <a16:creationId xmlns:a16="http://schemas.microsoft.com/office/drawing/2014/main" id="{B7165D2E-8A5B-364E-9C2B-11D5FA35C3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721" y="5974537"/>
            <a:ext cx="2296041" cy="777545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023672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9594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+ Kapitel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>
            <a:extLst>
              <a:ext uri="{FF2B5EF4-FFF2-40B4-BE49-F238E27FC236}">
                <a16:creationId xmlns:a16="http://schemas.microsoft.com/office/drawing/2014/main" id="{AEC3B751-6D85-0B4D-B837-7C1BBCD011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244DB8D8-4E91-784F-ACCB-42CA1CEC1C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6530702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2122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gres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>
            <a:extLst>
              <a:ext uri="{FF2B5EF4-FFF2-40B4-BE49-F238E27FC236}">
                <a16:creationId xmlns:a16="http://schemas.microsoft.com/office/drawing/2014/main" id="{18188771-3F8E-334A-B401-824407DC27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3840914"/>
            <a:ext cx="11194198" cy="22459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innehåll 3">
            <a:extLst>
              <a:ext uri="{FF2B5EF4-FFF2-40B4-BE49-F238E27FC236}">
                <a16:creationId xmlns:a16="http://schemas.microsoft.com/office/drawing/2014/main" id="{73FE0902-DAAE-A244-BFEF-5CF8BE4C1A4D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27913" y="1965278"/>
            <a:ext cx="11194198" cy="118868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600" b="1"/>
            </a:lvl1pPr>
          </a:lstStyle>
          <a:p>
            <a:pPr lvl="0"/>
            <a:r>
              <a:rPr lang="sv-SE" dirty="0"/>
              <a:t>Ingress</a:t>
            </a:r>
          </a:p>
          <a:p>
            <a:pPr lvl="0"/>
            <a:r>
              <a:rPr lang="sv-SE" dirty="0"/>
              <a:t>på ca</a:t>
            </a:r>
          </a:p>
          <a:p>
            <a:pPr lvl="0"/>
            <a:r>
              <a:rPr lang="sv-SE" dirty="0"/>
              <a:t>tre rader</a:t>
            </a:r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F5D500E2-055B-294C-9779-580EFBA61B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913" y="3153964"/>
            <a:ext cx="11194198" cy="68694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600" b="1">
                <a:solidFill>
                  <a:srgbClr val="45A2DB"/>
                </a:solidFill>
                <a:sym typeface="Wingdings" pitchFamily="2" charset="2"/>
              </a:defRPr>
            </a:lvl1pPr>
          </a:lstStyle>
          <a:p>
            <a:pPr lvl="0"/>
            <a:r>
              <a:rPr lang="sv-SE" dirty="0"/>
              <a:t> Mellanrubrik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39D87F30-49F6-3843-89E6-F5100EB98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524108"/>
            <a:ext cx="111942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8518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>
            <a:extLst>
              <a:ext uri="{FF2B5EF4-FFF2-40B4-BE49-F238E27FC236}">
                <a16:creationId xmlns:a16="http://schemas.microsoft.com/office/drawing/2014/main" id="{A7C6F2CE-F7EE-984C-AEBC-11329C1F94EE}"/>
              </a:ext>
            </a:extLst>
          </p:cNvPr>
          <p:cNvPicPr>
            <a:picLocks noChangeAspect="1"/>
          </p:cNvPicPr>
          <p:nvPr userDrawn="1"/>
        </p:nvPicPr>
        <p:blipFill>
          <a:blip r:embed="rId3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A428F09-79C7-854C-922B-4D47C3D1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01" y="775101"/>
            <a:ext cx="6347786" cy="7582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AC9700-2107-E04B-90EC-19083B00D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01" y="2308485"/>
            <a:ext cx="6347786" cy="3568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1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156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1" r:id="rId2"/>
    <p:sldLayoutId id="2147483670" r:id="rId3"/>
    <p:sldLayoutId id="2147483660" r:id="rId4"/>
    <p:sldLayoutId id="2147483689" r:id="rId5"/>
    <p:sldLayoutId id="2147483662" r:id="rId6"/>
    <p:sldLayoutId id="2147483675" r:id="rId7"/>
    <p:sldLayoutId id="2147483671" r:id="rId8"/>
    <p:sldLayoutId id="2147483686" r:id="rId9"/>
    <p:sldLayoutId id="2147483688" r:id="rId10"/>
    <p:sldLayoutId id="2147483687" r:id="rId11"/>
    <p:sldLayoutId id="2147483666" r:id="rId12"/>
    <p:sldLayoutId id="2147483676" r:id="rId13"/>
    <p:sldLayoutId id="2147483672" r:id="rId14"/>
    <p:sldLayoutId id="2147483667" r:id="rId15"/>
    <p:sldLayoutId id="2147483677" r:id="rId16"/>
    <p:sldLayoutId id="2147483673" r:id="rId17"/>
    <p:sldLayoutId id="2147483668" r:id="rId18"/>
    <p:sldLayoutId id="2147483678" r:id="rId19"/>
    <p:sldLayoutId id="2147483674" r:id="rId20"/>
    <p:sldLayoutId id="2147483661" r:id="rId21"/>
    <p:sldLayoutId id="2147483679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85" r:id="rId28"/>
    <p:sldLayoutId id="2147483663" r:id="rId29"/>
    <p:sldLayoutId id="2147483655" r:id="rId30"/>
    <p:sldLayoutId id="2147483669" r:id="rId31"/>
    <p:sldLayoutId id="2147483690" r:id="rId32"/>
    <p:sldLayoutId id="2147483692" r:id="rId3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45A2DB"/>
          </a:solidFill>
          <a:latin typeface="+mn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ts val="2300"/>
        </a:lnSpc>
        <a:spcBef>
          <a:spcPts val="12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396000" indent="-216000" algn="l" defTabSz="914400" rtl="0" eaLnBrk="1" latinLnBrk="0" hangingPunct="1">
        <a:lnSpc>
          <a:spcPct val="100000"/>
        </a:lnSpc>
        <a:spcBef>
          <a:spcPts val="600"/>
        </a:spcBef>
        <a:buFont typeface="Systemtypsnitt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8FFC0F-7F00-C448-8F7D-3D930517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820" y="3282049"/>
            <a:ext cx="9924585" cy="1590392"/>
          </a:xfrm>
        </p:spPr>
        <p:txBody>
          <a:bodyPr/>
          <a:lstStyle/>
          <a:p>
            <a:r>
              <a:rPr lang="sv-SE" sz="3200" dirty="0"/>
              <a:t>Effekter av Naturvetenskap och teknik för alla (NTA) på skolprestationer i årskurs 6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1C2A72A-225D-489D-8BD7-1A8F284889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>
                <a:solidFill>
                  <a:srgbClr val="45A2DB"/>
                </a:solidFill>
              </a:rPr>
              <a:t>En studie av </a:t>
            </a:r>
          </a:p>
          <a:p>
            <a:r>
              <a:rPr lang="sv-SE" dirty="0"/>
              <a:t>Erik Mellander, </a:t>
            </a:r>
            <a:r>
              <a:rPr lang="sv-SE" sz="1800" dirty="0"/>
              <a:t>Institutet för arbetsmarknads- och utbildningspolitisk utvärdering (IFAU) </a:t>
            </a:r>
          </a:p>
          <a:p>
            <a:r>
              <a:rPr lang="sv-SE" sz="1800" dirty="0"/>
              <a:t>Maria Rasmusson, Institutionen för pedagogik, didaktik och utbildningsstudier</a:t>
            </a:r>
            <a:r>
              <a:rPr lang="sv-SE" sz="1800" dirty="0">
                <a:solidFill>
                  <a:srgbClr val="FF0000"/>
                </a:solidFill>
              </a:rPr>
              <a:t> </a:t>
            </a:r>
            <a:r>
              <a:rPr lang="sv-SE" sz="1800" dirty="0"/>
              <a:t>Uppsala universitet</a:t>
            </a:r>
          </a:p>
          <a:p>
            <a:endParaRPr lang="sv-SE" sz="18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5010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ruta 10">
            <a:extLst>
              <a:ext uri="{FF2B5EF4-FFF2-40B4-BE49-F238E27FC236}">
                <a16:creationId xmlns:a16="http://schemas.microsoft.com/office/drawing/2014/main" id="{1BF92F96-55A7-4593-9EDD-C35CEE2ADA6F}"/>
              </a:ext>
            </a:extLst>
          </p:cNvPr>
          <p:cNvSpPr txBox="1"/>
          <p:nvPr/>
        </p:nvSpPr>
        <p:spPr>
          <a:xfrm>
            <a:off x="266700" y="2915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18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A684DE2-E233-4A34-A1AB-0FF98923F3FD}"/>
              </a:ext>
            </a:extLst>
          </p:cNvPr>
          <p:cNvSpPr txBox="1"/>
          <p:nvPr/>
        </p:nvSpPr>
        <p:spPr>
          <a:xfrm>
            <a:off x="266700" y="1181130"/>
            <a:ext cx="90106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Ju mer eleven deltar i NTA, desto större effekt på skolprestationerna.</a:t>
            </a:r>
          </a:p>
          <a:p>
            <a:pPr marL="285750" indent="-285750" algn="l">
              <a:buClr>
                <a:srgbClr val="EEA400"/>
              </a:buClr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 algn="l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För varje termins ytterligare deltagande ökar NTA-effekten med ungefär 0,12 meritpoäng.</a:t>
            </a:r>
          </a:p>
        </p:txBody>
      </p:sp>
    </p:spTree>
    <p:extLst>
      <p:ext uri="{BB962C8B-B14F-4D97-AF65-F5344CB8AC3E}">
        <p14:creationId xmlns:p14="http://schemas.microsoft.com/office/powerpoint/2010/main" val="2987912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7FB38F-B455-144B-9FF0-AB4FEC9B3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707" y="878107"/>
            <a:ext cx="9924585" cy="1590392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081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1544AE-4932-40EF-850B-B1E7C4EB20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sz="2000" dirty="0"/>
              <a:t>Effekter av NTA på skolprestationer i årskurs 6</a:t>
            </a:r>
            <a:endParaRPr lang="sv-SE" dirty="0"/>
          </a:p>
        </p:txBody>
      </p:sp>
      <p:sp>
        <p:nvSpPr>
          <p:cNvPr id="7" name="Platshållare för text 1">
            <a:extLst>
              <a:ext uri="{FF2B5EF4-FFF2-40B4-BE49-F238E27FC236}">
                <a16:creationId xmlns:a16="http://schemas.microsoft.com/office/drawing/2014/main" id="{A97A1FCC-ABC1-421F-A73B-45D79E213E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3238" y="2272535"/>
            <a:ext cx="6105524" cy="2312930"/>
          </a:xfrm>
        </p:spPr>
        <p:txBody>
          <a:bodyPr/>
          <a:lstStyle/>
          <a:p>
            <a:r>
              <a:rPr lang="sv-SE" dirty="0"/>
              <a:t>Vad har studerats?</a:t>
            </a:r>
          </a:p>
        </p:txBody>
      </p:sp>
    </p:spTree>
    <p:extLst>
      <p:ext uri="{BB962C8B-B14F-4D97-AF65-F5344CB8AC3E}">
        <p14:creationId xmlns:p14="http://schemas.microsoft.com/office/powerpoint/2010/main" val="701515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ruta 13">
            <a:extLst>
              <a:ext uri="{FF2B5EF4-FFF2-40B4-BE49-F238E27FC236}">
                <a16:creationId xmlns:a16="http://schemas.microsoft.com/office/drawing/2014/main" id="{CB203A5D-E149-46B8-90D5-2905FA5B94A5}"/>
              </a:ext>
            </a:extLst>
          </p:cNvPr>
          <p:cNvSpPr txBox="1"/>
          <p:nvPr/>
        </p:nvSpPr>
        <p:spPr>
          <a:xfrm>
            <a:off x="266700" y="2915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18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27BA100-82F1-4968-9814-14C60B464272}"/>
              </a:ext>
            </a:extLst>
          </p:cNvPr>
          <p:cNvSpPr txBox="1"/>
          <p:nvPr/>
        </p:nvSpPr>
        <p:spPr>
          <a:xfrm>
            <a:off x="266700" y="1167566"/>
            <a:ext cx="94462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EEA400"/>
              </a:buClr>
              <a:buSzPct val="120000"/>
              <a:buFont typeface="Arial" panose="020B0604020202020204" pitchFamily="34" charset="0"/>
              <a:buChar char="•"/>
            </a:pPr>
            <a:r>
              <a:rPr lang="sv-SE" sz="2400" dirty="0"/>
              <a:t>Analys av över 123 000 mellanstadieelevers resultat på:</a:t>
            </a:r>
          </a:p>
          <a:p>
            <a:pPr>
              <a:buClr>
                <a:srgbClr val="EEA400"/>
              </a:buClr>
              <a:buSzPct val="120000"/>
            </a:pPr>
            <a:r>
              <a:rPr lang="sv-SE" sz="2400" dirty="0"/>
              <a:t>	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sv-SE" sz="2400" dirty="0"/>
              <a:t> betyg i matematik, biologi, kemi, fysik, teknik 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EEA400"/>
              </a:buClr>
              <a:buSzPct val="120000"/>
            </a:pPr>
            <a:r>
              <a:rPr lang="sv-SE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sv-SE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400" dirty="0"/>
              <a:t>nationella prov i matematik, biologi, kemi, fysik.</a:t>
            </a:r>
            <a:br>
              <a:rPr lang="sv-SE" sz="2400" dirty="0"/>
            </a:br>
            <a:endParaRPr lang="sv-SE" sz="2400" dirty="0"/>
          </a:p>
          <a:p>
            <a:pPr marL="342900" indent="-342900" algn="l">
              <a:buClr>
                <a:srgbClr val="EEA400"/>
              </a:buClr>
              <a:buSzPct val="120000"/>
              <a:buFont typeface="Arial" panose="020B0604020202020204" pitchFamily="34" charset="0"/>
              <a:buChar char="•"/>
            </a:pPr>
            <a:r>
              <a:rPr lang="sv-SE" sz="2400" dirty="0"/>
              <a:t>Drygt 23 000 av dessa elever undervisades i NTA under minst en termin.</a:t>
            </a:r>
            <a:br>
              <a:rPr lang="sv-SE" sz="2400" dirty="0"/>
            </a:br>
            <a:endParaRPr lang="sv-SE" sz="2400" dirty="0"/>
          </a:p>
          <a:p>
            <a:pPr marL="342900" indent="-342900" algn="l">
              <a:buClr>
                <a:srgbClr val="EEA400"/>
              </a:buClr>
              <a:buSzPct val="120000"/>
              <a:buFont typeface="Arial" panose="020B0604020202020204" pitchFamily="34" charset="0"/>
              <a:buChar char="•"/>
            </a:pPr>
            <a:r>
              <a:rPr lang="sv-SE" sz="2400" dirty="0"/>
              <a:t>Jämförelsegrupper i form av syntetiska tvillingar, där enda skillnaden är att eleven inte undervisats i NTA.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898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5CF0FE0F-C0CF-C84E-94A7-C5DDC083BF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07962" y="2272535"/>
            <a:ext cx="6105524" cy="2312930"/>
          </a:xfrm>
        </p:spPr>
        <p:txBody>
          <a:bodyPr/>
          <a:lstStyle/>
          <a:p>
            <a:r>
              <a:rPr lang="sv-SE" dirty="0"/>
              <a:t>Vad kan forskarna se?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9693C2-4B03-45BC-A6C1-553A903404D6}"/>
              </a:ext>
            </a:extLst>
          </p:cNvPr>
          <p:cNvSpPr txBox="1">
            <a:spLocks/>
          </p:cNvSpPr>
          <p:nvPr/>
        </p:nvSpPr>
        <p:spPr>
          <a:xfrm>
            <a:off x="214130" y="244110"/>
            <a:ext cx="11493188" cy="688862"/>
          </a:xfrm>
          <a:prstGeom prst="rect">
            <a:avLst/>
          </a:prstGeom>
        </p:spPr>
        <p:txBody>
          <a:bodyPr/>
          <a:lstStyle>
            <a:lvl1pPr marL="216000" indent="-216000" algn="l" defTabSz="914400" rtl="0" eaLnBrk="1" latinLnBrk="0" hangingPunct="1">
              <a:lnSpc>
                <a:spcPts val="23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Systemtypsnitt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0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04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ruta 13">
            <a:extLst>
              <a:ext uri="{FF2B5EF4-FFF2-40B4-BE49-F238E27FC236}">
                <a16:creationId xmlns:a16="http://schemas.microsoft.com/office/drawing/2014/main" id="{CB203A5D-E149-46B8-90D5-2905FA5B94A5}"/>
              </a:ext>
            </a:extLst>
          </p:cNvPr>
          <p:cNvSpPr txBox="1"/>
          <p:nvPr/>
        </p:nvSpPr>
        <p:spPr>
          <a:xfrm>
            <a:off x="266700" y="2915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18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F5CF296-5635-4DBF-8B42-CAE95EAB6202}"/>
              </a:ext>
            </a:extLst>
          </p:cNvPr>
          <p:cNvSpPr txBox="1"/>
          <p:nvPr/>
        </p:nvSpPr>
        <p:spPr>
          <a:xfrm>
            <a:off x="266700" y="1135696"/>
            <a:ext cx="940562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2400" dirty="0"/>
              <a:t>Deltagande i NTA under mellanstadiet har positiva och statistiskt säkerställda effekter i årskurs 6 på:</a:t>
            </a:r>
          </a:p>
          <a:p>
            <a:pPr algn="l"/>
            <a:endParaRPr lang="sv-SE" sz="2400" dirty="0"/>
          </a:p>
          <a:p>
            <a:pPr marL="342900" indent="-342900" algn="l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Ämnesbetygen i biologi, fysik, kemi, matematik och teknik.</a:t>
            </a:r>
          </a:p>
          <a:p>
            <a:pPr marL="342900" indent="-342900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Resultaten på nationella prov i biologi, fysik, kemi och matematik.</a:t>
            </a:r>
          </a:p>
          <a:p>
            <a:pPr>
              <a:buClr>
                <a:srgbClr val="EEA400"/>
              </a:buClr>
            </a:pPr>
            <a:endParaRPr lang="sv-SE" sz="2400" dirty="0"/>
          </a:p>
          <a:p>
            <a:pPr algn="l"/>
            <a:r>
              <a:rPr lang="sv-SE" sz="2400" dirty="0"/>
              <a:t>Effekterna var störst i biologi på både betyg och nationella prov. </a:t>
            </a:r>
          </a:p>
          <a:p>
            <a:pPr algn="l"/>
            <a:r>
              <a:rPr lang="sv-SE" sz="2400" dirty="0"/>
              <a:t>Effekten var minst i teknik på betygen och minst i fysik på de nationella proven. </a:t>
            </a:r>
          </a:p>
          <a:p>
            <a:pPr algn="l"/>
            <a:endParaRPr lang="sv-SE" sz="2400" b="0" i="0" dirty="0">
              <a:solidFill>
                <a:srgbClr val="000000"/>
              </a:solidFill>
              <a:effectLst/>
              <a:latin typeface="OfficSerITCBoo"/>
            </a:endParaRPr>
          </a:p>
          <a:p>
            <a:pPr marL="342900" indent="-342900" algn="l">
              <a:buClr>
                <a:srgbClr val="EEA400"/>
              </a:buClr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1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2404BD2B-3F4B-4FA4-88E7-FDD8A629C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384" y="790152"/>
            <a:ext cx="7675931" cy="5582496"/>
          </a:xfrm>
          <a:prstGeom prst="rect">
            <a:avLst/>
          </a:prstGeom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CB203A5D-E149-46B8-90D5-2905FA5B94A5}"/>
              </a:ext>
            </a:extLst>
          </p:cNvPr>
          <p:cNvSpPr txBox="1"/>
          <p:nvPr/>
        </p:nvSpPr>
        <p:spPr>
          <a:xfrm>
            <a:off x="266700" y="2915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18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6758621-83B3-4FDB-A3D1-A8054A1F12DE}"/>
              </a:ext>
            </a:extLst>
          </p:cNvPr>
          <p:cNvSpPr txBox="1"/>
          <p:nvPr/>
        </p:nvSpPr>
        <p:spPr>
          <a:xfrm>
            <a:off x="8763000" y="1152525"/>
            <a:ext cx="284797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Grafen visar att elever som arbetar med NTA oftare återfinns i de högre betygsskalorna (den blå linjen). </a:t>
            </a:r>
          </a:p>
          <a:p>
            <a:endParaRPr lang="sv-SE" sz="2400" dirty="0"/>
          </a:p>
          <a:p>
            <a:r>
              <a:rPr lang="sv-SE" sz="2400" dirty="0"/>
              <a:t>Den röda, streckade linjen visar andra elevers resultat.</a:t>
            </a:r>
          </a:p>
        </p:txBody>
      </p:sp>
    </p:spTree>
    <p:extLst>
      <p:ext uri="{BB962C8B-B14F-4D97-AF65-F5344CB8AC3E}">
        <p14:creationId xmlns:p14="http://schemas.microsoft.com/office/powerpoint/2010/main" val="1644203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500FA3-CA38-144C-8E8A-72BA982848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FE0D3E6-420A-4AE0-8C05-6D83D89AC65A}"/>
              </a:ext>
            </a:extLst>
          </p:cNvPr>
          <p:cNvSpPr txBox="1"/>
          <p:nvPr/>
        </p:nvSpPr>
        <p:spPr>
          <a:xfrm>
            <a:off x="2428874" y="2008415"/>
            <a:ext cx="7334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dirty="0">
                <a:solidFill>
                  <a:schemeClr val="accent5"/>
                </a:solidFill>
              </a:rPr>
              <a:t>”Hela betygsfördelningen påverkas och det är både ovanligt och viktigt”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70F9C7C-1592-4FC4-A014-ED3DA92EC0A9}"/>
              </a:ext>
            </a:extLst>
          </p:cNvPr>
          <p:cNvSpPr txBox="1"/>
          <p:nvPr/>
        </p:nvSpPr>
        <p:spPr>
          <a:xfrm>
            <a:off x="2950367" y="3429000"/>
            <a:ext cx="6291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5"/>
                </a:solidFill>
              </a:rPr>
              <a:t>Erik Mellander, från intervju på ntaskolutveckling.se 14 okt 2020</a:t>
            </a:r>
          </a:p>
        </p:txBody>
      </p:sp>
    </p:spTree>
    <p:extLst>
      <p:ext uri="{BB962C8B-B14F-4D97-AF65-F5344CB8AC3E}">
        <p14:creationId xmlns:p14="http://schemas.microsoft.com/office/powerpoint/2010/main" val="6417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ruta 10">
            <a:extLst>
              <a:ext uri="{FF2B5EF4-FFF2-40B4-BE49-F238E27FC236}">
                <a16:creationId xmlns:a16="http://schemas.microsoft.com/office/drawing/2014/main" id="{1BF92F96-55A7-4593-9EDD-C35CEE2ADA6F}"/>
              </a:ext>
            </a:extLst>
          </p:cNvPr>
          <p:cNvSpPr txBox="1"/>
          <p:nvPr/>
        </p:nvSpPr>
        <p:spPr>
          <a:xfrm>
            <a:off x="266700" y="2915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18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A684DE2-E233-4A34-A1AB-0FF98923F3FD}"/>
              </a:ext>
            </a:extLst>
          </p:cNvPr>
          <p:cNvSpPr txBox="1"/>
          <p:nvPr/>
        </p:nvSpPr>
        <p:spPr>
          <a:xfrm>
            <a:off x="266700" y="1147078"/>
            <a:ext cx="96901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b="0" i="0" dirty="0">
                <a:solidFill>
                  <a:srgbClr val="000000"/>
                </a:solidFill>
                <a:effectLst/>
                <a:latin typeface="OfficSerITCBoo"/>
              </a:rPr>
              <a:t>NTA kan bidra till att eleverna höjer betyget ett betygssteg.</a:t>
            </a:r>
          </a:p>
          <a:p>
            <a:pPr>
              <a:buClr>
                <a:srgbClr val="EEA400"/>
              </a:buClr>
            </a:pPr>
            <a:endParaRPr lang="sv-SE" sz="2400" dirty="0"/>
          </a:p>
          <a:p>
            <a:pPr marL="285750" indent="-285750" algn="l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NTA-effekten gäller både högpresterande och lågpresterande elever.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Inga statistiskt säkerställda skillnader mellan flickor och pojkar.</a:t>
            </a:r>
            <a:br>
              <a:rPr lang="sv-SE" sz="2400" dirty="0"/>
            </a:br>
            <a:endParaRPr lang="sv-SE" sz="2400" dirty="0"/>
          </a:p>
          <a:p>
            <a:pPr marL="285750" indent="-285750" algn="l">
              <a:buClr>
                <a:srgbClr val="EEA4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NTA ger effekt för alla elever, men effekten är cirka 40 procent lägre för elever med utländsk bakgrund.</a:t>
            </a:r>
          </a:p>
        </p:txBody>
      </p:sp>
    </p:spTree>
    <p:extLst>
      <p:ext uri="{BB962C8B-B14F-4D97-AF65-F5344CB8AC3E}">
        <p14:creationId xmlns:p14="http://schemas.microsoft.com/office/powerpoint/2010/main" val="305925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500FA3-CA38-144C-8E8A-72BA982848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b="1" dirty="0">
                <a:solidFill>
                  <a:schemeClr val="accent5"/>
                </a:solidFill>
              </a:rPr>
              <a:t>Effekter av NTA på skolprestationer i årskurs 6</a:t>
            </a:r>
            <a:endParaRPr lang="sv-SE" b="1" dirty="0">
              <a:solidFill>
                <a:schemeClr val="accent5"/>
              </a:solidFill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FE0D3E6-420A-4AE0-8C05-6D83D89AC65A}"/>
              </a:ext>
            </a:extLst>
          </p:cNvPr>
          <p:cNvSpPr txBox="1"/>
          <p:nvPr/>
        </p:nvSpPr>
        <p:spPr>
          <a:xfrm>
            <a:off x="1420178" y="1579424"/>
            <a:ext cx="95345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dirty="0">
                <a:solidFill>
                  <a:schemeClr val="accent5"/>
                </a:solidFill>
              </a:rPr>
              <a:t>”Arbetar du med </a:t>
            </a:r>
            <a:r>
              <a:rPr lang="sv-SE" sz="3600" b="1" dirty="0" err="1">
                <a:solidFill>
                  <a:schemeClr val="accent5"/>
                </a:solidFill>
              </a:rPr>
              <a:t>NTA:s</a:t>
            </a:r>
            <a:r>
              <a:rPr lang="sv-SE" sz="3600" b="1" dirty="0">
                <a:solidFill>
                  <a:schemeClr val="accent5"/>
                </a:solidFill>
              </a:rPr>
              <a:t> teman i sex terminer blir effekten på meritpoängen dubbelt så stor som om du har deltagit i NTA under tre terminer”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70F9C7C-1592-4FC4-A014-ED3DA92EC0A9}"/>
              </a:ext>
            </a:extLst>
          </p:cNvPr>
          <p:cNvSpPr txBox="1"/>
          <p:nvPr/>
        </p:nvSpPr>
        <p:spPr>
          <a:xfrm>
            <a:off x="3002756" y="3524251"/>
            <a:ext cx="618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accent5"/>
                </a:solidFill>
              </a:rPr>
              <a:t>Erik Mellander, från intervju på ntaskolutveckling.se 14 okt 2020</a:t>
            </a:r>
          </a:p>
        </p:txBody>
      </p:sp>
    </p:spTree>
    <p:extLst>
      <p:ext uri="{BB962C8B-B14F-4D97-AF65-F5344CB8AC3E}">
        <p14:creationId xmlns:p14="http://schemas.microsoft.com/office/powerpoint/2010/main" val="4240351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_nta_2019_ny" id="{E831A32B-F09E-4CF6-8470-BAB6C2CA1846}" vid="{CFDC8E0F-4791-42AC-B050-8FA8851F72D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IFAU presentation</Template>
  <TotalTime>0</TotalTime>
  <Words>430</Words>
  <Application>Microsoft Office PowerPoint</Application>
  <PresentationFormat>Bredbild</PresentationFormat>
  <Paragraphs>43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OfficSerITCBoo</vt:lpstr>
      <vt:lpstr>Systemtypsnitt</vt:lpstr>
      <vt:lpstr>Office-tema</vt:lpstr>
      <vt:lpstr>Effekter av Naturvetenskap och teknik för alla (NTA) på skolprestationer i årskurs 6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Effekter av NTA på skolprestationer i årskurs 6</dc:title>
  <dc:creator>Sebastian G Danielsson</dc:creator>
  <cp:lastModifiedBy>Sebastian G Danielsson</cp:lastModifiedBy>
  <cp:revision>12</cp:revision>
  <dcterms:created xsi:type="dcterms:W3CDTF">2020-11-12T09:47:26Z</dcterms:created>
  <dcterms:modified xsi:type="dcterms:W3CDTF">2020-11-13T08:11:00Z</dcterms:modified>
</cp:coreProperties>
</file>