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8" r:id="rId2"/>
    <p:sldId id="257" r:id="rId3"/>
    <p:sldId id="259" r:id="rId4"/>
    <p:sldId id="260" r:id="rId5"/>
    <p:sldId id="261" r:id="rId6"/>
    <p:sldId id="262" r:id="rId7"/>
    <p:sldId id="263" r:id="rId8"/>
    <p:sldId id="264" r:id="rId9"/>
    <p:sldId id="265" r:id="rId10"/>
    <p:sldId id="268" r:id="rId11"/>
    <p:sldId id="267"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044" userDrawn="1">
          <p15:clr>
            <a:srgbClr val="A4A3A4"/>
          </p15:clr>
        </p15:guide>
        <p15:guide id="3" orient="horz" pos="142" userDrawn="1">
          <p15:clr>
            <a:srgbClr val="A4A3A4"/>
          </p15:clr>
        </p15:guide>
        <p15:guide id="4" pos="42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8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513"/>
    <p:restoredTop sz="84111"/>
  </p:normalViewPr>
  <p:slideViewPr>
    <p:cSldViewPr snapToGrid="0" snapToObjects="1">
      <p:cViewPr>
        <p:scale>
          <a:sx n="88" d="100"/>
          <a:sy n="88" d="100"/>
        </p:scale>
        <p:origin x="3992" y="1472"/>
      </p:cViewPr>
      <p:guideLst>
        <p:guide pos="4044"/>
        <p:guide orient="horz" pos="142"/>
        <p:guide pos="42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A5A0AF-E3F5-2C43-B9E0-4155CED2A3BE}" type="datetimeFigureOut">
              <a:rPr lang="sv-SE" smtClean="0"/>
              <a:t>2019-04-24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1435E-055B-494E-A7C8-CD59707E961C}" type="slidenum">
              <a:rPr lang="sv-SE" smtClean="0"/>
              <a:t>‹#›</a:t>
            </a:fld>
            <a:endParaRPr lang="sv-SE"/>
          </a:p>
        </p:txBody>
      </p:sp>
    </p:spTree>
    <p:extLst>
      <p:ext uri="{BB962C8B-B14F-4D97-AF65-F5344CB8AC3E}">
        <p14:creationId xmlns:p14="http://schemas.microsoft.com/office/powerpoint/2010/main" val="385282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Lägg gärna in lokala bilder och ändra efter dina förutsättningar. </a:t>
            </a:r>
          </a:p>
          <a:p>
            <a:endParaRPr lang="sv-SE" dirty="0"/>
          </a:p>
        </p:txBody>
      </p:sp>
      <p:sp>
        <p:nvSpPr>
          <p:cNvPr id="4" name="Platshållare för bildnummer 3"/>
          <p:cNvSpPr>
            <a:spLocks noGrp="1"/>
          </p:cNvSpPr>
          <p:nvPr>
            <p:ph type="sldNum" sz="quarter" idx="5"/>
          </p:nvPr>
        </p:nvSpPr>
        <p:spPr/>
        <p:txBody>
          <a:bodyPr/>
          <a:lstStyle/>
          <a:p>
            <a:fld id="{0A21435E-055B-494E-A7C8-CD59707E961C}" type="slidenum">
              <a:rPr lang="sv-SE" smtClean="0"/>
              <a:t>1</a:t>
            </a:fld>
            <a:endParaRPr lang="sv-SE"/>
          </a:p>
        </p:txBody>
      </p:sp>
    </p:spTree>
    <p:extLst>
      <p:ext uri="{BB962C8B-B14F-4D97-AF65-F5344CB8AC3E}">
        <p14:creationId xmlns:p14="http://schemas.microsoft.com/office/powerpoint/2010/main" val="207843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mn-lt"/>
                <a:ea typeface="+mn-ea"/>
                <a:cs typeface="+mn-cs"/>
              </a:rPr>
              <a:t>På jorden finns många energikällor som till exempel; solen, rinnande vatten i älvar och åar, vind, olja, kol, torv, ved, uran, vågor, biomassa, geotermisk energi. Energikällorna innehåller energi som kan omvandlas till användbar energi. Energitillgångar delas upp i förnybara och icke förnybara energikällor. De förnybara är vatten, vind, vågor, biomassa, sol och jordvärme. De icke-förnybara är fossila bränslen som kol, olja, gas och kärnenergi. Den viktigaste energikällan är solen. </a:t>
            </a:r>
            <a:endParaRPr lang="sv-SE" dirty="0"/>
          </a:p>
        </p:txBody>
      </p:sp>
      <p:sp>
        <p:nvSpPr>
          <p:cNvPr id="4" name="Platshållare för bildnummer 3"/>
          <p:cNvSpPr>
            <a:spLocks noGrp="1"/>
          </p:cNvSpPr>
          <p:nvPr>
            <p:ph type="sldNum" sz="quarter" idx="5"/>
          </p:nvPr>
        </p:nvSpPr>
        <p:spPr/>
        <p:txBody>
          <a:bodyPr/>
          <a:lstStyle/>
          <a:p>
            <a:fld id="{0A21435E-055B-494E-A7C8-CD59707E961C}" type="slidenum">
              <a:rPr lang="sv-SE" smtClean="0"/>
              <a:t>4</a:t>
            </a:fld>
            <a:endParaRPr lang="sv-SE"/>
          </a:p>
        </p:txBody>
      </p:sp>
    </p:spTree>
    <p:extLst>
      <p:ext uri="{BB962C8B-B14F-4D97-AF65-F5344CB8AC3E}">
        <p14:creationId xmlns:p14="http://schemas.microsoft.com/office/powerpoint/2010/main" val="2666163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A21435E-055B-494E-A7C8-CD59707E961C}" type="slidenum">
              <a:rPr lang="sv-SE" smtClean="0"/>
              <a:t>7</a:t>
            </a:fld>
            <a:endParaRPr lang="sv-SE"/>
          </a:p>
        </p:txBody>
      </p:sp>
    </p:spTree>
    <p:extLst>
      <p:ext uri="{BB962C8B-B14F-4D97-AF65-F5344CB8AC3E}">
        <p14:creationId xmlns:p14="http://schemas.microsoft.com/office/powerpoint/2010/main" val="43236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A21435E-055B-494E-A7C8-CD59707E961C}" type="slidenum">
              <a:rPr lang="sv-SE" smtClean="0"/>
              <a:t>9</a:t>
            </a:fld>
            <a:endParaRPr lang="sv-SE"/>
          </a:p>
        </p:txBody>
      </p:sp>
    </p:spTree>
    <p:extLst>
      <p:ext uri="{BB962C8B-B14F-4D97-AF65-F5344CB8AC3E}">
        <p14:creationId xmlns:p14="http://schemas.microsoft.com/office/powerpoint/2010/main" val="3594715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A21435E-055B-494E-A7C8-CD59707E961C}" type="slidenum">
              <a:rPr lang="sv-SE" smtClean="0"/>
              <a:t>10</a:t>
            </a:fld>
            <a:endParaRPr lang="sv-SE"/>
          </a:p>
        </p:txBody>
      </p:sp>
    </p:spTree>
    <p:extLst>
      <p:ext uri="{BB962C8B-B14F-4D97-AF65-F5344CB8AC3E}">
        <p14:creationId xmlns:p14="http://schemas.microsoft.com/office/powerpoint/2010/main" val="1294208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2DC2B64D-2730-DC41-9E4A-4E8DF1ACC879}"/>
              </a:ext>
            </a:extLst>
          </p:cNvPr>
          <p:cNvSpPr>
            <a:spLocks noGrp="1"/>
          </p:cNvSpPr>
          <p:nvPr>
            <p:ph type="title"/>
          </p:nvPr>
        </p:nvSpPr>
        <p:spPr>
          <a:xfrm>
            <a:off x="1092820" y="1460810"/>
            <a:ext cx="9924585" cy="758283"/>
          </a:xfrm>
        </p:spPr>
        <p:txBody>
          <a:bodyPr>
            <a:normAutofit/>
          </a:bodyPr>
          <a:lstStyle>
            <a:lvl1pPr>
              <a:defRPr sz="4000"/>
            </a:lvl1pPr>
          </a:lstStyle>
          <a:p>
            <a:r>
              <a:rPr lang="sv-SE" dirty="0"/>
              <a:t>Klicka här för att ändra mall för rubrikformat</a:t>
            </a:r>
          </a:p>
        </p:txBody>
      </p:sp>
    </p:spTree>
    <p:extLst>
      <p:ext uri="{BB962C8B-B14F-4D97-AF65-F5344CB8AC3E}">
        <p14:creationId xmlns:p14="http://schemas.microsoft.com/office/powerpoint/2010/main" val="3612588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Rubrikbi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6C5BCA3D-870A-084E-B235-7F1BFA4F2C97}"/>
              </a:ext>
            </a:extLst>
          </p:cNvPr>
          <p:cNvSpPr>
            <a:spLocks noGrp="1"/>
          </p:cNvSpPr>
          <p:nvPr>
            <p:ph type="body" sz="quarter" idx="10" hasCustomPrompt="1"/>
          </p:nvPr>
        </p:nvSpPr>
        <p:spPr>
          <a:xfrm>
            <a:off x="6096000" y="2413001"/>
            <a:ext cx="4810699" cy="2720860"/>
          </a:xfrm>
        </p:spPr>
        <p:txBody>
          <a:bodyPr>
            <a:normAutofit/>
          </a:bodyPr>
          <a:lstStyle>
            <a:lvl1pPr marL="0" indent="0" algn="ctr">
              <a:lnSpc>
                <a:spcPts val="7000"/>
              </a:lnSpc>
              <a:buNone/>
              <a:defRPr sz="6800" b="1">
                <a:solidFill>
                  <a:srgbClr val="D78D00"/>
                </a:solidFill>
              </a:defRPr>
            </a:lvl1pPr>
          </a:lstStyle>
          <a:p>
            <a:pPr lvl="0"/>
            <a:r>
              <a:rPr lang="sv-SE" dirty="0"/>
              <a:t>Inför besöket</a:t>
            </a:r>
          </a:p>
        </p:txBody>
      </p:sp>
      <p:pic>
        <p:nvPicPr>
          <p:cNvPr id="3" name="Bild 2">
            <a:extLst>
              <a:ext uri="{FF2B5EF4-FFF2-40B4-BE49-F238E27FC236}">
                <a16:creationId xmlns:a16="http://schemas.microsoft.com/office/drawing/2014/main" id="{F106B855-4E3B-A546-B680-F1FDEED42A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85301" y="830728"/>
            <a:ext cx="2295338" cy="2479635"/>
          </a:xfrm>
          <a:prstGeom prst="rect">
            <a:avLst/>
          </a:prstGeom>
        </p:spPr>
      </p:pic>
      <p:pic>
        <p:nvPicPr>
          <p:cNvPr id="6" name="Bild 5">
            <a:extLst>
              <a:ext uri="{FF2B5EF4-FFF2-40B4-BE49-F238E27FC236}">
                <a16:creationId xmlns:a16="http://schemas.microsoft.com/office/drawing/2014/main" id="{94E73B8A-8C8A-7046-93E0-C9C746D7C24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65903" y="4022911"/>
            <a:ext cx="1934134" cy="1934134"/>
          </a:xfrm>
          <a:prstGeom prst="rect">
            <a:avLst/>
          </a:prstGeom>
        </p:spPr>
      </p:pic>
      <p:pic>
        <p:nvPicPr>
          <p:cNvPr id="9" name="Bildobjekt 8">
            <a:extLst>
              <a:ext uri="{FF2B5EF4-FFF2-40B4-BE49-F238E27FC236}">
                <a16:creationId xmlns:a16="http://schemas.microsoft.com/office/drawing/2014/main" id="{59C15AE7-3A0C-D44F-8116-7DCBA90C629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40214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i enspalt plus foto">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C37A81-E664-774C-BD5C-9DF7253CF4EC}"/>
              </a:ext>
            </a:extLst>
          </p:cNvPr>
          <p:cNvSpPr>
            <a:spLocks noGrp="1"/>
          </p:cNvSpPr>
          <p:nvPr>
            <p:ph type="title"/>
          </p:nvPr>
        </p:nvSpPr>
        <p:spPr>
          <a:xfrm>
            <a:off x="627914" y="1198949"/>
            <a:ext cx="5791936" cy="1325563"/>
          </a:xfrm>
        </p:spPr>
        <p:txBody>
          <a:bodyPr>
            <a:normAutofit/>
          </a:bodyPr>
          <a:lstStyle>
            <a:lvl1pPr algn="l">
              <a:defRPr sz="4000"/>
            </a:lvl1p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61990962-CFD7-8245-BCC3-D2344864FA34}"/>
              </a:ext>
            </a:extLst>
          </p:cNvPr>
          <p:cNvSpPr>
            <a:spLocks noGrp="1"/>
          </p:cNvSpPr>
          <p:nvPr>
            <p:ph sz="half" idx="2"/>
          </p:nvPr>
        </p:nvSpPr>
        <p:spPr>
          <a:xfrm>
            <a:off x="627913" y="2524511"/>
            <a:ext cx="5791935" cy="3809381"/>
          </a:xfrm>
        </p:spPr>
        <p:txBody>
          <a:bodyPr>
            <a:noAutofit/>
          </a:bodyPr>
          <a:lstStyle>
            <a:lvl1pPr>
              <a:defRPr sz="2200"/>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5" name="Platshållare för bild 7">
            <a:extLst>
              <a:ext uri="{FF2B5EF4-FFF2-40B4-BE49-F238E27FC236}">
                <a16:creationId xmlns:a16="http://schemas.microsoft.com/office/drawing/2014/main" id="{F1B7D3FB-C5AA-1E44-9603-7F40A0E47323}"/>
              </a:ext>
            </a:extLst>
          </p:cNvPr>
          <p:cNvSpPr>
            <a:spLocks noGrp="1"/>
          </p:cNvSpPr>
          <p:nvPr>
            <p:ph type="pic" sz="quarter" idx="10"/>
          </p:nvPr>
        </p:nvSpPr>
        <p:spPr>
          <a:xfrm>
            <a:off x="6752032" y="176401"/>
            <a:ext cx="5259154" cy="6498000"/>
          </a:xfrm>
        </p:spPr>
        <p:txBody>
          <a:bodyPr/>
          <a:lstStyle/>
          <a:p>
            <a:endParaRPr lang="sv-SE"/>
          </a:p>
        </p:txBody>
      </p:sp>
    </p:spTree>
    <p:extLst>
      <p:ext uri="{BB962C8B-B14F-4D97-AF65-F5344CB8AC3E}">
        <p14:creationId xmlns:p14="http://schemas.microsoft.com/office/powerpoint/2010/main" val="4006352194"/>
      </p:ext>
    </p:extLst>
  </p:cSld>
  <p:clrMapOvr>
    <a:masterClrMapping/>
  </p:clrMapOvr>
  <p:extLst mod="1">
    <p:ext uri="{DCECCB84-F9BA-43D5-87BE-67443E8EF086}">
      <p15:sldGuideLst xmlns:p15="http://schemas.microsoft.com/office/powerpoint/2012/main">
        <p15:guide id="1" orient="horz" pos="119" userDrawn="1">
          <p15:clr>
            <a:srgbClr val="FBAE40"/>
          </p15:clr>
        </p15:guide>
        <p15:guide id="2" pos="4044" userDrawn="1">
          <p15:clr>
            <a:srgbClr val="FBAE40"/>
          </p15:clr>
        </p15:guide>
        <p15:guide id="3" orient="horz" pos="4201" userDrawn="1">
          <p15:clr>
            <a:srgbClr val="FBAE40"/>
          </p15:clr>
        </p15:guide>
        <p15:guide id="4" pos="75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 tvåspalt plus foto">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C37A81-E664-774C-BD5C-9DF7253CF4EC}"/>
              </a:ext>
            </a:extLst>
          </p:cNvPr>
          <p:cNvSpPr>
            <a:spLocks noGrp="1"/>
          </p:cNvSpPr>
          <p:nvPr>
            <p:ph type="title"/>
          </p:nvPr>
        </p:nvSpPr>
        <p:spPr>
          <a:xfrm>
            <a:off x="627914" y="1198949"/>
            <a:ext cx="5791936" cy="1325563"/>
          </a:xfrm>
        </p:spPr>
        <p:txBody>
          <a:bodyPr>
            <a:normAutofit/>
          </a:bodyPr>
          <a:lstStyle>
            <a:lvl1pPr algn="l">
              <a:defRPr sz="4000"/>
            </a:lvl1p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61990962-CFD7-8245-BCC3-D2344864FA34}"/>
              </a:ext>
            </a:extLst>
          </p:cNvPr>
          <p:cNvSpPr>
            <a:spLocks noGrp="1"/>
          </p:cNvSpPr>
          <p:nvPr>
            <p:ph sz="half" idx="2" hasCustomPrompt="1"/>
          </p:nvPr>
        </p:nvSpPr>
        <p:spPr>
          <a:xfrm>
            <a:off x="627913" y="2524511"/>
            <a:ext cx="5791937" cy="3809381"/>
          </a:xfrm>
        </p:spPr>
        <p:txBody>
          <a:bodyPr numCol="2" spcCol="540000">
            <a:noAutofit/>
          </a:bodyPr>
          <a:lstStyle>
            <a:lvl1pPr>
              <a:defRPr sz="2200"/>
            </a:lvl1pPr>
          </a:lstStyle>
          <a:p>
            <a:r>
              <a:rPr lang="sv-SE" dirty="0"/>
              <a:t>Klicka här för att ändra format på bakgrundstexten
Nivå två
Nivå tre
Nivå fyra
Nivå fem</a:t>
            </a:r>
          </a:p>
        </p:txBody>
      </p:sp>
      <p:sp>
        <p:nvSpPr>
          <p:cNvPr id="10" name="Platshållare för bild 7">
            <a:extLst>
              <a:ext uri="{FF2B5EF4-FFF2-40B4-BE49-F238E27FC236}">
                <a16:creationId xmlns:a16="http://schemas.microsoft.com/office/drawing/2014/main" id="{9DEABB7F-000E-B244-B9D2-74FE31DA7EE7}"/>
              </a:ext>
            </a:extLst>
          </p:cNvPr>
          <p:cNvSpPr>
            <a:spLocks noGrp="1"/>
          </p:cNvSpPr>
          <p:nvPr>
            <p:ph type="pic" sz="quarter" idx="10"/>
          </p:nvPr>
        </p:nvSpPr>
        <p:spPr>
          <a:xfrm>
            <a:off x="6752032" y="176401"/>
            <a:ext cx="5259154" cy="6498000"/>
          </a:xfrm>
        </p:spPr>
        <p:txBody>
          <a:bodyPr/>
          <a:lstStyle/>
          <a:p>
            <a:endParaRPr lang="sv-SE"/>
          </a:p>
        </p:txBody>
      </p:sp>
    </p:spTree>
    <p:extLst>
      <p:ext uri="{BB962C8B-B14F-4D97-AF65-F5344CB8AC3E}">
        <p14:creationId xmlns:p14="http://schemas.microsoft.com/office/powerpoint/2010/main" val="226544313"/>
      </p:ext>
    </p:extLst>
  </p:cSld>
  <p:clrMapOvr>
    <a:masterClrMapping/>
  </p:clrMapOvr>
  <p:extLst mod="1">
    <p:ext uri="{DCECCB84-F9BA-43D5-87BE-67443E8EF086}">
      <p15:sldGuideLst xmlns:p15="http://schemas.microsoft.com/office/powerpoint/2012/main">
        <p15:guide id="1" pos="4044" userDrawn="1">
          <p15:clr>
            <a:srgbClr val="FBAE40"/>
          </p15:clr>
        </p15:guide>
        <p15:guide id="2" pos="42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sm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7C83F5-12D5-F440-9AB7-5B01B0894155}"/>
              </a:ext>
            </a:extLst>
          </p:cNvPr>
          <p:cNvSpPr>
            <a:spLocks noGrp="1"/>
          </p:cNvSpPr>
          <p:nvPr>
            <p:ph type="title"/>
          </p:nvPr>
        </p:nvSpPr>
        <p:spPr>
          <a:xfrm>
            <a:off x="1092820" y="1460810"/>
            <a:ext cx="9924585" cy="758283"/>
          </a:xfrm>
        </p:spPr>
        <p:txBody>
          <a:bodyPr>
            <a:normAutofit/>
          </a:bodyPr>
          <a:lstStyle>
            <a:lvl1pPr>
              <a:defRPr sz="4000"/>
            </a:lvl1pPr>
          </a:lstStyle>
          <a:p>
            <a:r>
              <a:rPr lang="sv-SE" dirty="0"/>
              <a:t>Klicka här för att ändra mall för rubrikformat</a:t>
            </a:r>
          </a:p>
        </p:txBody>
      </p:sp>
      <p:sp>
        <p:nvSpPr>
          <p:cNvPr id="7" name="Platshållare för innehåll 2">
            <a:extLst>
              <a:ext uri="{FF2B5EF4-FFF2-40B4-BE49-F238E27FC236}">
                <a16:creationId xmlns:a16="http://schemas.microsoft.com/office/drawing/2014/main" id="{507A9674-B39A-6B4F-96D5-E9437C969901}"/>
              </a:ext>
            </a:extLst>
          </p:cNvPr>
          <p:cNvSpPr>
            <a:spLocks noGrp="1"/>
          </p:cNvSpPr>
          <p:nvPr>
            <p:ph sz="half" idx="10"/>
          </p:nvPr>
        </p:nvSpPr>
        <p:spPr>
          <a:xfrm>
            <a:off x="2364058" y="2419814"/>
            <a:ext cx="7382107" cy="3546087"/>
          </a:xfrm>
        </p:spPr>
        <p:txBody>
          <a:bodyPr>
            <a:noAutofit/>
          </a:bodyPr>
          <a:lstStyle/>
          <a:p>
            <a:r>
              <a:rPr lang="sv-SE" dirty="0"/>
              <a:t>Klicka här för att ändra format på bakgrundstexten</a:t>
            </a:r>
          </a:p>
          <a:p>
            <a:r>
              <a:rPr lang="sv-SE" dirty="0"/>
              <a:t>Nivå två</a:t>
            </a:r>
          </a:p>
          <a:p>
            <a:r>
              <a:rPr lang="sv-SE" dirty="0"/>
              <a:t>Nivå tre</a:t>
            </a:r>
          </a:p>
          <a:p>
            <a:r>
              <a:rPr lang="sv-SE" dirty="0"/>
              <a:t>Nivå fyra</a:t>
            </a:r>
          </a:p>
          <a:p>
            <a:r>
              <a:rPr lang="sv-SE" dirty="0"/>
              <a:t>Nivå fem</a:t>
            </a:r>
          </a:p>
        </p:txBody>
      </p:sp>
    </p:spTree>
    <p:extLst>
      <p:ext uri="{BB962C8B-B14F-4D97-AF65-F5344CB8AC3E}">
        <p14:creationId xmlns:p14="http://schemas.microsoft.com/office/powerpoint/2010/main" val="3877361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bre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7C83F5-12D5-F440-9AB7-5B01B0894155}"/>
              </a:ext>
            </a:extLst>
          </p:cNvPr>
          <p:cNvSpPr>
            <a:spLocks noGrp="1"/>
          </p:cNvSpPr>
          <p:nvPr>
            <p:ph type="title"/>
          </p:nvPr>
        </p:nvSpPr>
        <p:spPr>
          <a:xfrm>
            <a:off x="1092820" y="1460810"/>
            <a:ext cx="9924585" cy="758283"/>
          </a:xfrm>
        </p:spPr>
        <p:txBody>
          <a:bodyPr>
            <a:normAutofit/>
          </a:bodyPr>
          <a:lstStyle>
            <a:lvl1pPr>
              <a:defRPr sz="4000"/>
            </a:lvl1pPr>
          </a:lstStyle>
          <a:p>
            <a:r>
              <a:rPr lang="sv-SE" dirty="0"/>
              <a:t>Klicka här för att ändra mall för rubrikformat</a:t>
            </a:r>
          </a:p>
        </p:txBody>
      </p:sp>
      <p:sp>
        <p:nvSpPr>
          <p:cNvPr id="7" name="Platshållare för innehåll 2">
            <a:extLst>
              <a:ext uri="{FF2B5EF4-FFF2-40B4-BE49-F238E27FC236}">
                <a16:creationId xmlns:a16="http://schemas.microsoft.com/office/drawing/2014/main" id="{507A9674-B39A-6B4F-96D5-E9437C969901}"/>
              </a:ext>
            </a:extLst>
          </p:cNvPr>
          <p:cNvSpPr>
            <a:spLocks noGrp="1"/>
          </p:cNvSpPr>
          <p:nvPr>
            <p:ph sz="half" idx="10" hasCustomPrompt="1"/>
          </p:nvPr>
        </p:nvSpPr>
        <p:spPr>
          <a:xfrm>
            <a:off x="1092820" y="2419814"/>
            <a:ext cx="9924585" cy="3546087"/>
          </a:xfrm>
        </p:spPr>
        <p:txBody>
          <a:bodyPr>
            <a:noAutofit/>
          </a:bodyPr>
          <a:lstStyle/>
          <a:p>
            <a:r>
              <a:rPr lang="sv-SE" dirty="0"/>
              <a:t>Klicka här för att ändra format på bakgrundstexten
Nivå två
Nivå tre
Nivå fyra
Nivå fem</a:t>
            </a:r>
          </a:p>
        </p:txBody>
      </p:sp>
    </p:spTree>
    <p:extLst>
      <p:ext uri="{BB962C8B-B14F-4D97-AF65-F5344CB8AC3E}">
        <p14:creationId xmlns:p14="http://schemas.microsoft.com/office/powerpoint/2010/main" val="2175182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två spal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7C83F5-12D5-F440-9AB7-5B01B0894155}"/>
              </a:ext>
            </a:extLst>
          </p:cNvPr>
          <p:cNvSpPr>
            <a:spLocks noGrp="1"/>
          </p:cNvSpPr>
          <p:nvPr>
            <p:ph type="title"/>
          </p:nvPr>
        </p:nvSpPr>
        <p:spPr>
          <a:xfrm>
            <a:off x="1092820" y="1460810"/>
            <a:ext cx="9924585" cy="758283"/>
          </a:xfrm>
        </p:spPr>
        <p:txBody>
          <a:bodyPr>
            <a:normAutofit/>
          </a:bodyPr>
          <a:lstStyle>
            <a:lvl1pPr>
              <a:defRPr sz="4000"/>
            </a:lvl1pPr>
          </a:lstStyle>
          <a:p>
            <a:r>
              <a:rPr lang="sv-SE" dirty="0"/>
              <a:t>Klicka här för att ändra mall för rubrikformat</a:t>
            </a:r>
          </a:p>
        </p:txBody>
      </p:sp>
      <p:sp>
        <p:nvSpPr>
          <p:cNvPr id="7" name="Platshållare för innehåll 2">
            <a:extLst>
              <a:ext uri="{FF2B5EF4-FFF2-40B4-BE49-F238E27FC236}">
                <a16:creationId xmlns:a16="http://schemas.microsoft.com/office/drawing/2014/main" id="{507A9674-B39A-6B4F-96D5-E9437C969901}"/>
              </a:ext>
            </a:extLst>
          </p:cNvPr>
          <p:cNvSpPr>
            <a:spLocks noGrp="1"/>
          </p:cNvSpPr>
          <p:nvPr>
            <p:ph sz="half" idx="10" hasCustomPrompt="1"/>
          </p:nvPr>
        </p:nvSpPr>
        <p:spPr>
          <a:xfrm>
            <a:off x="1092819" y="2419814"/>
            <a:ext cx="9924585" cy="3546087"/>
          </a:xfrm>
        </p:spPr>
        <p:txBody>
          <a:bodyPr numCol="2" spcCol="540000">
            <a:noAutofit/>
          </a:bodyPr>
          <a:lstStyle>
            <a:lvl1pPr>
              <a:defRPr sz="2200"/>
            </a:lvl1pPr>
          </a:lstStyle>
          <a:p>
            <a:r>
              <a:rPr lang="sv-SE" dirty="0"/>
              <a:t>Klicka här för att ändra format på bakgrundstexten
Nivå två
Nivå tre
Nivå fyra
Nivå fem</a:t>
            </a:r>
          </a:p>
        </p:txBody>
      </p:sp>
    </p:spTree>
    <p:extLst>
      <p:ext uri="{BB962C8B-B14F-4D97-AF65-F5344CB8AC3E}">
        <p14:creationId xmlns:p14="http://schemas.microsoft.com/office/powerpoint/2010/main" val="1218033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tre spal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7C83F5-12D5-F440-9AB7-5B01B0894155}"/>
              </a:ext>
            </a:extLst>
          </p:cNvPr>
          <p:cNvSpPr>
            <a:spLocks noGrp="1"/>
          </p:cNvSpPr>
          <p:nvPr>
            <p:ph type="title"/>
          </p:nvPr>
        </p:nvSpPr>
        <p:spPr>
          <a:xfrm>
            <a:off x="1092820" y="1460810"/>
            <a:ext cx="9924585" cy="758283"/>
          </a:xfrm>
        </p:spPr>
        <p:txBody>
          <a:bodyPr>
            <a:normAutofit/>
          </a:bodyPr>
          <a:lstStyle>
            <a:lvl1pPr>
              <a:defRPr sz="4000"/>
            </a:lvl1pPr>
          </a:lstStyle>
          <a:p>
            <a:r>
              <a:rPr lang="sv-SE" dirty="0"/>
              <a:t>Klicka här för att ändra mall för rubrikformat</a:t>
            </a:r>
          </a:p>
        </p:txBody>
      </p:sp>
      <p:sp>
        <p:nvSpPr>
          <p:cNvPr id="7" name="Platshållare för innehåll 2">
            <a:extLst>
              <a:ext uri="{FF2B5EF4-FFF2-40B4-BE49-F238E27FC236}">
                <a16:creationId xmlns:a16="http://schemas.microsoft.com/office/drawing/2014/main" id="{507A9674-B39A-6B4F-96D5-E9437C969901}"/>
              </a:ext>
            </a:extLst>
          </p:cNvPr>
          <p:cNvSpPr>
            <a:spLocks noGrp="1"/>
          </p:cNvSpPr>
          <p:nvPr>
            <p:ph sz="half" idx="10" hasCustomPrompt="1"/>
          </p:nvPr>
        </p:nvSpPr>
        <p:spPr>
          <a:xfrm>
            <a:off x="1092819" y="2419814"/>
            <a:ext cx="9924585" cy="3546087"/>
          </a:xfrm>
        </p:spPr>
        <p:txBody>
          <a:bodyPr numCol="3" spcCol="432000">
            <a:noAutofit/>
          </a:bodyPr>
          <a:lstStyle>
            <a:lvl1pPr>
              <a:defRPr sz="2200"/>
            </a:lvl1pPr>
          </a:lstStyle>
          <a:p>
            <a:r>
              <a:rPr lang="sv-SE" dirty="0"/>
              <a:t>Klicka här för att ändra format på bakgrundstexten
Nivå två
Nivå tre
Nivå fyra
Nivå fem</a:t>
            </a:r>
          </a:p>
        </p:txBody>
      </p:sp>
    </p:spTree>
    <p:extLst>
      <p:ext uri="{BB962C8B-B14F-4D97-AF65-F5344CB8AC3E}">
        <p14:creationId xmlns:p14="http://schemas.microsoft.com/office/powerpoint/2010/main" val="4118897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11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A428F09-79C7-854C-922B-4D47C3D1B20A}"/>
              </a:ext>
            </a:extLst>
          </p:cNvPr>
          <p:cNvSpPr>
            <a:spLocks noGrp="1"/>
          </p:cNvSpPr>
          <p:nvPr>
            <p:ph type="title"/>
          </p:nvPr>
        </p:nvSpPr>
        <p:spPr>
          <a:xfrm>
            <a:off x="2676293" y="1460810"/>
            <a:ext cx="8341112" cy="75828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7AC9700-2107-E04B-90EC-19083B00D2B0}"/>
              </a:ext>
            </a:extLst>
          </p:cNvPr>
          <p:cNvSpPr>
            <a:spLocks noGrp="1"/>
          </p:cNvSpPr>
          <p:nvPr>
            <p:ph type="body" idx="1"/>
          </p:nvPr>
        </p:nvSpPr>
        <p:spPr>
          <a:xfrm>
            <a:off x="2676293" y="2754351"/>
            <a:ext cx="8341112" cy="312234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1"/>
            <a:r>
              <a:rPr lang="sv-SE" dirty="0"/>
              <a:t>Nivå fem</a:t>
            </a:r>
          </a:p>
        </p:txBody>
      </p:sp>
      <p:pic>
        <p:nvPicPr>
          <p:cNvPr id="7" name="Bild 6">
            <a:extLst>
              <a:ext uri="{FF2B5EF4-FFF2-40B4-BE49-F238E27FC236}">
                <a16:creationId xmlns:a16="http://schemas.microsoft.com/office/drawing/2014/main" id="{0CC25834-263E-ED42-9BA4-E2F21E30035B}"/>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088977" y="6233919"/>
            <a:ext cx="1733134" cy="251474"/>
          </a:xfrm>
          <a:prstGeom prst="rect">
            <a:avLst/>
          </a:prstGeom>
        </p:spPr>
      </p:pic>
      <p:pic>
        <p:nvPicPr>
          <p:cNvPr id="9" name="Bild 8">
            <a:extLst>
              <a:ext uri="{FF2B5EF4-FFF2-40B4-BE49-F238E27FC236}">
                <a16:creationId xmlns:a16="http://schemas.microsoft.com/office/drawing/2014/main" id="{9D796D40-9763-6E40-B492-B6B91F12897C}"/>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289111" y="298387"/>
            <a:ext cx="1969994" cy="967716"/>
          </a:xfrm>
          <a:prstGeom prst="rect">
            <a:avLst/>
          </a:prstGeom>
        </p:spPr>
      </p:pic>
      <p:pic>
        <p:nvPicPr>
          <p:cNvPr id="11" name="Bildobjekt 10">
            <a:extLst>
              <a:ext uri="{FF2B5EF4-FFF2-40B4-BE49-F238E27FC236}">
                <a16:creationId xmlns:a16="http://schemas.microsoft.com/office/drawing/2014/main" id="{A7C6F2CE-F7EE-984C-AEBC-11329C1F94EE}"/>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56879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3" r:id="rId4"/>
    <p:sldLayoutId id="2147483661" r:id="rId5"/>
    <p:sldLayoutId id="2147483664" r:id="rId6"/>
    <p:sldLayoutId id="2147483650" r:id="rId7"/>
    <p:sldLayoutId id="2147483665" r:id="rId8"/>
    <p:sldLayoutId id="2147483655" r:id="rId9"/>
  </p:sldLayoutIdLst>
  <p:txStyles>
    <p:titleStyle>
      <a:lvl1pPr algn="ctr" defTabSz="914400" rtl="0" eaLnBrk="1" latinLnBrk="0" hangingPunct="1">
        <a:lnSpc>
          <a:spcPct val="90000"/>
        </a:lnSpc>
        <a:spcBef>
          <a:spcPct val="0"/>
        </a:spcBef>
        <a:buNone/>
        <a:defRPr sz="4000" b="1" kern="1200">
          <a:solidFill>
            <a:srgbClr val="D78D00"/>
          </a:solidFill>
          <a:latin typeface="+mn-lt"/>
          <a:ea typeface="+mj-ea"/>
          <a:cs typeface="+mj-cs"/>
        </a:defRPr>
      </a:lvl1pPr>
    </p:titleStyle>
    <p:bodyStyle>
      <a:lvl1pPr marL="216000" indent="-216000" algn="l" defTabSz="914400" rtl="0" eaLnBrk="1" latinLnBrk="0" hangingPunct="1">
        <a:lnSpc>
          <a:spcPts val="2300"/>
        </a:lnSpc>
        <a:spcBef>
          <a:spcPts val="1200"/>
        </a:spcBef>
        <a:buFont typeface="Arial" panose="020B0604020202020204" pitchFamily="34" charset="0"/>
        <a:buChar char="•"/>
        <a:defRPr sz="2200" kern="1200">
          <a:solidFill>
            <a:schemeClr val="tx1"/>
          </a:solidFill>
          <a:latin typeface="+mn-lt"/>
          <a:ea typeface="+mn-ea"/>
          <a:cs typeface="+mn-cs"/>
        </a:defRPr>
      </a:lvl1pPr>
      <a:lvl2pPr marL="396000" indent="-216000" algn="l" defTabSz="914400" rtl="0" eaLnBrk="1" latinLnBrk="0" hangingPunct="1">
        <a:lnSpc>
          <a:spcPts val="2300"/>
        </a:lnSpc>
        <a:spcBef>
          <a:spcPts val="600"/>
        </a:spcBef>
        <a:buFont typeface="Systemtypsnitt"/>
        <a:buChar char="–"/>
        <a:defRPr sz="2200" kern="1200">
          <a:solidFill>
            <a:schemeClr val="tx1"/>
          </a:solidFill>
          <a:latin typeface="+mn-lt"/>
          <a:ea typeface="+mn-ea"/>
          <a:cs typeface="+mn-cs"/>
        </a:defRPr>
      </a:lvl2pPr>
      <a:lvl3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3pPr>
      <a:lvl4pPr marL="396000" indent="-216000" algn="l" defTabSz="914400" rtl="0" eaLnBrk="1" latinLnBrk="0" hangingPunct="1">
        <a:lnSpc>
          <a:spcPts val="2300"/>
        </a:lnSpc>
        <a:spcBef>
          <a:spcPts val="600"/>
        </a:spcBef>
        <a:buFont typeface="Systemtypsnitt"/>
        <a:buChar char="–"/>
        <a:defRPr sz="2200" kern="1200" baseline="0">
          <a:solidFill>
            <a:schemeClr val="tx1"/>
          </a:solidFill>
          <a:latin typeface="+mn-lt"/>
          <a:ea typeface="+mn-ea"/>
          <a:cs typeface="+mn-cs"/>
        </a:defRPr>
      </a:lvl4pPr>
      <a:lvl5pPr marL="396000" indent="-216000" algn="l" defTabSz="914400" rtl="0" eaLnBrk="1" latinLnBrk="0" hangingPunct="1">
        <a:lnSpc>
          <a:spcPct val="100000"/>
        </a:lnSpc>
        <a:spcBef>
          <a:spcPts val="600"/>
        </a:spcBef>
        <a:buFont typeface="Systemtypsnitt"/>
        <a:buChar char="–"/>
        <a:defRPr sz="2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jpeg"/><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C820144-CE7A-D84B-9536-6231E96E8602}"/>
              </a:ext>
            </a:extLst>
          </p:cNvPr>
          <p:cNvSpPr>
            <a:spLocks noGrp="1"/>
          </p:cNvSpPr>
          <p:nvPr>
            <p:ph type="body" sz="quarter" idx="10"/>
          </p:nvPr>
        </p:nvSpPr>
        <p:spPr/>
        <p:txBody>
          <a:bodyPr/>
          <a:lstStyle/>
          <a:p>
            <a:r>
              <a:rPr lang="sv-SE" dirty="0"/>
              <a:t>Inför besöket</a:t>
            </a:r>
          </a:p>
        </p:txBody>
      </p:sp>
    </p:spTree>
    <p:extLst>
      <p:ext uri="{BB962C8B-B14F-4D97-AF65-F5344CB8AC3E}">
        <p14:creationId xmlns:p14="http://schemas.microsoft.com/office/powerpoint/2010/main" val="2940383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C6E29B-0FC2-E640-8A7D-263DDBF4E5A5}"/>
              </a:ext>
            </a:extLst>
          </p:cNvPr>
          <p:cNvSpPr>
            <a:spLocks noGrp="1"/>
          </p:cNvSpPr>
          <p:nvPr>
            <p:ph type="title"/>
          </p:nvPr>
        </p:nvSpPr>
        <p:spPr>
          <a:xfrm>
            <a:off x="3864044" y="529037"/>
            <a:ext cx="7906487" cy="1325563"/>
          </a:xfrm>
        </p:spPr>
        <p:txBody>
          <a:bodyPr>
            <a:normAutofit/>
          </a:bodyPr>
          <a:lstStyle/>
          <a:p>
            <a:r>
              <a:rPr lang="sv-SE" sz="2800" dirty="0"/>
              <a:t>Hållbar energi och de globala målen</a:t>
            </a:r>
          </a:p>
        </p:txBody>
      </p:sp>
      <p:sp>
        <p:nvSpPr>
          <p:cNvPr id="3" name="Platshållare för innehåll 2">
            <a:extLst>
              <a:ext uri="{FF2B5EF4-FFF2-40B4-BE49-F238E27FC236}">
                <a16:creationId xmlns:a16="http://schemas.microsoft.com/office/drawing/2014/main" id="{6BFE5B8E-3808-9B40-BF09-152486AA219F}"/>
              </a:ext>
            </a:extLst>
          </p:cNvPr>
          <p:cNvSpPr>
            <a:spLocks noGrp="1"/>
          </p:cNvSpPr>
          <p:nvPr>
            <p:ph sz="half" idx="2"/>
          </p:nvPr>
        </p:nvSpPr>
        <p:spPr>
          <a:xfrm>
            <a:off x="3864044" y="1524309"/>
            <a:ext cx="7906487" cy="3809381"/>
          </a:xfrm>
        </p:spPr>
        <p:txBody>
          <a:bodyPr/>
          <a:lstStyle/>
          <a:p>
            <a:pPr marL="0" indent="0">
              <a:buNone/>
            </a:pPr>
            <a:r>
              <a:rPr lang="sv-SE" b="1" dirty="0"/>
              <a:t>Mål 7: </a:t>
            </a:r>
            <a:r>
              <a:rPr lang="sv-SE" dirty="0"/>
              <a:t>Säkerställa att alla har tillgång till tillförlitlig, </a:t>
            </a:r>
            <a:br>
              <a:rPr lang="sv-SE" dirty="0"/>
            </a:br>
            <a:r>
              <a:rPr lang="sv-SE" dirty="0"/>
              <a:t>hållbar och modern energi till en överkomlig kostnad.</a:t>
            </a:r>
          </a:p>
        </p:txBody>
      </p:sp>
      <p:pic>
        <p:nvPicPr>
          <p:cNvPr id="5" name="Bild 4">
            <a:extLst>
              <a:ext uri="{FF2B5EF4-FFF2-40B4-BE49-F238E27FC236}">
                <a16:creationId xmlns:a16="http://schemas.microsoft.com/office/drawing/2014/main" id="{85FD6BB5-BCC9-334B-AC81-BA591AF7AE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9355" y="2515663"/>
            <a:ext cx="6936611" cy="3414948"/>
          </a:xfrm>
          <a:prstGeom prst="rect">
            <a:avLst/>
          </a:prstGeom>
        </p:spPr>
      </p:pic>
      <p:sp>
        <p:nvSpPr>
          <p:cNvPr id="7" name="Rektangel med rundade hörn 6">
            <a:extLst>
              <a:ext uri="{FF2B5EF4-FFF2-40B4-BE49-F238E27FC236}">
                <a16:creationId xmlns:a16="http://schemas.microsoft.com/office/drawing/2014/main" id="{C0B5623F-34DB-E44E-9871-2DAFF5BA97A1}"/>
              </a:ext>
            </a:extLst>
          </p:cNvPr>
          <p:cNvSpPr/>
          <p:nvPr/>
        </p:nvSpPr>
        <p:spPr>
          <a:xfrm>
            <a:off x="3822700" y="3549650"/>
            <a:ext cx="1349376" cy="1325563"/>
          </a:xfrm>
          <a:prstGeom prst="roundRect">
            <a:avLst>
              <a:gd name="adj" fmla="val 3207"/>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highlight>
                  <a:srgbClr val="D78D00"/>
                </a:highlight>
              </a:rPr>
              <a:t>    </a:t>
            </a:r>
          </a:p>
        </p:txBody>
      </p:sp>
      <p:pic>
        <p:nvPicPr>
          <p:cNvPr id="15" name="Bild 14">
            <a:extLst>
              <a:ext uri="{FF2B5EF4-FFF2-40B4-BE49-F238E27FC236}">
                <a16:creationId xmlns:a16="http://schemas.microsoft.com/office/drawing/2014/main" id="{0374E1A0-E946-E341-992B-4C99FDF3EB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6797" y="1779286"/>
            <a:ext cx="1981241" cy="1981241"/>
          </a:xfrm>
          <a:prstGeom prst="rect">
            <a:avLst/>
          </a:prstGeom>
        </p:spPr>
      </p:pic>
      <p:pic>
        <p:nvPicPr>
          <p:cNvPr id="9" name="Bildobjekt 8">
            <a:extLst>
              <a:ext uri="{FF2B5EF4-FFF2-40B4-BE49-F238E27FC236}">
                <a16:creationId xmlns:a16="http://schemas.microsoft.com/office/drawing/2014/main" id="{78D0E7F9-BBE8-8F4D-B9EE-214455F3562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0434" t="56794" r="72948" b="12981"/>
          <a:stretch/>
        </p:blipFill>
        <p:spPr>
          <a:xfrm>
            <a:off x="1283161" y="3903666"/>
            <a:ext cx="1981241" cy="2026945"/>
          </a:xfrm>
          <a:prstGeom prst="rect">
            <a:avLst/>
          </a:prstGeom>
        </p:spPr>
      </p:pic>
    </p:spTree>
    <p:extLst>
      <p:ext uri="{BB962C8B-B14F-4D97-AF65-F5344CB8AC3E}">
        <p14:creationId xmlns:p14="http://schemas.microsoft.com/office/powerpoint/2010/main" val="2072565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6722E8-83A4-9E4C-84B1-B440134D0285}"/>
              </a:ext>
            </a:extLst>
          </p:cNvPr>
          <p:cNvSpPr>
            <a:spLocks noGrp="1"/>
          </p:cNvSpPr>
          <p:nvPr>
            <p:ph type="title"/>
          </p:nvPr>
        </p:nvSpPr>
        <p:spPr/>
        <p:txBody>
          <a:bodyPr/>
          <a:lstStyle/>
          <a:p>
            <a:r>
              <a:rPr lang="sv-SE" dirty="0"/>
              <a:t>Solceller</a:t>
            </a:r>
          </a:p>
        </p:txBody>
      </p:sp>
      <p:sp>
        <p:nvSpPr>
          <p:cNvPr id="3" name="Platshållare för innehåll 2">
            <a:extLst>
              <a:ext uri="{FF2B5EF4-FFF2-40B4-BE49-F238E27FC236}">
                <a16:creationId xmlns:a16="http://schemas.microsoft.com/office/drawing/2014/main" id="{44F69AE8-8ACB-2045-BB54-7B3D8311DA04}"/>
              </a:ext>
            </a:extLst>
          </p:cNvPr>
          <p:cNvSpPr>
            <a:spLocks noGrp="1"/>
          </p:cNvSpPr>
          <p:nvPr>
            <p:ph sz="half" idx="2"/>
          </p:nvPr>
        </p:nvSpPr>
        <p:spPr/>
        <p:txBody>
          <a:bodyPr/>
          <a:lstStyle/>
          <a:p>
            <a:r>
              <a:rPr lang="sv-SE" dirty="0"/>
              <a:t>Hur länge har solceller funnits? </a:t>
            </a:r>
          </a:p>
          <a:p>
            <a:r>
              <a:rPr lang="sv-SE" dirty="0"/>
              <a:t>Var finns det solceller i dag? </a:t>
            </a:r>
          </a:p>
          <a:p>
            <a:r>
              <a:rPr lang="sv-SE" dirty="0"/>
              <a:t>Hur kommer det sig att de används just där? </a:t>
            </a:r>
          </a:p>
          <a:p>
            <a:endParaRPr lang="sv-SE" dirty="0"/>
          </a:p>
          <a:p>
            <a:endParaRPr lang="sv-SE" dirty="0"/>
          </a:p>
        </p:txBody>
      </p:sp>
      <p:pic>
        <p:nvPicPr>
          <p:cNvPr id="7" name="Platshållare för bild 6">
            <a:extLst>
              <a:ext uri="{FF2B5EF4-FFF2-40B4-BE49-F238E27FC236}">
                <a16:creationId xmlns:a16="http://schemas.microsoft.com/office/drawing/2014/main" id="{DF8DDD84-B04E-8444-BFF0-7BAA5F2AA2D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3886" t="-447" r="2530" b="447"/>
          <a:stretch/>
        </p:blipFill>
        <p:spPr>
          <a:xfrm>
            <a:off x="6752032" y="159657"/>
            <a:ext cx="5259154" cy="6514744"/>
          </a:xfrm>
        </p:spPr>
      </p:pic>
      <p:pic>
        <p:nvPicPr>
          <p:cNvPr id="6" name="Bild 5">
            <a:extLst>
              <a:ext uri="{FF2B5EF4-FFF2-40B4-BE49-F238E27FC236}">
                <a16:creationId xmlns:a16="http://schemas.microsoft.com/office/drawing/2014/main" id="{95879D96-0F77-854D-A70E-BFF16632C77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88758" y="428205"/>
            <a:ext cx="1733134" cy="251474"/>
          </a:xfrm>
          <a:prstGeom prst="rect">
            <a:avLst/>
          </a:prstGeom>
        </p:spPr>
      </p:pic>
    </p:spTree>
    <p:extLst>
      <p:ext uri="{BB962C8B-B14F-4D97-AF65-F5344CB8AC3E}">
        <p14:creationId xmlns:p14="http://schemas.microsoft.com/office/powerpoint/2010/main" val="383417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7F5FFC-307F-DC43-A6DD-972C6DF60E68}"/>
              </a:ext>
            </a:extLst>
          </p:cNvPr>
          <p:cNvSpPr>
            <a:spLocks noGrp="1"/>
          </p:cNvSpPr>
          <p:nvPr>
            <p:ph type="title"/>
          </p:nvPr>
        </p:nvSpPr>
        <p:spPr/>
        <p:txBody>
          <a:bodyPr/>
          <a:lstStyle/>
          <a:p>
            <a:r>
              <a:rPr lang="sv-SE" dirty="0"/>
              <a:t>Målet med Solklart</a:t>
            </a:r>
          </a:p>
        </p:txBody>
      </p:sp>
      <p:sp>
        <p:nvSpPr>
          <p:cNvPr id="5" name="Platshållare för innehåll 4">
            <a:extLst>
              <a:ext uri="{FF2B5EF4-FFF2-40B4-BE49-F238E27FC236}">
                <a16:creationId xmlns:a16="http://schemas.microsoft.com/office/drawing/2014/main" id="{A6FD9036-0B3F-3549-BB80-4774701F3013}"/>
              </a:ext>
            </a:extLst>
          </p:cNvPr>
          <p:cNvSpPr>
            <a:spLocks noGrp="1"/>
          </p:cNvSpPr>
          <p:nvPr>
            <p:ph sz="half" idx="10"/>
          </p:nvPr>
        </p:nvSpPr>
        <p:spPr>
          <a:xfrm>
            <a:off x="2364058" y="2419814"/>
            <a:ext cx="8825558" cy="3546087"/>
          </a:xfrm>
        </p:spPr>
        <p:txBody>
          <a:bodyPr>
            <a:normAutofit/>
          </a:bodyPr>
          <a:lstStyle/>
          <a:p>
            <a:pPr marL="0" indent="0" fontAlgn="base">
              <a:buNone/>
            </a:pPr>
            <a:r>
              <a:rPr lang="sv-SE" dirty="0"/>
              <a:t>Målet med Solklart är att ni kan:</a:t>
            </a:r>
          </a:p>
          <a:p>
            <a:pPr fontAlgn="base"/>
            <a:r>
              <a:rPr lang="sv-SE" dirty="0"/>
              <a:t>resonera om hur vi använder energi i vår vardag</a:t>
            </a:r>
          </a:p>
          <a:p>
            <a:pPr fontAlgn="base"/>
            <a:r>
              <a:rPr lang="sv-SE" dirty="0"/>
              <a:t>undersöka olika sätt att omvandla energi</a:t>
            </a:r>
          </a:p>
          <a:p>
            <a:pPr fontAlgn="base"/>
            <a:r>
              <a:rPr lang="sv-SE" dirty="0"/>
              <a:t>beskriva vad energiprincipen innebär</a:t>
            </a:r>
          </a:p>
          <a:p>
            <a:pPr fontAlgn="base"/>
            <a:r>
              <a:rPr lang="sv-SE" dirty="0"/>
              <a:t>beskriva vad tillgång till energi betyder för individen och olika samhällen.</a:t>
            </a:r>
          </a:p>
          <a:p>
            <a:pPr marL="0" indent="0" fontAlgn="base">
              <a:buNone/>
            </a:pPr>
            <a:r>
              <a:rPr lang="sv-SE" dirty="0"/>
              <a:t>Dessutom får ni kännedom om de globala målen och solceller.</a:t>
            </a:r>
          </a:p>
          <a:p>
            <a:endParaRPr lang="sv-SE" dirty="0"/>
          </a:p>
        </p:txBody>
      </p:sp>
    </p:spTree>
    <p:extLst>
      <p:ext uri="{BB962C8B-B14F-4D97-AF65-F5344CB8AC3E}">
        <p14:creationId xmlns:p14="http://schemas.microsoft.com/office/powerpoint/2010/main" val="2321769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A3F8BAD-83D2-9443-80C2-670374672FA2}"/>
              </a:ext>
            </a:extLst>
          </p:cNvPr>
          <p:cNvSpPr>
            <a:spLocks noGrp="1"/>
          </p:cNvSpPr>
          <p:nvPr>
            <p:ph type="title"/>
          </p:nvPr>
        </p:nvSpPr>
        <p:spPr/>
        <p:txBody>
          <a:bodyPr/>
          <a:lstStyle/>
          <a:p>
            <a:r>
              <a:rPr lang="sv-SE"/>
              <a:t>Energiprincipen</a:t>
            </a:r>
            <a:endParaRPr lang="sv-SE" dirty="0"/>
          </a:p>
        </p:txBody>
      </p:sp>
      <p:sp>
        <p:nvSpPr>
          <p:cNvPr id="31" name="Platshållare för innehåll 30">
            <a:extLst>
              <a:ext uri="{FF2B5EF4-FFF2-40B4-BE49-F238E27FC236}">
                <a16:creationId xmlns:a16="http://schemas.microsoft.com/office/drawing/2014/main" id="{C372BC1A-128A-FC4B-B5B3-A7ADC21B3D6B}"/>
              </a:ext>
            </a:extLst>
          </p:cNvPr>
          <p:cNvSpPr>
            <a:spLocks noGrp="1"/>
          </p:cNvSpPr>
          <p:nvPr>
            <p:ph sz="half" idx="2"/>
          </p:nvPr>
        </p:nvSpPr>
        <p:spPr>
          <a:xfrm>
            <a:off x="627914" y="2524511"/>
            <a:ext cx="4142050" cy="3809381"/>
          </a:xfrm>
        </p:spPr>
        <p:txBody>
          <a:bodyPr/>
          <a:lstStyle/>
          <a:p>
            <a:pPr marL="0" indent="0">
              <a:lnSpc>
                <a:spcPts val="2400"/>
              </a:lnSpc>
              <a:buNone/>
            </a:pPr>
            <a:r>
              <a:rPr lang="sv-SE" dirty="0"/>
              <a:t>Energiprincipen säger att energi kan omvandlas och lagras men aldrig kan förstöras eller nybildas.</a:t>
            </a:r>
          </a:p>
        </p:txBody>
      </p:sp>
      <p:pic>
        <p:nvPicPr>
          <p:cNvPr id="13" name="Bildobjekt 12">
            <a:extLst>
              <a:ext uri="{FF2B5EF4-FFF2-40B4-BE49-F238E27FC236}">
                <a16:creationId xmlns:a16="http://schemas.microsoft.com/office/drawing/2014/main" id="{8C73A791-B18E-ED45-834B-AC69054BED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800"/>
          <a:stretch/>
        </p:blipFill>
        <p:spPr>
          <a:xfrm>
            <a:off x="9372373" y="177800"/>
            <a:ext cx="2639518" cy="3251199"/>
          </a:xfrm>
          <a:prstGeom prst="rect">
            <a:avLst/>
          </a:prstGeom>
        </p:spPr>
      </p:pic>
      <p:pic>
        <p:nvPicPr>
          <p:cNvPr id="16" name="Platshållare för bild 10">
            <a:extLst>
              <a:ext uri="{FF2B5EF4-FFF2-40B4-BE49-F238E27FC236}">
                <a16:creationId xmlns:a16="http://schemas.microsoft.com/office/drawing/2014/main" id="{C60B1C7F-6095-9945-87C7-E04D734508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942" r="18003"/>
          <a:stretch/>
        </p:blipFill>
        <p:spPr>
          <a:xfrm>
            <a:off x="6744831" y="3433249"/>
            <a:ext cx="2627539" cy="3244642"/>
          </a:xfrm>
          <a:prstGeom prst="rect">
            <a:avLst/>
          </a:prstGeom>
        </p:spPr>
      </p:pic>
      <p:pic>
        <p:nvPicPr>
          <p:cNvPr id="17" name="Platshållare för bild 10">
            <a:extLst>
              <a:ext uri="{FF2B5EF4-FFF2-40B4-BE49-F238E27FC236}">
                <a16:creationId xmlns:a16="http://schemas.microsoft.com/office/drawing/2014/main" id="{005C06DE-B41B-774F-AAF4-A858B3DDA6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147" r="7979"/>
          <a:stretch/>
        </p:blipFill>
        <p:spPr>
          <a:xfrm>
            <a:off x="9372370" y="3433243"/>
            <a:ext cx="2639521" cy="3244647"/>
          </a:xfrm>
          <a:prstGeom prst="rect">
            <a:avLst/>
          </a:prstGeom>
        </p:spPr>
      </p:pic>
      <p:cxnSp>
        <p:nvCxnSpPr>
          <p:cNvPr id="15" name="Rak 14">
            <a:extLst>
              <a:ext uri="{FF2B5EF4-FFF2-40B4-BE49-F238E27FC236}">
                <a16:creationId xmlns:a16="http://schemas.microsoft.com/office/drawing/2014/main" id="{A7D0DC9C-42B4-7E41-AD96-D77DC75B9B66}"/>
              </a:ext>
            </a:extLst>
          </p:cNvPr>
          <p:cNvCxnSpPr/>
          <p:nvPr/>
        </p:nvCxnSpPr>
        <p:spPr>
          <a:xfrm>
            <a:off x="6720610" y="3428998"/>
            <a:ext cx="52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6" name="Bild 25">
            <a:extLst>
              <a:ext uri="{FF2B5EF4-FFF2-40B4-BE49-F238E27FC236}">
                <a16:creationId xmlns:a16="http://schemas.microsoft.com/office/drawing/2014/main" id="{E9CEC453-3669-8D44-8BC9-47725D722E6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088758" y="6233919"/>
            <a:ext cx="1733134" cy="251474"/>
          </a:xfrm>
          <a:prstGeom prst="rect">
            <a:avLst/>
          </a:prstGeom>
        </p:spPr>
      </p:pic>
      <p:pic>
        <p:nvPicPr>
          <p:cNvPr id="3" name="Bildobjekt 2">
            <a:extLst>
              <a:ext uri="{FF2B5EF4-FFF2-40B4-BE49-F238E27FC236}">
                <a16:creationId xmlns:a16="http://schemas.microsoft.com/office/drawing/2014/main" id="{FB89E6FE-0607-6742-8996-AFFDFF9B671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3009" r="12671"/>
          <a:stretch/>
        </p:blipFill>
        <p:spPr>
          <a:xfrm>
            <a:off x="6744267" y="180975"/>
            <a:ext cx="2627540" cy="3232703"/>
          </a:xfrm>
          <a:prstGeom prst="rect">
            <a:avLst/>
          </a:prstGeom>
        </p:spPr>
      </p:pic>
      <p:cxnSp>
        <p:nvCxnSpPr>
          <p:cNvPr id="23" name="Rak 22">
            <a:extLst>
              <a:ext uri="{FF2B5EF4-FFF2-40B4-BE49-F238E27FC236}">
                <a16:creationId xmlns:a16="http://schemas.microsoft.com/office/drawing/2014/main" id="{18EAC8E7-7F98-D645-9A3F-2C10215287E7}"/>
              </a:ext>
            </a:extLst>
          </p:cNvPr>
          <p:cNvCxnSpPr>
            <a:cxnSpLocks/>
          </p:cNvCxnSpPr>
          <p:nvPr/>
        </p:nvCxnSpPr>
        <p:spPr>
          <a:xfrm>
            <a:off x="9371806" y="180458"/>
            <a:ext cx="0" cy="649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039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E0F6F6E6-6A51-2042-9FF4-54C887AAD240}"/>
              </a:ext>
            </a:extLst>
          </p:cNvPr>
          <p:cNvPicPr>
            <a:picLocks noGrp="1" noChangeAspect="1"/>
          </p:cNvPicPr>
          <p:nvPr>
            <p:ph type="pic" sz="quarter" idx="10"/>
          </p:nvPr>
        </p:nvPicPr>
        <p:blipFill>
          <a:blip r:embed="rId3"/>
          <a:srcRect t="6059" b="6059"/>
          <a:stretch>
            <a:fillRect/>
          </a:stretch>
        </p:blipFill>
        <p:spPr>
          <a:xfrm>
            <a:off x="6752032" y="176401"/>
            <a:ext cx="5259154" cy="6498000"/>
          </a:xfrm>
        </p:spPr>
      </p:pic>
      <p:sp>
        <p:nvSpPr>
          <p:cNvPr id="5" name="Rubrik 4">
            <a:extLst>
              <a:ext uri="{FF2B5EF4-FFF2-40B4-BE49-F238E27FC236}">
                <a16:creationId xmlns:a16="http://schemas.microsoft.com/office/drawing/2014/main" id="{21BC5A73-72F4-6B47-BD65-5B5391D34033}"/>
              </a:ext>
            </a:extLst>
          </p:cNvPr>
          <p:cNvSpPr>
            <a:spLocks noGrp="1"/>
          </p:cNvSpPr>
          <p:nvPr>
            <p:ph type="title"/>
          </p:nvPr>
        </p:nvSpPr>
        <p:spPr/>
        <p:txBody>
          <a:bodyPr/>
          <a:lstStyle/>
          <a:p>
            <a:r>
              <a:rPr lang="sv-SE" dirty="0"/>
              <a:t>Energikällor</a:t>
            </a:r>
          </a:p>
        </p:txBody>
      </p:sp>
      <p:sp>
        <p:nvSpPr>
          <p:cNvPr id="6" name="Platshållare för innehåll 5">
            <a:extLst>
              <a:ext uri="{FF2B5EF4-FFF2-40B4-BE49-F238E27FC236}">
                <a16:creationId xmlns:a16="http://schemas.microsoft.com/office/drawing/2014/main" id="{AC4E38CC-4F35-1942-A4B1-6C4BE022F884}"/>
              </a:ext>
            </a:extLst>
          </p:cNvPr>
          <p:cNvSpPr>
            <a:spLocks noGrp="1"/>
          </p:cNvSpPr>
          <p:nvPr>
            <p:ph sz="half" idx="2"/>
          </p:nvPr>
        </p:nvSpPr>
        <p:spPr/>
        <p:txBody>
          <a:bodyPr spcCol="0"/>
          <a:lstStyle/>
          <a:p>
            <a:pPr marL="0" indent="0">
              <a:buNone/>
            </a:pPr>
            <a:r>
              <a:rPr lang="sv-SE" b="1" dirty="0"/>
              <a:t>FÖRNYBARA</a:t>
            </a:r>
          </a:p>
          <a:p>
            <a:pPr>
              <a:spcBef>
                <a:spcPts val="600"/>
              </a:spcBef>
            </a:pPr>
            <a:r>
              <a:rPr lang="sv-SE" dirty="0"/>
              <a:t>Vatten</a:t>
            </a:r>
          </a:p>
          <a:p>
            <a:r>
              <a:rPr lang="sv-SE" dirty="0"/>
              <a:t>Vind</a:t>
            </a:r>
          </a:p>
          <a:p>
            <a:r>
              <a:rPr lang="sv-SE" dirty="0"/>
              <a:t>Vågor</a:t>
            </a:r>
          </a:p>
          <a:p>
            <a:r>
              <a:rPr lang="sv-SE" dirty="0"/>
              <a:t>Biomassa</a:t>
            </a:r>
          </a:p>
          <a:p>
            <a:r>
              <a:rPr lang="sv-SE" dirty="0"/>
              <a:t>Solstrålning</a:t>
            </a:r>
          </a:p>
          <a:p>
            <a:r>
              <a:rPr lang="sv-SE" dirty="0"/>
              <a:t>Jordvärme</a:t>
            </a:r>
          </a:p>
          <a:p>
            <a:endParaRPr lang="sv-SE" dirty="0"/>
          </a:p>
          <a:p>
            <a:endParaRPr lang="sv-SE" dirty="0"/>
          </a:p>
          <a:p>
            <a:pPr marL="0" indent="0">
              <a:buNone/>
            </a:pPr>
            <a:r>
              <a:rPr lang="sv-SE" b="1" dirty="0"/>
              <a:t>ICKE-FÖRNYBARA</a:t>
            </a:r>
          </a:p>
          <a:p>
            <a:pPr>
              <a:spcBef>
                <a:spcPts val="600"/>
              </a:spcBef>
            </a:pPr>
            <a:r>
              <a:rPr lang="sv-SE" dirty="0"/>
              <a:t>Fossila bränslen</a:t>
            </a:r>
          </a:p>
          <a:p>
            <a:pPr lvl="1"/>
            <a:r>
              <a:rPr lang="sv-SE" dirty="0"/>
              <a:t>Kol</a:t>
            </a:r>
          </a:p>
          <a:p>
            <a:pPr lvl="1"/>
            <a:r>
              <a:rPr lang="sv-SE" dirty="0"/>
              <a:t>Olja</a:t>
            </a:r>
          </a:p>
          <a:p>
            <a:pPr lvl="1"/>
            <a:r>
              <a:rPr lang="sv-SE" dirty="0"/>
              <a:t>Gas</a:t>
            </a:r>
          </a:p>
          <a:p>
            <a:r>
              <a:rPr lang="sv-SE" dirty="0"/>
              <a:t>Kärnbränsle</a:t>
            </a:r>
          </a:p>
          <a:p>
            <a:endParaRPr lang="sv-SE" dirty="0"/>
          </a:p>
          <a:p>
            <a:endParaRPr lang="sv-SE" dirty="0"/>
          </a:p>
          <a:p>
            <a:endParaRPr lang="sv-SE" dirty="0"/>
          </a:p>
        </p:txBody>
      </p:sp>
      <p:pic>
        <p:nvPicPr>
          <p:cNvPr id="27" name="Bild 26">
            <a:extLst>
              <a:ext uri="{FF2B5EF4-FFF2-40B4-BE49-F238E27FC236}">
                <a16:creationId xmlns:a16="http://schemas.microsoft.com/office/drawing/2014/main" id="{C68D53F7-7858-CC4D-9B83-1F514A27358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88758" y="6233919"/>
            <a:ext cx="1733134" cy="251474"/>
          </a:xfrm>
          <a:prstGeom prst="rect">
            <a:avLst/>
          </a:prstGeom>
        </p:spPr>
      </p:pic>
    </p:spTree>
    <p:extLst>
      <p:ext uri="{BB962C8B-B14F-4D97-AF65-F5344CB8AC3E}">
        <p14:creationId xmlns:p14="http://schemas.microsoft.com/office/powerpoint/2010/main" val="213877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89DFC981-4C77-5D4D-85EB-3F2D58A6F8A5}"/>
              </a:ext>
            </a:extLst>
          </p:cNvPr>
          <p:cNvSpPr>
            <a:spLocks noGrp="1"/>
          </p:cNvSpPr>
          <p:nvPr>
            <p:ph type="title"/>
          </p:nvPr>
        </p:nvSpPr>
        <p:spPr/>
        <p:txBody>
          <a:bodyPr/>
          <a:lstStyle/>
          <a:p>
            <a:r>
              <a:rPr lang="sv-SE" dirty="0"/>
              <a:t>Energiformer</a:t>
            </a:r>
          </a:p>
        </p:txBody>
      </p:sp>
      <p:sp>
        <p:nvSpPr>
          <p:cNvPr id="17" name="Platshållare för innehåll 16">
            <a:extLst>
              <a:ext uri="{FF2B5EF4-FFF2-40B4-BE49-F238E27FC236}">
                <a16:creationId xmlns:a16="http://schemas.microsoft.com/office/drawing/2014/main" id="{21B5431A-AA93-9543-9891-1B3363BE4DF0}"/>
              </a:ext>
            </a:extLst>
          </p:cNvPr>
          <p:cNvSpPr>
            <a:spLocks noGrp="1"/>
          </p:cNvSpPr>
          <p:nvPr>
            <p:ph sz="half" idx="10"/>
          </p:nvPr>
        </p:nvSpPr>
        <p:spPr>
          <a:xfrm>
            <a:off x="1208433" y="2419815"/>
            <a:ext cx="9924585" cy="2977375"/>
          </a:xfrm>
        </p:spPr>
        <p:txBody>
          <a:bodyPr/>
          <a:lstStyle/>
          <a:p>
            <a:pPr marL="0" indent="0">
              <a:buNone/>
            </a:pPr>
            <a:r>
              <a:rPr lang="sv-SE" b="1" dirty="0"/>
              <a:t>L</a:t>
            </a:r>
            <a:r>
              <a:rPr lang="sv-SE" sz="2200" b="1" dirty="0"/>
              <a:t>ÄGESENERGI</a:t>
            </a:r>
            <a:r>
              <a:rPr lang="sv-SE" sz="2200" dirty="0"/>
              <a:t> </a:t>
            </a:r>
            <a:br>
              <a:rPr lang="sv-SE" sz="2200" dirty="0"/>
            </a:br>
            <a:r>
              <a:rPr lang="sv-SE" dirty="0">
                <a:solidFill>
                  <a:schemeClr val="bg2">
                    <a:lumMod val="50000"/>
                  </a:schemeClr>
                </a:solidFill>
              </a:rPr>
              <a:t>D</a:t>
            </a:r>
            <a:r>
              <a:rPr lang="sv-SE" sz="2200" dirty="0">
                <a:solidFill>
                  <a:schemeClr val="bg2">
                    <a:lumMod val="50000"/>
                  </a:schemeClr>
                </a:solidFill>
              </a:rPr>
              <a:t>en energi ett föremål har när det befinner </a:t>
            </a:r>
            <a:br>
              <a:rPr lang="sv-SE" sz="2200" dirty="0">
                <a:solidFill>
                  <a:schemeClr val="bg2">
                    <a:lumMod val="50000"/>
                  </a:schemeClr>
                </a:solidFill>
              </a:rPr>
            </a:br>
            <a:r>
              <a:rPr lang="sv-SE" sz="2200" dirty="0">
                <a:solidFill>
                  <a:schemeClr val="bg2">
                    <a:lumMod val="50000"/>
                  </a:schemeClr>
                </a:solidFill>
              </a:rPr>
              <a:t>sig på en viss höjd</a:t>
            </a:r>
          </a:p>
          <a:p>
            <a:pPr marL="0" indent="0">
              <a:buNone/>
            </a:pPr>
            <a:r>
              <a:rPr lang="sv-SE" b="1" dirty="0"/>
              <a:t>R</a:t>
            </a:r>
            <a:r>
              <a:rPr lang="sv-SE" sz="2200" b="1" dirty="0"/>
              <a:t>ÖRELSEENERGI</a:t>
            </a:r>
            <a:r>
              <a:rPr lang="sv-SE" sz="2200" dirty="0"/>
              <a:t> </a:t>
            </a:r>
            <a:br>
              <a:rPr lang="sv-SE" sz="2200" dirty="0"/>
            </a:br>
            <a:r>
              <a:rPr lang="sv-SE" dirty="0">
                <a:solidFill>
                  <a:schemeClr val="bg2">
                    <a:lumMod val="50000"/>
                  </a:schemeClr>
                </a:solidFill>
              </a:rPr>
              <a:t>B</a:t>
            </a:r>
            <a:r>
              <a:rPr lang="sv-SE" sz="2200" dirty="0">
                <a:solidFill>
                  <a:schemeClr val="bg2">
                    <a:lumMod val="50000"/>
                  </a:schemeClr>
                </a:solidFill>
              </a:rPr>
              <a:t>eror på att något </a:t>
            </a:r>
            <a:br>
              <a:rPr lang="sv-SE" sz="2200" dirty="0">
                <a:solidFill>
                  <a:schemeClr val="bg2">
                    <a:lumMod val="50000"/>
                  </a:schemeClr>
                </a:solidFill>
              </a:rPr>
            </a:br>
            <a:r>
              <a:rPr lang="sv-SE" sz="2200" dirty="0">
                <a:solidFill>
                  <a:schemeClr val="bg2">
                    <a:lumMod val="50000"/>
                  </a:schemeClr>
                </a:solidFill>
              </a:rPr>
              <a:t>är i rörelse</a:t>
            </a:r>
          </a:p>
          <a:p>
            <a:pPr marL="0" indent="0">
              <a:buNone/>
            </a:pPr>
            <a:r>
              <a:rPr lang="sv-SE" b="1" dirty="0"/>
              <a:t>V</a:t>
            </a:r>
            <a:r>
              <a:rPr lang="sv-SE" sz="2200" b="1" dirty="0"/>
              <a:t>ÄRMEENERGI</a:t>
            </a:r>
            <a:r>
              <a:rPr lang="sv-SE" sz="2200" dirty="0"/>
              <a:t> </a:t>
            </a:r>
            <a:br>
              <a:rPr lang="sv-SE" sz="2200" dirty="0"/>
            </a:br>
            <a:r>
              <a:rPr lang="sv-SE" dirty="0">
                <a:solidFill>
                  <a:schemeClr val="bg2">
                    <a:lumMod val="50000"/>
                  </a:schemeClr>
                </a:solidFill>
              </a:rPr>
              <a:t>R</a:t>
            </a:r>
            <a:r>
              <a:rPr lang="sv-SE" sz="2200" dirty="0">
                <a:solidFill>
                  <a:schemeClr val="bg2">
                    <a:lumMod val="50000"/>
                  </a:schemeClr>
                </a:solidFill>
              </a:rPr>
              <a:t>örelse i atomer och molekyler, ju snabbare desto mer värmeenergi</a:t>
            </a:r>
          </a:p>
          <a:p>
            <a:pPr marL="0" indent="0">
              <a:buNone/>
            </a:pPr>
            <a:endParaRPr lang="sv-SE" b="1" dirty="0"/>
          </a:p>
          <a:p>
            <a:pPr marL="0" indent="0">
              <a:buNone/>
            </a:pPr>
            <a:endParaRPr lang="sv-SE" b="1" dirty="0"/>
          </a:p>
          <a:p>
            <a:pPr marL="0" indent="0">
              <a:buNone/>
            </a:pPr>
            <a:r>
              <a:rPr lang="sv-SE" b="1" dirty="0"/>
              <a:t>K</a:t>
            </a:r>
            <a:r>
              <a:rPr lang="sv-SE" sz="2200" b="1" dirty="0"/>
              <a:t>EMISK ENERGI </a:t>
            </a:r>
            <a:br>
              <a:rPr lang="sv-SE" sz="2200" b="1" dirty="0"/>
            </a:br>
            <a:r>
              <a:rPr lang="sv-SE" sz="2200" dirty="0">
                <a:solidFill>
                  <a:schemeClr val="bg2">
                    <a:lumMod val="50000"/>
                  </a:schemeClr>
                </a:solidFill>
              </a:rPr>
              <a:t>Lagrad i olja, kol, mat, ficklampsbatteri m m</a:t>
            </a:r>
          </a:p>
          <a:p>
            <a:pPr marL="0" indent="0">
              <a:buNone/>
            </a:pPr>
            <a:r>
              <a:rPr lang="sv-SE" b="1" dirty="0"/>
              <a:t>S</a:t>
            </a:r>
            <a:r>
              <a:rPr lang="sv-SE" sz="2200" b="1" dirty="0"/>
              <a:t>TRÅLNINGSENERGI</a:t>
            </a:r>
            <a:r>
              <a:rPr lang="sv-SE" sz="2200" dirty="0"/>
              <a:t> </a:t>
            </a:r>
            <a:br>
              <a:rPr lang="sv-SE" sz="2200" dirty="0"/>
            </a:br>
            <a:r>
              <a:rPr lang="sv-SE" sz="2200" dirty="0">
                <a:solidFill>
                  <a:schemeClr val="bg2">
                    <a:lumMod val="50000"/>
                  </a:schemeClr>
                </a:solidFill>
              </a:rPr>
              <a:t>Ljus från t ex en lampa eller från solen</a:t>
            </a:r>
          </a:p>
          <a:p>
            <a:pPr marL="0" indent="0">
              <a:buNone/>
            </a:pPr>
            <a:r>
              <a:rPr lang="sv-SE" b="1" dirty="0"/>
              <a:t>L</a:t>
            </a:r>
            <a:r>
              <a:rPr lang="sv-SE" sz="2200" b="1" dirty="0"/>
              <a:t>JUDENERGI</a:t>
            </a:r>
            <a:r>
              <a:rPr lang="sv-SE" sz="2200" dirty="0"/>
              <a:t> </a:t>
            </a:r>
            <a:br>
              <a:rPr lang="sv-SE" sz="2200" dirty="0"/>
            </a:br>
            <a:r>
              <a:rPr lang="sv-SE" dirty="0">
                <a:solidFill>
                  <a:schemeClr val="bg2">
                    <a:lumMod val="50000"/>
                  </a:schemeClr>
                </a:solidFill>
              </a:rPr>
              <a:t>L</a:t>
            </a:r>
            <a:r>
              <a:rPr lang="sv-SE" sz="2200" dirty="0">
                <a:solidFill>
                  <a:schemeClr val="bg2">
                    <a:lumMod val="50000"/>
                  </a:schemeClr>
                </a:solidFill>
              </a:rPr>
              <a:t>judvågors rörelse</a:t>
            </a:r>
          </a:p>
          <a:p>
            <a:pPr marL="0" indent="0">
              <a:buNone/>
            </a:pPr>
            <a:endParaRPr lang="sv-SE" b="1" dirty="0"/>
          </a:p>
          <a:p>
            <a:pPr marL="0" indent="0">
              <a:buNone/>
            </a:pPr>
            <a:endParaRPr lang="sv-SE" b="1" dirty="0"/>
          </a:p>
          <a:p>
            <a:pPr marL="0" indent="0">
              <a:buNone/>
            </a:pPr>
            <a:endParaRPr lang="sv-SE" b="1" dirty="0"/>
          </a:p>
          <a:p>
            <a:pPr marL="0" indent="0">
              <a:buNone/>
            </a:pPr>
            <a:endParaRPr lang="sv-SE" b="1" dirty="0"/>
          </a:p>
          <a:p>
            <a:pPr marL="0" indent="0">
              <a:buNone/>
            </a:pPr>
            <a:r>
              <a:rPr lang="sv-SE" b="1" dirty="0"/>
              <a:t>E</a:t>
            </a:r>
            <a:r>
              <a:rPr lang="sv-SE" sz="2200" b="1" dirty="0"/>
              <a:t>LASTISK ENERGI</a:t>
            </a:r>
            <a:br>
              <a:rPr lang="sv-SE" sz="2200" b="1" dirty="0"/>
            </a:br>
            <a:r>
              <a:rPr lang="sv-SE" sz="2200" dirty="0">
                <a:solidFill>
                  <a:schemeClr val="bg2">
                    <a:lumMod val="50000"/>
                  </a:schemeClr>
                </a:solidFill>
              </a:rPr>
              <a:t>Energi från t ex </a:t>
            </a:r>
            <a:br>
              <a:rPr lang="sv-SE" sz="2200" dirty="0">
                <a:solidFill>
                  <a:schemeClr val="bg2">
                    <a:lumMod val="50000"/>
                  </a:schemeClr>
                </a:solidFill>
              </a:rPr>
            </a:br>
            <a:r>
              <a:rPr lang="sv-SE" sz="2200" dirty="0">
                <a:solidFill>
                  <a:schemeClr val="bg2">
                    <a:lumMod val="50000"/>
                  </a:schemeClr>
                </a:solidFill>
              </a:rPr>
              <a:t>ett spänt gummiband</a:t>
            </a:r>
          </a:p>
          <a:p>
            <a:pPr marL="0" indent="0">
              <a:buNone/>
            </a:pPr>
            <a:r>
              <a:rPr lang="sv-SE" b="1" dirty="0"/>
              <a:t>K</a:t>
            </a:r>
            <a:r>
              <a:rPr lang="sv-SE" sz="2200" b="1" dirty="0"/>
              <a:t>ÄRNENERGI</a:t>
            </a:r>
            <a:r>
              <a:rPr lang="sv-SE" sz="2200" dirty="0"/>
              <a:t> </a:t>
            </a:r>
            <a:br>
              <a:rPr lang="sv-SE" sz="2200" dirty="0"/>
            </a:br>
            <a:r>
              <a:rPr lang="sv-SE" sz="2200" dirty="0">
                <a:solidFill>
                  <a:schemeClr val="bg2">
                    <a:lumMod val="50000"/>
                  </a:schemeClr>
                </a:solidFill>
              </a:rPr>
              <a:t>Atomkärnor som </a:t>
            </a:r>
            <a:br>
              <a:rPr lang="sv-SE" sz="2200" dirty="0">
                <a:solidFill>
                  <a:schemeClr val="bg2">
                    <a:lumMod val="50000"/>
                  </a:schemeClr>
                </a:solidFill>
              </a:rPr>
            </a:br>
            <a:r>
              <a:rPr lang="sv-SE" sz="2200" dirty="0">
                <a:solidFill>
                  <a:schemeClr val="bg2">
                    <a:lumMod val="50000"/>
                  </a:schemeClr>
                </a:solidFill>
              </a:rPr>
              <a:t>delas eller slås ihop </a:t>
            </a:r>
          </a:p>
          <a:p>
            <a:pPr marL="0" indent="0">
              <a:buNone/>
            </a:pPr>
            <a:r>
              <a:rPr lang="sv-SE" b="1" dirty="0"/>
              <a:t>E</a:t>
            </a:r>
            <a:r>
              <a:rPr lang="sv-SE" sz="2200" b="1" dirty="0"/>
              <a:t>LEKTRISK ENERGI </a:t>
            </a:r>
            <a:br>
              <a:rPr lang="sv-SE" sz="2200" b="1" dirty="0"/>
            </a:br>
            <a:r>
              <a:rPr lang="sv-SE" sz="2200" dirty="0">
                <a:solidFill>
                  <a:schemeClr val="bg2">
                    <a:lumMod val="50000"/>
                  </a:schemeClr>
                </a:solidFill>
              </a:rPr>
              <a:t>Elektroner som </a:t>
            </a:r>
            <a:br>
              <a:rPr lang="sv-SE" sz="2200" dirty="0">
                <a:solidFill>
                  <a:schemeClr val="bg2">
                    <a:lumMod val="50000"/>
                  </a:schemeClr>
                </a:solidFill>
              </a:rPr>
            </a:br>
            <a:r>
              <a:rPr lang="sv-SE" sz="2200" dirty="0">
                <a:solidFill>
                  <a:schemeClr val="bg2">
                    <a:lumMod val="50000"/>
                  </a:schemeClr>
                </a:solidFill>
              </a:rPr>
              <a:t>rör sig, egentligen energibärare</a:t>
            </a:r>
          </a:p>
          <a:p>
            <a:endParaRPr lang="sv-SE" sz="2200" dirty="0"/>
          </a:p>
          <a:p>
            <a:endParaRPr lang="sv-SE" sz="2200" dirty="0"/>
          </a:p>
        </p:txBody>
      </p:sp>
    </p:spTree>
    <p:extLst>
      <p:ext uri="{BB962C8B-B14F-4D97-AF65-F5344CB8AC3E}">
        <p14:creationId xmlns:p14="http://schemas.microsoft.com/office/powerpoint/2010/main" val="1149989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746A7F16-FAE2-3E43-B6A0-C30A0E1D6371}"/>
              </a:ext>
            </a:extLst>
          </p:cNvPr>
          <p:cNvSpPr>
            <a:spLocks noGrp="1"/>
          </p:cNvSpPr>
          <p:nvPr>
            <p:ph type="title"/>
          </p:nvPr>
        </p:nvSpPr>
        <p:spPr/>
        <p:txBody>
          <a:bodyPr/>
          <a:lstStyle/>
          <a:p>
            <a:r>
              <a:rPr lang="sv-SE" dirty="0"/>
              <a:t>Var kommer energin ifrån?</a:t>
            </a:r>
          </a:p>
        </p:txBody>
      </p:sp>
      <p:sp>
        <p:nvSpPr>
          <p:cNvPr id="13" name="Platshållare för innehåll 12">
            <a:extLst>
              <a:ext uri="{FF2B5EF4-FFF2-40B4-BE49-F238E27FC236}">
                <a16:creationId xmlns:a16="http://schemas.microsoft.com/office/drawing/2014/main" id="{DCE21DF5-5462-E34A-BCD8-1CFC51B45D39}"/>
              </a:ext>
            </a:extLst>
          </p:cNvPr>
          <p:cNvSpPr>
            <a:spLocks noGrp="1"/>
          </p:cNvSpPr>
          <p:nvPr>
            <p:ph sz="half" idx="2"/>
          </p:nvPr>
        </p:nvSpPr>
        <p:spPr/>
        <p:txBody>
          <a:bodyPr numCol="1" spcCol="432000">
            <a:noAutofit/>
          </a:bodyPr>
          <a:lstStyle/>
          <a:p>
            <a:r>
              <a:rPr lang="sv-SE" dirty="0"/>
              <a:t>Vad använder vi energi till här i rummet?</a:t>
            </a:r>
          </a:p>
          <a:p>
            <a:r>
              <a:rPr lang="sv-SE" dirty="0"/>
              <a:t>Var kommer energin ifrån?</a:t>
            </a:r>
          </a:p>
          <a:p>
            <a:r>
              <a:rPr lang="sv-SE" dirty="0"/>
              <a:t>Var kommer energin från i värmen </a:t>
            </a:r>
            <a:br>
              <a:rPr lang="sv-SE" dirty="0"/>
            </a:br>
            <a:r>
              <a:rPr lang="sv-SE" dirty="0"/>
              <a:t>från elementen (vattenburen värme)</a:t>
            </a:r>
          </a:p>
          <a:p>
            <a:r>
              <a:rPr lang="sv-SE" dirty="0"/>
              <a:t>Var kommer den ifrån i elektriciteten </a:t>
            </a:r>
            <a:br>
              <a:rPr lang="sv-SE" dirty="0"/>
            </a:br>
            <a:r>
              <a:rPr lang="sv-SE" dirty="0"/>
              <a:t>som vi använder i lampor? </a:t>
            </a:r>
          </a:p>
          <a:p>
            <a:r>
              <a:rPr lang="sv-SE" dirty="0"/>
              <a:t>Vilka olika slags energikällor finns det?</a:t>
            </a:r>
          </a:p>
          <a:p>
            <a:endParaRPr lang="sv-SE" dirty="0"/>
          </a:p>
          <a:p>
            <a:endParaRPr lang="sv-SE" dirty="0"/>
          </a:p>
          <a:p>
            <a:endParaRPr lang="sv-SE" dirty="0"/>
          </a:p>
        </p:txBody>
      </p:sp>
      <p:pic>
        <p:nvPicPr>
          <p:cNvPr id="7" name="Platshållare för bild 6">
            <a:extLst>
              <a:ext uri="{FF2B5EF4-FFF2-40B4-BE49-F238E27FC236}">
                <a16:creationId xmlns:a16="http://schemas.microsoft.com/office/drawing/2014/main" id="{FBCCE61F-E6DA-3F48-AD8D-17668B942A5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8155" b="8155"/>
          <a:stretch>
            <a:fillRect/>
          </a:stretch>
        </p:blipFill>
        <p:spPr/>
      </p:pic>
      <p:pic>
        <p:nvPicPr>
          <p:cNvPr id="6" name="Bild 5">
            <a:extLst>
              <a:ext uri="{FF2B5EF4-FFF2-40B4-BE49-F238E27FC236}">
                <a16:creationId xmlns:a16="http://schemas.microsoft.com/office/drawing/2014/main" id="{33ED8F20-D16D-C54F-80C0-EE8B10A5735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88758" y="428205"/>
            <a:ext cx="1733134" cy="251474"/>
          </a:xfrm>
          <a:prstGeom prst="rect">
            <a:avLst/>
          </a:prstGeom>
        </p:spPr>
      </p:pic>
    </p:spTree>
    <p:extLst>
      <p:ext uri="{BB962C8B-B14F-4D97-AF65-F5344CB8AC3E}">
        <p14:creationId xmlns:p14="http://schemas.microsoft.com/office/powerpoint/2010/main" val="2139531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D6D1CA-C718-1E4E-8F7E-0466BECAE422}"/>
              </a:ext>
            </a:extLst>
          </p:cNvPr>
          <p:cNvSpPr>
            <a:spLocks noGrp="1"/>
          </p:cNvSpPr>
          <p:nvPr>
            <p:ph type="title"/>
          </p:nvPr>
        </p:nvSpPr>
        <p:spPr/>
        <p:txBody>
          <a:bodyPr/>
          <a:lstStyle/>
          <a:p>
            <a:r>
              <a:rPr lang="sv-SE" dirty="0"/>
              <a:t>Vattenkraft</a:t>
            </a:r>
          </a:p>
        </p:txBody>
      </p:sp>
      <p:sp>
        <p:nvSpPr>
          <p:cNvPr id="9" name="Platshållare för innehåll 8">
            <a:extLst>
              <a:ext uri="{FF2B5EF4-FFF2-40B4-BE49-F238E27FC236}">
                <a16:creationId xmlns:a16="http://schemas.microsoft.com/office/drawing/2014/main" id="{EDD8C53D-BB0B-F244-B182-6B80033BD9E5}"/>
              </a:ext>
            </a:extLst>
          </p:cNvPr>
          <p:cNvSpPr>
            <a:spLocks noGrp="1"/>
          </p:cNvSpPr>
          <p:nvPr>
            <p:ph sz="half" idx="2"/>
          </p:nvPr>
        </p:nvSpPr>
        <p:spPr/>
        <p:txBody>
          <a:bodyPr/>
          <a:lstStyle/>
          <a:p>
            <a:pPr marL="0" indent="0">
              <a:buNone/>
            </a:pPr>
            <a:r>
              <a:rPr lang="sv-SE" dirty="0"/>
              <a:t>En viktig energikälla i Sverige är vattenkraft. </a:t>
            </a:r>
          </a:p>
          <a:p>
            <a:pPr marL="0" indent="0">
              <a:buNone/>
            </a:pPr>
            <a:r>
              <a:rPr lang="sv-SE" dirty="0"/>
              <a:t>Var passar det särskilt bra att bygga vattenkraftverk? </a:t>
            </a:r>
          </a:p>
          <a:p>
            <a:pPr marL="0" indent="0">
              <a:buNone/>
            </a:pPr>
            <a:r>
              <a:rPr lang="sv-SE" dirty="0"/>
              <a:t>Vilka energiomvandlingar sker? </a:t>
            </a:r>
          </a:p>
          <a:p>
            <a:pPr marL="0" indent="0">
              <a:buNone/>
            </a:pPr>
            <a:r>
              <a:rPr lang="sv-SE" dirty="0"/>
              <a:t>Förr i tiden användes energin i rinnande </a:t>
            </a:r>
            <a:br>
              <a:rPr lang="sv-SE" dirty="0"/>
            </a:br>
            <a:r>
              <a:rPr lang="sv-SE" dirty="0"/>
              <a:t>vatten till att exempelvis mala mjöl i en </a:t>
            </a:r>
            <a:br>
              <a:rPr lang="sv-SE" dirty="0"/>
            </a:br>
            <a:r>
              <a:rPr lang="sv-SE" dirty="0"/>
              <a:t>kvarn, driva en hammare i en smedja </a:t>
            </a:r>
            <a:br>
              <a:rPr lang="sv-SE" dirty="0"/>
            </a:br>
            <a:r>
              <a:rPr lang="sv-SE" dirty="0"/>
              <a:t>eller att såga timmer i ett sågverk</a:t>
            </a:r>
          </a:p>
          <a:p>
            <a:pPr marL="0" indent="0">
              <a:buNone/>
            </a:pPr>
            <a:r>
              <a:rPr lang="sv-SE" dirty="0"/>
              <a:t>På vilket sätt liknar det hur ett vattenkraftverk </a:t>
            </a:r>
            <a:r>
              <a:rPr lang="sv-SE" spc="-30" dirty="0"/>
              <a:t>fungerar idag? Vad är olikt dagens vattenkraftverk?</a:t>
            </a:r>
          </a:p>
          <a:p>
            <a:pPr marL="0" indent="0">
              <a:buNone/>
            </a:pPr>
            <a:endParaRPr lang="sv-SE" dirty="0"/>
          </a:p>
          <a:p>
            <a:pPr marL="0" indent="0">
              <a:buNone/>
            </a:pPr>
            <a:endParaRPr lang="sv-SE" dirty="0"/>
          </a:p>
          <a:p>
            <a:pPr marL="0" indent="0">
              <a:buNone/>
            </a:pPr>
            <a:endParaRPr lang="sv-SE" dirty="0"/>
          </a:p>
          <a:p>
            <a:endParaRPr lang="sv-SE" dirty="0"/>
          </a:p>
        </p:txBody>
      </p:sp>
      <p:pic>
        <p:nvPicPr>
          <p:cNvPr id="13" name="Platshållare för bild 12">
            <a:extLst>
              <a:ext uri="{FF2B5EF4-FFF2-40B4-BE49-F238E27FC236}">
                <a16:creationId xmlns:a16="http://schemas.microsoft.com/office/drawing/2014/main" id="{F9D95922-C0EF-224A-8EB7-0BBAA2CE859C}"/>
              </a:ext>
            </a:extLst>
          </p:cNvPr>
          <p:cNvPicPr>
            <a:picLocks noGrp="1" noChangeAspect="1"/>
          </p:cNvPicPr>
          <p:nvPr>
            <p:ph type="pic" sz="quarter" idx="10"/>
          </p:nvPr>
        </p:nvPicPr>
        <p:blipFill rotWithShape="1">
          <a:blip r:embed="rId3"/>
          <a:srcRect l="13090" r="13090"/>
          <a:stretch/>
        </p:blipFill>
        <p:spPr/>
      </p:pic>
      <p:pic>
        <p:nvPicPr>
          <p:cNvPr id="15" name="Bild 14">
            <a:extLst>
              <a:ext uri="{FF2B5EF4-FFF2-40B4-BE49-F238E27FC236}">
                <a16:creationId xmlns:a16="http://schemas.microsoft.com/office/drawing/2014/main" id="{0CE73A08-A3BA-6143-9C91-E24F0C5F2B2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88758" y="6233919"/>
            <a:ext cx="1733134" cy="251474"/>
          </a:xfrm>
          <a:prstGeom prst="rect">
            <a:avLst/>
          </a:prstGeom>
        </p:spPr>
      </p:pic>
    </p:spTree>
    <p:extLst>
      <p:ext uri="{BB962C8B-B14F-4D97-AF65-F5344CB8AC3E}">
        <p14:creationId xmlns:p14="http://schemas.microsoft.com/office/powerpoint/2010/main" val="2099161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BAD356-A7E1-2A4F-B945-B59C1FA027EE}"/>
              </a:ext>
            </a:extLst>
          </p:cNvPr>
          <p:cNvSpPr>
            <a:spLocks noGrp="1"/>
          </p:cNvSpPr>
          <p:nvPr>
            <p:ph type="title"/>
          </p:nvPr>
        </p:nvSpPr>
        <p:spPr/>
        <p:txBody>
          <a:bodyPr/>
          <a:lstStyle/>
          <a:p>
            <a:r>
              <a:rPr lang="sv-SE" dirty="0"/>
              <a:t>Om det blir elavbrott – hur blir din dag?</a:t>
            </a:r>
          </a:p>
        </p:txBody>
      </p:sp>
      <p:sp>
        <p:nvSpPr>
          <p:cNvPr id="3" name="Platshållare för innehåll 2">
            <a:extLst>
              <a:ext uri="{FF2B5EF4-FFF2-40B4-BE49-F238E27FC236}">
                <a16:creationId xmlns:a16="http://schemas.microsoft.com/office/drawing/2014/main" id="{6A3AF8A1-50D7-4A46-B36A-8F09C0603201}"/>
              </a:ext>
            </a:extLst>
          </p:cNvPr>
          <p:cNvSpPr>
            <a:spLocks noGrp="1"/>
          </p:cNvSpPr>
          <p:nvPr>
            <p:ph sz="half" idx="10"/>
          </p:nvPr>
        </p:nvSpPr>
        <p:spPr/>
        <p:txBody>
          <a:bodyPr>
            <a:noAutofit/>
          </a:bodyPr>
          <a:lstStyle/>
          <a:p>
            <a:r>
              <a:rPr lang="sv-SE" dirty="0"/>
              <a:t>Om det blir elavbrott, vad kommer inte att fungera </a:t>
            </a:r>
            <a:br>
              <a:rPr lang="sv-SE" dirty="0"/>
            </a:br>
            <a:r>
              <a:rPr lang="sv-SE" dirty="0"/>
              <a:t>i din vardag hemma och i skolan?</a:t>
            </a:r>
          </a:p>
          <a:p>
            <a:r>
              <a:rPr lang="sv-SE" dirty="0"/>
              <a:t>Gör en lista över problem som kan uppstå. Rangordna problemen från vad du tycker är störst problem till det </a:t>
            </a:r>
            <a:br>
              <a:rPr lang="sv-SE" dirty="0"/>
            </a:br>
            <a:r>
              <a:rPr lang="sv-SE" dirty="0"/>
              <a:t>du tycker är minst. Gör en annan lista över hur du kan </a:t>
            </a:r>
            <a:br>
              <a:rPr lang="sv-SE" dirty="0"/>
            </a:br>
            <a:r>
              <a:rPr lang="sv-SE" dirty="0"/>
              <a:t>försöka lösa dem. Vilka problem kan du och din familj </a:t>
            </a:r>
            <a:br>
              <a:rPr lang="sv-SE" dirty="0"/>
            </a:br>
            <a:r>
              <a:rPr lang="sv-SE" dirty="0"/>
              <a:t>lösa själv och vilka kräver att till exempel  kommunen </a:t>
            </a:r>
            <a:br>
              <a:rPr lang="sv-SE" dirty="0"/>
            </a:br>
            <a:r>
              <a:rPr lang="sv-SE" dirty="0"/>
              <a:t>eller energibolagen löser dem?</a:t>
            </a:r>
          </a:p>
          <a:p>
            <a:r>
              <a:rPr lang="sv-SE" dirty="0"/>
              <a:t>Vad kommer inte fungera på företaget/kommunen/</a:t>
            </a:r>
            <a:br>
              <a:rPr lang="sv-SE" dirty="0"/>
            </a:br>
            <a:r>
              <a:rPr lang="sv-SE" dirty="0"/>
              <a:t>gymnasieskolan som du har kontakt med?</a:t>
            </a:r>
          </a:p>
          <a:p>
            <a:endParaRPr lang="sv-SE" dirty="0"/>
          </a:p>
          <a:p>
            <a:endParaRPr lang="sv-SE" dirty="0"/>
          </a:p>
        </p:txBody>
      </p:sp>
    </p:spTree>
    <p:extLst>
      <p:ext uri="{BB962C8B-B14F-4D97-AF65-F5344CB8AC3E}">
        <p14:creationId xmlns:p14="http://schemas.microsoft.com/office/powerpoint/2010/main" val="2817189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055E1C-7D28-0440-9DA3-3BB50CD42941}"/>
              </a:ext>
            </a:extLst>
          </p:cNvPr>
          <p:cNvSpPr>
            <a:spLocks noGrp="1"/>
          </p:cNvSpPr>
          <p:nvPr>
            <p:ph type="title"/>
          </p:nvPr>
        </p:nvSpPr>
        <p:spPr/>
        <p:txBody>
          <a:bodyPr/>
          <a:lstStyle/>
          <a:p>
            <a:r>
              <a:rPr lang="sv-SE" dirty="0"/>
              <a:t>Hållbar energi och de globala målen</a:t>
            </a:r>
          </a:p>
        </p:txBody>
      </p:sp>
      <p:sp>
        <p:nvSpPr>
          <p:cNvPr id="3" name="Platshållare för innehåll 2">
            <a:extLst>
              <a:ext uri="{FF2B5EF4-FFF2-40B4-BE49-F238E27FC236}">
                <a16:creationId xmlns:a16="http://schemas.microsoft.com/office/drawing/2014/main" id="{3FD116E3-F963-AB4E-A245-482BA7BEE5B8}"/>
              </a:ext>
            </a:extLst>
          </p:cNvPr>
          <p:cNvSpPr>
            <a:spLocks noGrp="1"/>
          </p:cNvSpPr>
          <p:nvPr>
            <p:ph sz="half" idx="10"/>
          </p:nvPr>
        </p:nvSpPr>
        <p:spPr>
          <a:xfrm>
            <a:off x="1092819" y="2419814"/>
            <a:ext cx="10373967" cy="3546087"/>
          </a:xfrm>
        </p:spPr>
        <p:txBody>
          <a:bodyPr>
            <a:noAutofit/>
          </a:bodyPr>
          <a:lstStyle/>
          <a:p>
            <a:r>
              <a:rPr lang="sv-SE" dirty="0"/>
              <a:t>Tänk om vi kunde fånga ännu mer strålningsenergi från solen och göra om den till en sorts energi vi kan använda. </a:t>
            </a:r>
            <a:br>
              <a:rPr lang="sv-SE" dirty="0"/>
            </a:br>
            <a:r>
              <a:rPr lang="sv-SE" dirty="0"/>
              <a:t>Hur skulle vi kunna göra det? </a:t>
            </a:r>
          </a:p>
          <a:p>
            <a:r>
              <a:rPr lang="sv-SE" dirty="0"/>
              <a:t>Vad tror du krävs för att fler ska vilja använda solfångare eller solceller? </a:t>
            </a:r>
          </a:p>
          <a:p>
            <a:r>
              <a:rPr lang="sv-SE" dirty="0"/>
              <a:t>Forskare har räknat ut att om fyra procent av världens öknar täcks med solceller kan hela världen få all energi den behöver. Vad kan det vara som hindrar att detta görs? </a:t>
            </a:r>
          </a:p>
          <a:p>
            <a:endParaRPr lang="sv-SE" dirty="0"/>
          </a:p>
          <a:p>
            <a:endParaRPr lang="sv-SE" dirty="0"/>
          </a:p>
          <a:p>
            <a:r>
              <a:rPr lang="sv-SE" dirty="0"/>
              <a:t>Användningen av energi från fossila bränslen är inte hållbar eftersom de </a:t>
            </a:r>
            <a:br>
              <a:rPr lang="sv-SE" dirty="0"/>
            </a:br>
            <a:r>
              <a:rPr lang="sv-SE" dirty="0"/>
              <a:t>dels kommer att ta slut en dag och </a:t>
            </a:r>
            <a:br>
              <a:rPr lang="sv-SE" dirty="0"/>
            </a:br>
            <a:r>
              <a:rPr lang="sv-SE" dirty="0"/>
              <a:t>dels ger klimatförändringar. Hur kan </a:t>
            </a:r>
            <a:br>
              <a:rPr lang="sv-SE" dirty="0"/>
            </a:br>
            <a:r>
              <a:rPr lang="sv-SE" dirty="0"/>
              <a:t>vi minska användningen av fossila bränslen som bensin, diesel och kol? </a:t>
            </a:r>
          </a:p>
          <a:p>
            <a:r>
              <a:rPr lang="sv-SE" dirty="0"/>
              <a:t>Vad kan du själv göra? Din familj? Skolan? Kommunen? Företagen? Politikerna? </a:t>
            </a:r>
          </a:p>
          <a:p>
            <a:r>
              <a:rPr lang="sv-SE" dirty="0"/>
              <a:t>Känner du till de globala målen? </a:t>
            </a:r>
            <a:br>
              <a:rPr lang="sv-SE" dirty="0"/>
            </a:br>
            <a:r>
              <a:rPr lang="sv-SE" dirty="0"/>
              <a:t>Vad innebär mål 7? </a:t>
            </a:r>
          </a:p>
          <a:p>
            <a:endParaRPr lang="sv-SE" dirty="0"/>
          </a:p>
          <a:p>
            <a:endParaRPr lang="sv-SE" dirty="0"/>
          </a:p>
        </p:txBody>
      </p:sp>
    </p:spTree>
    <p:extLst>
      <p:ext uri="{BB962C8B-B14F-4D97-AF65-F5344CB8AC3E}">
        <p14:creationId xmlns:p14="http://schemas.microsoft.com/office/powerpoint/2010/main" val="398467226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TotalTime>
  <Words>335</Words>
  <Application>Microsoft Macintosh PowerPoint</Application>
  <PresentationFormat>Bredbild</PresentationFormat>
  <Paragraphs>85</Paragraphs>
  <Slides>11</Slides>
  <Notes>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Calibri</vt:lpstr>
      <vt:lpstr>Systemtypsnitt</vt:lpstr>
      <vt:lpstr>Office-tema</vt:lpstr>
      <vt:lpstr>PowerPoint-presentation</vt:lpstr>
      <vt:lpstr>Målet med Solklart</vt:lpstr>
      <vt:lpstr>Energiprincipen</vt:lpstr>
      <vt:lpstr>Energikällor</vt:lpstr>
      <vt:lpstr>Energiformer</vt:lpstr>
      <vt:lpstr>Var kommer energin ifrån?</vt:lpstr>
      <vt:lpstr>Vattenkraft</vt:lpstr>
      <vt:lpstr>Om det blir elavbrott – hur blir din dag?</vt:lpstr>
      <vt:lpstr>Hållbar energi och de globala målen</vt:lpstr>
      <vt:lpstr>Hållbar energi och de globala målen</vt:lpstr>
      <vt:lpstr>Solceller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 User</dc:creator>
  <cp:lastModifiedBy>Magnus Hesselroth</cp:lastModifiedBy>
  <cp:revision>71</cp:revision>
  <dcterms:created xsi:type="dcterms:W3CDTF">2019-02-26T07:46:20Z</dcterms:created>
  <dcterms:modified xsi:type="dcterms:W3CDTF">2019-04-24T08:16:52Z</dcterms:modified>
</cp:coreProperties>
</file>