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58" r:id="rId6"/>
    <p:sldId id="367" r:id="rId7"/>
    <p:sldId id="355" r:id="rId8"/>
    <p:sldId id="368" r:id="rId9"/>
    <p:sldId id="363" r:id="rId10"/>
    <p:sldId id="1448942082" r:id="rId11"/>
    <p:sldId id="1448942080" r:id="rId12"/>
    <p:sldId id="365" r:id="rId13"/>
    <p:sldId id="359" r:id="rId14"/>
    <p:sldId id="364" r:id="rId15"/>
    <p:sldId id="144894207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44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7568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5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CE5D43"/>
    <a:srgbClr val="E93E8A"/>
    <a:srgbClr val="A2B610"/>
    <a:srgbClr val="54A6AD"/>
    <a:srgbClr val="EEA400"/>
    <a:srgbClr val="45A2DB"/>
    <a:srgbClr val="D78D00"/>
    <a:srgbClr val="B0467C"/>
    <a:srgbClr val="838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6B181-6475-4E1A-BF31-12F911E07343}" v="4" dt="2026-01-26T07:28:00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pos="4044"/>
        <p:guide orient="horz" pos="572"/>
        <p:guide pos="7568"/>
        <p:guide orient="horz" pos="3793"/>
        <p:guide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rdin" userId="b8a92738-1805-4df3-baa1-fd393ed897b3" providerId="ADAL" clId="{0CD7C62E-CCE1-44A2-889A-3AFB7257302F}"/>
    <pc:docChg chg="undo redo custSel modSld">
      <pc:chgData name="Anna Nordin" userId="b8a92738-1805-4df3-baa1-fd393ed897b3" providerId="ADAL" clId="{0CD7C62E-CCE1-44A2-889A-3AFB7257302F}" dt="2026-01-26T07:30:33.657" v="265" actId="6549"/>
      <pc:docMkLst>
        <pc:docMk/>
      </pc:docMkLst>
      <pc:sldChg chg="addSp delSp modSp mod">
        <pc:chgData name="Anna Nordin" userId="b8a92738-1805-4df3-baa1-fd393ed897b3" providerId="ADAL" clId="{0CD7C62E-CCE1-44A2-889A-3AFB7257302F}" dt="2026-01-26T07:30:33.657" v="265" actId="6549"/>
        <pc:sldMkLst>
          <pc:docMk/>
          <pc:sldMk cId="2390511111" sldId="363"/>
        </pc:sldMkLst>
        <pc:spChg chg="mod">
          <ac:chgData name="Anna Nordin" userId="b8a92738-1805-4df3-baa1-fd393ed897b3" providerId="ADAL" clId="{0CD7C62E-CCE1-44A2-889A-3AFB7257302F}" dt="2026-01-26T07:30:33.657" v="265" actId="6549"/>
          <ac:spMkLst>
            <pc:docMk/>
            <pc:sldMk cId="2390511111" sldId="363"/>
            <ac:spMk id="3" creationId="{345DE750-E184-4DE4-A5C7-352E36C28983}"/>
          </ac:spMkLst>
        </pc:spChg>
        <pc:spChg chg="add del mod">
          <ac:chgData name="Anna Nordin" userId="b8a92738-1805-4df3-baa1-fd393ed897b3" providerId="ADAL" clId="{0CD7C62E-CCE1-44A2-889A-3AFB7257302F}" dt="2026-01-26T07:21:04.817" v="117" actId="478"/>
          <ac:spMkLst>
            <pc:docMk/>
            <pc:sldMk cId="2390511111" sldId="363"/>
            <ac:spMk id="4" creationId="{E4BAFE9B-D10C-BB26-B327-3FE249974D2F}"/>
          </ac:spMkLst>
        </pc:spChg>
        <pc:spChg chg="add del mod">
          <ac:chgData name="Anna Nordin" userId="b8a92738-1805-4df3-baa1-fd393ed897b3" providerId="ADAL" clId="{0CD7C62E-CCE1-44A2-889A-3AFB7257302F}" dt="2026-01-26T07:26:33.395" v="233" actId="478"/>
          <ac:spMkLst>
            <pc:docMk/>
            <pc:sldMk cId="2390511111" sldId="363"/>
            <ac:spMk id="7" creationId="{E3AB63DD-32D5-595F-C115-4E2BE75601F8}"/>
          </ac:spMkLst>
        </pc:spChg>
        <pc:picChg chg="del mod">
          <ac:chgData name="Anna Nordin" userId="b8a92738-1805-4df3-baa1-fd393ed897b3" providerId="ADAL" clId="{0CD7C62E-CCE1-44A2-889A-3AFB7257302F}" dt="2026-01-26T07:29:19.913" v="249" actId="478"/>
          <ac:picMkLst>
            <pc:docMk/>
            <pc:sldMk cId="2390511111" sldId="363"/>
            <ac:picMk id="8" creationId="{96F90B95-BA60-B344-C10E-C755FBE4D609}"/>
          </ac:picMkLst>
        </pc:picChg>
        <pc:picChg chg="add mod ord modCrop">
          <ac:chgData name="Anna Nordin" userId="b8a92738-1805-4df3-baa1-fd393ed897b3" providerId="ADAL" clId="{0CD7C62E-CCE1-44A2-889A-3AFB7257302F}" dt="2026-01-26T07:29:28.256" v="251" actId="167"/>
          <ac:picMkLst>
            <pc:docMk/>
            <pc:sldMk cId="2390511111" sldId="363"/>
            <ac:picMk id="11" creationId="{489D49FD-E46E-D251-8EDC-54AF91529FD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FE9EF-1CA5-4166-9794-24C40F34EE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2465BDA-600A-421A-8B73-EB3C572432D6}" type="pres">
      <dgm:prSet presAssocID="{566FE9EF-1CA5-4166-9794-24C40F34EEE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836906F-AD03-41CF-9C70-0894F60BBBA8}" type="presOf" srcId="{566FE9EF-1CA5-4166-9794-24C40F34EEE9}" destId="{12465BDA-600A-421A-8B73-EB3C572432D6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A0AF-E3F5-2C43-B9E0-4155CED2A3BE}" type="datetimeFigureOut">
              <a:rPr lang="sv-SE" smtClean="0"/>
              <a:t>2026-01-26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435E-055B-494E-A7C8-CD59707E96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655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1316D5-ACCA-4DCE-9ADB-06CEC75C598F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9166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5805" y="-604141"/>
            <a:ext cx="5160390" cy="4718941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3708335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2D3794DE-EB7A-BD43-B323-A2E082786D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5517314"/>
            <a:ext cx="9924585" cy="426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r>
              <a:rPr lang="sv-SE"/>
              <a:t> &amp; Namn </a:t>
            </a:r>
            <a:r>
              <a:rPr lang="sv-SE" err="1"/>
              <a:t>Namnsson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58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Ingress och Blå 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Presentationsrubrik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932972"/>
            <a:ext cx="11194200" cy="9166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/>
              <a:t>Ingress</a:t>
            </a:r>
          </a:p>
          <a:p>
            <a:pPr lvl="0"/>
            <a:r>
              <a:rPr lang="sv-SE"/>
              <a:t>på ca</a:t>
            </a:r>
          </a:p>
          <a:p>
            <a:pPr lvl="0"/>
            <a:r>
              <a:rPr lang="sv-SE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130744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svart rubrik (+ Blå p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Presentationsrubrik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027491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/>
              <a:t>Ingress</a:t>
            </a:r>
          </a:p>
          <a:p>
            <a:pPr lvl="0"/>
            <a:r>
              <a:rPr lang="sv-SE"/>
              <a:t>på ca</a:t>
            </a:r>
          </a:p>
          <a:p>
            <a:pPr lvl="0"/>
            <a:r>
              <a:rPr lang="sv-SE"/>
              <a:t>tre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903126"/>
            <a:ext cx="11194198" cy="31428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2216177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72833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D7B5166A-F61B-B744-B7E2-40A5B7555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348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id="{68958B78-5972-2E48-8B9E-D771D2805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1293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 + Kapitelrubrik + Fokusområ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42CED309-699E-A84E-936D-6C2DF25869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583C1860-0598-524A-A167-73B33252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Presentationsrubrik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E4F05D64-D0E3-6F40-A406-0ACC2180F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A2B610"/>
                </a:solidFill>
              </a:defRPr>
            </a:lvl1pPr>
          </a:lstStyle>
          <a:p>
            <a:pPr lvl="0"/>
            <a:r>
              <a:rPr lang="sv-SE"/>
              <a:t>Avsnitt 1:</a:t>
            </a:r>
          </a:p>
          <a:p>
            <a:pPr lvl="0"/>
            <a:r>
              <a:rPr lang="sv-SE" err="1"/>
              <a:t>Ev</a:t>
            </a:r>
            <a:r>
              <a:rPr lang="sv-SE"/>
              <a:t> namn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FE04F9C-1ADA-3149-9D11-573A4BC2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21F4D4D8-9A2E-3640-B1E6-D8F03D8F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7020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F8FD5405-EC23-2947-8907-1AC391758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315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377BE4AB-76A4-7744-9841-C2D0113C4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6786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C30CBC02-EDF6-374F-B2EE-64D9786332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A3A27EEA-240E-BD4C-8961-90E8F4F6C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Presentationsrubrik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C01D2C-9D7D-4948-A05E-BF6755523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EA400"/>
                </a:solidFill>
              </a:defRPr>
            </a:lvl1pPr>
          </a:lstStyle>
          <a:p>
            <a:pPr lvl="0"/>
            <a:r>
              <a:rPr lang="sv-SE"/>
              <a:t>Avsnitt 2:</a:t>
            </a:r>
          </a:p>
          <a:p>
            <a:pPr lvl="0"/>
            <a:r>
              <a:rPr lang="sv-SE" err="1"/>
              <a:t>Ev</a:t>
            </a:r>
            <a:r>
              <a:rPr lang="sv-SE"/>
              <a:t> namn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815A777-2A1A-CB4F-9413-63F2D99D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55EA7E81-6363-9B46-B25A-15F5C2F13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555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A6BC59C6-19B8-4141-9674-8835056DB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604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4">
            <a:extLst>
              <a:ext uri="{FF2B5EF4-FFF2-40B4-BE49-F238E27FC236}">
                <a16:creationId xmlns:a16="http://schemas.microsoft.com/office/drawing/2014/main" id="{B4B3FCEE-69CC-6840-AD5A-FBDDA21D9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39508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500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7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8F18E150-67C5-074C-9F67-A8BD6B35E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12F49EA9-5602-9A43-A0C0-C404E4B86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Presentationsrubrik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B17994-570F-4441-BBD1-BD3D5C667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93E8A"/>
                </a:solidFill>
              </a:defRPr>
            </a:lvl1pPr>
          </a:lstStyle>
          <a:p>
            <a:pPr lvl="0"/>
            <a:r>
              <a:rPr lang="sv-SE"/>
              <a:t>Avsnitt 3:</a:t>
            </a:r>
          </a:p>
          <a:p>
            <a:pPr lvl="0"/>
            <a:r>
              <a:rPr lang="sv-SE" err="1"/>
              <a:t>Ev</a:t>
            </a:r>
            <a:r>
              <a:rPr lang="sv-SE"/>
              <a:t> namn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931CE3D-4DA8-DE4B-9816-B6AAE114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6A037F5C-C065-C941-A603-84889036D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450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7736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Te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0BC3E0D-F001-FF4D-BEEB-136C05EDBE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1B20F7C-FCBE-F24E-8B42-94CB87A4E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AF3DFE0B-85CC-FE43-8A7A-51E11DEFF6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042871ED-6FB3-4548-9E2E-04BE1D4F96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AB0EC32-6A36-0C45-9AA2-A544669AD9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5B8C574-87FB-6B4D-B125-C084B08FE8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5ABD07A5-DFA2-0746-B561-B418FFA585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DECFD11-A20B-F142-A9EB-4A3B0E4BE0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5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B30924CD-B01D-484A-901A-E451F4051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C1523D5-6802-CE42-98B0-D5D7CC5440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B7562F67-BFE2-2E4E-AD8E-F2E8393945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DDB32ACA-385D-8C4F-8A12-2F812469A9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7" name="Bild 4">
            <a:extLst>
              <a:ext uri="{FF2B5EF4-FFF2-40B4-BE49-F238E27FC236}">
                <a16:creationId xmlns:a16="http://schemas.microsoft.com/office/drawing/2014/main" id="{364242C4-A01C-C943-B2FB-B665E2674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B7D1532-D82F-B844-A842-C60914FC0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35126AC-A8C7-3D48-B5EC-6740BCD48B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73F5D2C-A6FA-2246-9EC5-38CEEF0187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15E6E41-D1E6-7346-A389-05113642B6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Utvär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E22C29B-4A47-0742-A3C0-7F4701E613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44AA4EE-D4F6-C449-9F66-D5BBB7E0C0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7064C61-76FF-D547-82CE-F6ECCF7D29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AE9674B-3FF5-7244-893E-7495A3844B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, Materiel och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F80982F-9C53-194B-9C3E-83D9D05364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7B6F67F-CFD4-1547-8A39-B96B097388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6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 och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198EF20-C9BF-D347-A304-8996FBC018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7A38285-E0FB-664D-9797-542C2856C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9080A07-F7DA-A548-A5C3-4672967125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4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två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9DEABB7F-000E-B244-B9D2-74FE31DA7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8913"/>
            <a:ext cx="5255081" cy="64801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8F7D9232-85D7-D747-8E18-BB211502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44" userDrawn="1">
          <p15:clr>
            <a:srgbClr val="FBAE40"/>
          </p15:clr>
        </p15:guide>
        <p15:guide id="2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Avsnittsrubrik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310833A2-36BC-EE47-B586-A1BEA2070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/>
              <a:t>Lycka till!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r>
              <a:rPr lang="sv-SE"/>
              <a:t> &amp; Namn </a:t>
            </a:r>
            <a:r>
              <a:rPr lang="sv-SE" err="1"/>
              <a:t>Namnsson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04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/>
              <a:t>TACK!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r>
              <a:rPr lang="sv-SE"/>
              <a:t> &amp; Namn </a:t>
            </a:r>
            <a:r>
              <a:rPr lang="sv-SE" err="1"/>
              <a:t>Namnsson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393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C28B5F-E521-694C-ABAD-E8E135CD5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3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766D-171C-47F5-B747-7F22FE6244CE}" type="datetimeFigureOut">
              <a:rPr lang="sv-SE"/>
              <a:pPr>
                <a:defRPr/>
              </a:pPr>
              <a:t>2026-01-26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46F4-9CC8-4139-9334-5D2A8EB8F8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3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Avsnittsrubrik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9D451D24-B5FE-CB47-99AA-332C8ABECB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Presentationsrubrik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707" y="2936810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200">
                <a:solidFill>
                  <a:srgbClr val="45A2DB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33E556C1-E4EB-104C-9F26-D1A6675125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635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4044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  <p15:guide id="4" pos="75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>
            <a:extLst>
              <a:ext uri="{FF2B5EF4-FFF2-40B4-BE49-F238E27FC236}">
                <a16:creationId xmlns:a16="http://schemas.microsoft.com/office/drawing/2014/main" id="{B7165D2E-8A5B-364E-9C2B-11D5FA35C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959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+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AEC3B751-6D85-0B4D-B837-7C1BBCD01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244DB8D8-4E91-784F-ACCB-42CA1CEC1C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530702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/>
              <a:t>Presentationsrubrik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2122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/>
              <a:t>Ingress</a:t>
            </a:r>
          </a:p>
          <a:p>
            <a:pPr lvl="0"/>
            <a:r>
              <a:rPr lang="sv-SE"/>
              <a:t>på ca</a:t>
            </a:r>
          </a:p>
          <a:p>
            <a:pPr lvl="0"/>
            <a:r>
              <a:rPr lang="sv-SE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3851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7C6F2CE-F7EE-984C-AEBC-11329C1F94EE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A428F09-79C7-854C-922B-4D47C3D1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1" y="775101"/>
            <a:ext cx="6347786" cy="75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AC9700-2107-E04B-90EC-19083B00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01" y="2308485"/>
            <a:ext cx="6347786" cy="356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1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5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70" r:id="rId3"/>
    <p:sldLayoutId id="2147483660" r:id="rId4"/>
    <p:sldLayoutId id="2147483689" r:id="rId5"/>
    <p:sldLayoutId id="2147483662" r:id="rId6"/>
    <p:sldLayoutId id="2147483675" r:id="rId7"/>
    <p:sldLayoutId id="2147483671" r:id="rId8"/>
    <p:sldLayoutId id="2147483686" r:id="rId9"/>
    <p:sldLayoutId id="2147483688" r:id="rId10"/>
    <p:sldLayoutId id="2147483687" r:id="rId11"/>
    <p:sldLayoutId id="2147483666" r:id="rId12"/>
    <p:sldLayoutId id="2147483676" r:id="rId13"/>
    <p:sldLayoutId id="2147483672" r:id="rId14"/>
    <p:sldLayoutId id="2147483667" r:id="rId15"/>
    <p:sldLayoutId id="2147483677" r:id="rId16"/>
    <p:sldLayoutId id="2147483673" r:id="rId17"/>
    <p:sldLayoutId id="2147483668" r:id="rId18"/>
    <p:sldLayoutId id="2147483678" r:id="rId19"/>
    <p:sldLayoutId id="2147483674" r:id="rId20"/>
    <p:sldLayoutId id="2147483661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63" r:id="rId29"/>
    <p:sldLayoutId id="2147483655" r:id="rId30"/>
    <p:sldLayoutId id="2147483669" r:id="rId31"/>
    <p:sldLayoutId id="2147483690" r:id="rId32"/>
    <p:sldLayoutId id="2147483692" r:id="rId33"/>
    <p:sldLayoutId id="2147483693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5A2DB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3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216000" algn="l" defTabSz="914400" rtl="0" eaLnBrk="1" latinLnBrk="0" hangingPunct="1">
        <a:lnSpc>
          <a:spcPct val="100000"/>
        </a:lnSpc>
        <a:spcBef>
          <a:spcPts val="600"/>
        </a:spcBef>
        <a:buFont typeface="Systemtypsnitt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ia.norrthon@ntaskolutveckling.se" TargetMode="External"/><Relationship Id="rId2" Type="http://schemas.openxmlformats.org/officeDocument/2006/relationships/hyperlink" Target="http://www.ntaskolutveckling.se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veronica.bjurulf@ntaskolutveckling.s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hyperlink" Target="http://www.linkedin.com/company/ntaskolutveckli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instagram.com/ntaskolutveckling" TargetMode="External"/><Relationship Id="rId5" Type="http://schemas.openxmlformats.org/officeDocument/2006/relationships/hyperlink" Target="http://www.facebook.com/ntaskolutveckling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Underrubrik 2"/>
          <p:cNvSpPr>
            <a:spLocks noGrp="1"/>
          </p:cNvSpPr>
          <p:nvPr>
            <p:ph type="subTitle" idx="1"/>
          </p:nvPr>
        </p:nvSpPr>
        <p:spPr>
          <a:xfrm>
            <a:off x="679323" y="5312313"/>
            <a:ext cx="10506456" cy="5303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v-SE" altLang="sv-SE" sz="2000">
                <a:cs typeface="Arial" panose="020B0604020202020204" pitchFamily="34" charset="0"/>
              </a:rPr>
              <a:t>Skolutvecklingsprogrammet NTA</a:t>
            </a:r>
          </a:p>
          <a:p>
            <a:pPr eaLnBrk="1" hangingPunct="1">
              <a:defRPr/>
            </a:pPr>
            <a:r>
              <a:rPr lang="sv-SE" altLang="sv-SE" sz="2000">
                <a:cs typeface="Arial" panose="020B0604020202020204" pitchFamily="34" charset="0"/>
              </a:rPr>
              <a:t>ntaskolutveckling.se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03" y="1545687"/>
            <a:ext cx="3129746" cy="2597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17539" y="647015"/>
            <a:ext cx="5802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Framgångsfaktorer</a:t>
            </a:r>
          </a:p>
          <a:p>
            <a:endParaRPr lang="sv-SE" sz="320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617540" y="1574114"/>
            <a:ext cx="5287962" cy="5505502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Organisera NTA så att det passar den egna verksamheten – det finns många sätt att göra på. </a:t>
            </a:r>
          </a:p>
          <a:p>
            <a:pPr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Se till att NTA-samordnaren har tid för sitt uppdrag.</a:t>
            </a:r>
          </a:p>
          <a:p>
            <a:pPr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Möjliggör för pedagoger och lärare att gå på utbildningar.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Utbilda egna temautbildare.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Sätt samman en utvecklingsgrupp i den egna verksamheten, till exempel bestående av representanter från förskola, skola, förvaltning, politik och lokalt näringsliv.</a:t>
            </a:r>
          </a:p>
          <a:p>
            <a:pPr>
              <a:spcAft>
                <a:spcPts val="1200"/>
              </a:spcAft>
            </a:pPr>
            <a:endParaRPr lang="sv-SE" altLang="sv-SE" sz="240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sv-SE" altLang="sv-SE" sz="2400">
              <a:cs typeface="Arial" panose="020B0604020202020204" pitchFamily="34" charset="0"/>
            </a:endParaRPr>
          </a:p>
        </p:txBody>
      </p:sp>
      <p:pic>
        <p:nvPicPr>
          <p:cNvPr id="4" name="Platshållare för bild 4">
            <a:extLst>
              <a:ext uri="{FF2B5EF4-FFF2-40B4-BE49-F238E27FC236}">
                <a16:creationId xmlns:a16="http://schemas.microsoft.com/office/drawing/2014/main" id="{5A8CF112-D327-4971-A77B-AD6A0D7051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1068"/>
          <a:stretch/>
        </p:blipFill>
        <p:spPr>
          <a:xfrm>
            <a:off x="6286500" y="180975"/>
            <a:ext cx="5734050" cy="6489118"/>
          </a:xfr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91790F45-8FD2-4686-AA4B-9EFB6A5AD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1681509" y="2015808"/>
            <a:ext cx="8828982" cy="432784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sv-SE" altLang="sv-SE" sz="2400">
              <a:cs typeface="Arial" panose="020B0604020202020204" pitchFamily="34" charset="0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7CD9193-AB36-40B9-884B-450770322048}"/>
              </a:ext>
            </a:extLst>
          </p:cNvPr>
          <p:cNvSpPr txBox="1">
            <a:spLocks/>
          </p:cNvSpPr>
          <p:nvPr/>
        </p:nvSpPr>
        <p:spPr>
          <a:xfrm>
            <a:off x="777723" y="585426"/>
            <a:ext cx="8570595" cy="92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Vill du veta mer?</a:t>
            </a:r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C1592E1F-8C1E-4FA7-ABD3-6D969ED68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723" y="1582873"/>
            <a:ext cx="7046929" cy="4327841"/>
          </a:xfrm>
        </p:spPr>
        <p:txBody>
          <a:bodyPr/>
          <a:lstStyle/>
          <a:p>
            <a:pPr marL="0" indent="0">
              <a:buNone/>
            </a:pPr>
            <a:r>
              <a:rPr lang="sv-SE" sz="2400">
                <a:cs typeface="Arial" panose="020B0604020202020204" pitchFamily="34" charset="0"/>
              </a:rPr>
              <a:t>Läs mer på </a:t>
            </a:r>
            <a:r>
              <a:rPr lang="sv-SE" sz="2400">
                <a:cs typeface="Arial" panose="020B0604020202020204" pitchFamily="34" charset="0"/>
                <a:hlinkClick r:id="rId2"/>
              </a:rPr>
              <a:t>ntaskolutveckling.se</a:t>
            </a:r>
            <a:endParaRPr lang="sv-SE" sz="240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>
                <a:cs typeface="Arial" panose="020B0604020202020204" pitchFamily="34" charset="0"/>
              </a:rPr>
              <a:t>Kontakta det nationella kansliet:</a:t>
            </a:r>
            <a:r>
              <a:rPr lang="sv-SE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>
                <a:cs typeface="Arial" panose="020B0604020202020204" pitchFamily="34" charset="0"/>
              </a:rPr>
              <a:t>Pia Norrthon, </a:t>
            </a:r>
            <a:r>
              <a:rPr lang="fi-FI" err="1">
                <a:cs typeface="Arial" panose="020B0604020202020204" pitchFamily="34" charset="0"/>
              </a:rPr>
              <a:t>medlemsstrateg</a:t>
            </a:r>
            <a:r>
              <a:rPr lang="fi-FI">
                <a:cs typeface="Arial" panose="020B0604020202020204" pitchFamily="34" charset="0"/>
              </a:rPr>
              <a:t>		</a:t>
            </a:r>
            <a:br>
              <a:rPr lang="fi-FI">
                <a:cs typeface="Arial" panose="020B0604020202020204" pitchFamily="34" charset="0"/>
              </a:rPr>
            </a:br>
            <a:r>
              <a:rPr lang="fi-FI" err="1">
                <a:cs typeface="Arial" panose="020B0604020202020204" pitchFamily="34" charset="0"/>
                <a:hlinkClick r:id="rId3"/>
              </a:rPr>
              <a:t>pia.norrthon@ntaskolutveckling.se</a:t>
            </a:r>
            <a:br>
              <a:rPr lang="fi-FI">
                <a:cs typeface="Arial" panose="020B0604020202020204" pitchFamily="34" charset="0"/>
              </a:rPr>
            </a:br>
            <a:r>
              <a:rPr lang="fi-FI">
                <a:cs typeface="Arial" panose="020B0604020202020204" pitchFamily="34" charset="0"/>
              </a:rPr>
              <a:t>070 – 78 10 115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>
                <a:cs typeface="Arial" panose="020B0604020202020204" pitchFamily="34" charset="0"/>
              </a:rPr>
              <a:t>Veronica Bjurulf, </a:t>
            </a:r>
            <a:r>
              <a:rPr lang="fi-FI" err="1">
                <a:cs typeface="Arial" panose="020B0604020202020204" pitchFamily="34" charset="0"/>
              </a:rPr>
              <a:t>vd</a:t>
            </a:r>
            <a:br>
              <a:rPr lang="fi-FI">
                <a:cs typeface="Arial" panose="020B0604020202020204" pitchFamily="34" charset="0"/>
              </a:rPr>
            </a:br>
            <a:r>
              <a:rPr lang="fi-FI" err="1">
                <a:cs typeface="Arial" panose="020B0604020202020204" pitchFamily="34" charset="0"/>
                <a:hlinkClick r:id="rId4"/>
              </a:rPr>
              <a:t>veronica.bjurulf@ntaskolutveckling.se</a:t>
            </a:r>
            <a:br>
              <a:rPr lang="fi-FI">
                <a:cs typeface="Arial" panose="020B0604020202020204" pitchFamily="34" charset="0"/>
              </a:rPr>
            </a:br>
            <a:r>
              <a:rPr lang="fi-FI">
                <a:cs typeface="Arial" panose="020B0604020202020204" pitchFamily="34" charset="0"/>
              </a:rPr>
              <a:t>070 – 25 80 115</a:t>
            </a:r>
            <a:endParaRPr lang="sv-S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4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E6ED8-9E38-8611-FC21-B482FF25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DCBC5D10-3CE5-E5A4-CD5E-84AFB72DB6F2}"/>
              </a:ext>
            </a:extLst>
          </p:cNvPr>
          <p:cNvSpPr txBox="1">
            <a:spLocks/>
          </p:cNvSpPr>
          <p:nvPr/>
        </p:nvSpPr>
        <p:spPr>
          <a:xfrm>
            <a:off x="1681509" y="2015808"/>
            <a:ext cx="8828982" cy="432784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sv-SE" altLang="sv-SE" sz="2400">
              <a:cs typeface="Arial" panose="020B0604020202020204" pitchFamily="34" charset="0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EB818DE-54F5-366E-862B-15620AF63536}"/>
              </a:ext>
            </a:extLst>
          </p:cNvPr>
          <p:cNvSpPr txBox="1">
            <a:spLocks/>
          </p:cNvSpPr>
          <p:nvPr/>
        </p:nvSpPr>
        <p:spPr>
          <a:xfrm>
            <a:off x="777723" y="585426"/>
            <a:ext cx="8570595" cy="92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Följ oss på social medier</a:t>
            </a:r>
          </a:p>
        </p:txBody>
      </p:sp>
      <p:pic>
        <p:nvPicPr>
          <p:cNvPr id="6" name="Bildobjekt 5" descr="En bild som visar mönster, kvadrat, pixel&#10;&#10;Automatiskt genererad beskrivning">
            <a:extLst>
              <a:ext uri="{FF2B5EF4-FFF2-40B4-BE49-F238E27FC236}">
                <a16:creationId xmlns:a16="http://schemas.microsoft.com/office/drawing/2014/main" id="{6EEBA896-6373-50AD-804F-35D6EBD0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1668891"/>
            <a:ext cx="1130459" cy="1130459"/>
          </a:xfrm>
          <a:prstGeom prst="rect">
            <a:avLst/>
          </a:prstGeom>
        </p:spPr>
      </p:pic>
      <p:pic>
        <p:nvPicPr>
          <p:cNvPr id="10" name="Bildobjekt 9" descr="En bild som visar mönster, pixel&#10;&#10;Automatiskt genererad beskrivning">
            <a:extLst>
              <a:ext uri="{FF2B5EF4-FFF2-40B4-BE49-F238E27FC236}">
                <a16:creationId xmlns:a16="http://schemas.microsoft.com/office/drawing/2014/main" id="{82F25441-D361-C5E6-B534-D10ACFEBA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470656"/>
            <a:ext cx="1130459" cy="1130459"/>
          </a:xfrm>
          <a:prstGeom prst="rect">
            <a:avLst/>
          </a:prstGeom>
        </p:spPr>
      </p:pic>
      <p:pic>
        <p:nvPicPr>
          <p:cNvPr id="11" name="Bildobjekt 10" descr="En bild som visar mönster, stygn, pixel, monokrom&#10;&#10;Automatiskt genererad beskrivning">
            <a:extLst>
              <a:ext uri="{FF2B5EF4-FFF2-40B4-BE49-F238E27FC236}">
                <a16:creationId xmlns:a16="http://schemas.microsoft.com/office/drawing/2014/main" id="{468A52B5-73E4-16BE-DDDB-EB03CB7FB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5213561"/>
            <a:ext cx="1219164" cy="1219164"/>
          </a:xfrm>
          <a:prstGeom prst="rect">
            <a:avLst/>
          </a:prstGeom>
        </p:spPr>
      </p:pic>
      <p:sp>
        <p:nvSpPr>
          <p:cNvPr id="12" name="Google Shape;815;gf334c1e398_1_2547">
            <a:extLst>
              <a:ext uri="{FF2B5EF4-FFF2-40B4-BE49-F238E27FC236}">
                <a16:creationId xmlns:a16="http://schemas.microsoft.com/office/drawing/2014/main" id="{8B068C88-130F-FD73-CED6-22981D04A564}"/>
              </a:ext>
            </a:extLst>
          </p:cNvPr>
          <p:cNvSpPr txBox="1">
            <a:spLocks/>
          </p:cNvSpPr>
          <p:nvPr/>
        </p:nvSpPr>
        <p:spPr>
          <a:xfrm>
            <a:off x="777722" y="1690733"/>
            <a:ext cx="5545959" cy="44510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833"/>
              </a:lnSpc>
              <a:buSzPts val="2400"/>
            </a:pPr>
            <a:r>
              <a:rPr lang="sv-SE" b="1">
                <a:solidFill>
                  <a:srgbClr val="DCA21E"/>
                </a:solidFill>
                <a:latin typeface="Officina Serif ITC Pro Book" panose="02060506030505020204" pitchFamily="18" charset="0"/>
              </a:rPr>
              <a:t>Facebook</a:t>
            </a:r>
            <a:br>
              <a:rPr lang="sv-SE" sz="2200">
                <a:latin typeface="Officina Serif ITC Pro Book" panose="02060506030505020204" pitchFamily="18" charset="0"/>
              </a:rPr>
            </a:br>
            <a:r>
              <a:rPr lang="sv-SE" sz="2200" u="sng">
                <a:solidFill>
                  <a:schemeClr val="hlink"/>
                </a:solidFill>
                <a:latin typeface="Officina Serif ITC Pro Book" panose="02060506030505020204" pitchFamily="18" charset="0"/>
                <a:hlinkClick r:id="rId5"/>
              </a:rPr>
              <a:t>facebook.com/</a:t>
            </a:r>
            <a:r>
              <a:rPr lang="sv-SE" sz="2200" u="sng" err="1">
                <a:solidFill>
                  <a:schemeClr val="hlink"/>
                </a:solidFill>
                <a:latin typeface="Officina Serif ITC Pro Book" panose="02060506030505020204" pitchFamily="18" charset="0"/>
                <a:hlinkClick r:id="rId5"/>
              </a:rPr>
              <a:t>ntaskolutveckling</a:t>
            </a:r>
            <a:r>
              <a:rPr lang="sv-SE" sz="2200">
                <a:latin typeface="Officina Serif ITC Pro Book" panose="02060506030505020204" pitchFamily="18" charset="0"/>
              </a:rPr>
              <a:t>  </a:t>
            </a:r>
          </a:p>
          <a:p>
            <a:pPr algn="l">
              <a:lnSpc>
                <a:spcPct val="95833"/>
              </a:lnSpc>
              <a:buClr>
                <a:srgbClr val="DCA21E"/>
              </a:buClr>
              <a:buSzPts val="2400"/>
            </a:pPr>
            <a:endParaRPr lang="sv-SE" sz="2200">
              <a:latin typeface="Officina Serif ITC Pro Book" panose="02060506030505020204" pitchFamily="18" charset="0"/>
            </a:endParaRPr>
          </a:p>
          <a:p>
            <a:pPr algn="l">
              <a:lnSpc>
                <a:spcPct val="95833"/>
              </a:lnSpc>
              <a:buClr>
                <a:srgbClr val="DCA21E"/>
              </a:buClr>
              <a:buSzPts val="2400"/>
            </a:pPr>
            <a:endParaRPr lang="sv-SE" sz="2200">
              <a:latin typeface="Officina Serif ITC Pro Book" panose="02060506030505020204" pitchFamily="18" charset="0"/>
            </a:endParaRPr>
          </a:p>
          <a:p>
            <a:pPr algn="l">
              <a:lnSpc>
                <a:spcPct val="95833"/>
              </a:lnSpc>
              <a:buClr>
                <a:srgbClr val="DCA21E"/>
              </a:buClr>
              <a:buSzPts val="2400"/>
            </a:pPr>
            <a:r>
              <a:rPr lang="sv-SE" b="1" err="1">
                <a:solidFill>
                  <a:srgbClr val="DCA21E"/>
                </a:solidFill>
                <a:latin typeface="Officina Serif ITC Pro Book" panose="02060506030505020204" pitchFamily="18" charset="0"/>
              </a:rPr>
              <a:t>Instagram</a:t>
            </a:r>
            <a:br>
              <a:rPr lang="sv-SE" sz="2200">
                <a:latin typeface="Officina Serif ITC Pro Book" panose="02060506030505020204" pitchFamily="18" charset="0"/>
              </a:rPr>
            </a:br>
            <a:r>
              <a:rPr lang="sv-SE" sz="2200" u="sng">
                <a:solidFill>
                  <a:schemeClr val="hlink"/>
                </a:solidFill>
                <a:latin typeface="Officina Serif ITC Pro Book" panose="02060506030505020204" pitchFamily="18" charset="0"/>
                <a:hlinkClick r:id="rId6"/>
              </a:rPr>
              <a:t>instagram.com/</a:t>
            </a:r>
            <a:r>
              <a:rPr lang="sv-SE" sz="2200" u="sng" err="1">
                <a:solidFill>
                  <a:schemeClr val="hlink"/>
                </a:solidFill>
                <a:latin typeface="Officina Serif ITC Pro Book" panose="02060506030505020204" pitchFamily="18" charset="0"/>
                <a:hlinkClick r:id="rId6"/>
              </a:rPr>
              <a:t>ntaskolutveckling</a:t>
            </a:r>
            <a:r>
              <a:rPr lang="sv-SE" sz="2200">
                <a:latin typeface="Officina Serif ITC Pro Book" panose="02060506030505020204" pitchFamily="18" charset="0"/>
              </a:rPr>
              <a:t> </a:t>
            </a:r>
          </a:p>
          <a:p>
            <a:pPr marL="216000" indent="-216000" algn="l">
              <a:lnSpc>
                <a:spcPct val="95833"/>
              </a:lnSpc>
              <a:buClr>
                <a:srgbClr val="DCA21E"/>
              </a:buClr>
              <a:buSzPts val="2400"/>
              <a:buFont typeface="Arial" panose="020B0604020202020204" pitchFamily="34" charset="0"/>
              <a:buChar char="•"/>
            </a:pPr>
            <a:endParaRPr lang="sv-SE" sz="2200">
              <a:latin typeface="Officina Serif ITC Pro Book" panose="02060506030505020204" pitchFamily="18" charset="0"/>
            </a:endParaRPr>
          </a:p>
          <a:p>
            <a:pPr marL="216000" indent="-216000" algn="l">
              <a:lnSpc>
                <a:spcPct val="95833"/>
              </a:lnSpc>
              <a:buClr>
                <a:srgbClr val="DCA21E"/>
              </a:buClr>
              <a:buSzPts val="2400"/>
              <a:buFont typeface="Arial" panose="020B0604020202020204" pitchFamily="34" charset="0"/>
              <a:buChar char="•"/>
            </a:pPr>
            <a:endParaRPr lang="sv-SE" sz="2200">
              <a:latin typeface="Officina Serif ITC Pro Book" panose="02060506030505020204" pitchFamily="18" charset="0"/>
            </a:endParaRPr>
          </a:p>
          <a:p>
            <a:pPr algn="l">
              <a:lnSpc>
                <a:spcPct val="95833"/>
              </a:lnSpc>
              <a:buClr>
                <a:srgbClr val="DCA21E"/>
              </a:buClr>
              <a:buSzPts val="2400"/>
            </a:pPr>
            <a:r>
              <a:rPr lang="sv-SE" b="1">
                <a:solidFill>
                  <a:srgbClr val="DCA21E"/>
                </a:solidFill>
                <a:latin typeface="Officina Serif ITC Pro Book" panose="02060506030505020204" pitchFamily="18" charset="0"/>
              </a:rPr>
              <a:t>LinkedIn</a:t>
            </a:r>
            <a:br>
              <a:rPr lang="sv-SE" sz="2200">
                <a:latin typeface="Officina Serif ITC Pro Book" panose="02060506030505020204" pitchFamily="18" charset="0"/>
              </a:rPr>
            </a:br>
            <a:r>
              <a:rPr lang="sv-SE" sz="2200" u="sng">
                <a:solidFill>
                  <a:schemeClr val="hlink"/>
                </a:solidFill>
                <a:latin typeface="Officina Serif ITC Pro Book" panose="02060506030505020204" pitchFamily="18" charset="0"/>
                <a:hlinkClick r:id="rId7"/>
              </a:rPr>
              <a:t>linkedin.com/</a:t>
            </a:r>
            <a:r>
              <a:rPr lang="sv-SE" sz="2200" u="sng" err="1">
                <a:solidFill>
                  <a:schemeClr val="hlink"/>
                </a:solidFill>
                <a:latin typeface="Officina Serif ITC Pro Book" panose="02060506030505020204" pitchFamily="18" charset="0"/>
                <a:hlinkClick r:id="rId7"/>
              </a:rPr>
              <a:t>company</a:t>
            </a:r>
            <a:r>
              <a:rPr lang="sv-SE" sz="2200" u="sng">
                <a:solidFill>
                  <a:schemeClr val="hlink"/>
                </a:solidFill>
                <a:latin typeface="Officina Serif ITC Pro Book" panose="02060506030505020204" pitchFamily="18" charset="0"/>
                <a:hlinkClick r:id="rId7"/>
              </a:rPr>
              <a:t>/</a:t>
            </a:r>
            <a:r>
              <a:rPr lang="sv-SE" sz="2200" u="sng" err="1">
                <a:solidFill>
                  <a:schemeClr val="hlink"/>
                </a:solidFill>
                <a:latin typeface="Officina Serif ITC Pro Book" panose="02060506030505020204" pitchFamily="18" charset="0"/>
                <a:hlinkClick r:id="rId7"/>
              </a:rPr>
              <a:t>ntaskolutveckling</a:t>
            </a:r>
            <a:r>
              <a:rPr lang="sv-SE" sz="2200">
                <a:latin typeface="Officina Serif ITC Pro Book" panose="02060506030505020204" pitchFamily="18" charset="0"/>
              </a:rPr>
              <a:t>   </a:t>
            </a:r>
          </a:p>
          <a:p>
            <a:pPr marL="216000" indent="-63600" algn="l">
              <a:lnSpc>
                <a:spcPct val="95833"/>
              </a:lnSpc>
              <a:buClr>
                <a:schemeClr val="dk1"/>
              </a:buClr>
              <a:buSzPts val="2400"/>
            </a:pPr>
            <a:endParaRPr lang="sv-SE" sz="220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4CB9316-7405-0E65-4137-B2202FD81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664" y="585428"/>
            <a:ext cx="3524282" cy="130176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07356A9-29BF-205E-2123-8BF66B4D82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6694"/>
          <a:stretch/>
        </p:blipFill>
        <p:spPr>
          <a:xfrm>
            <a:off x="9416606" y="585427"/>
            <a:ext cx="1173809" cy="130176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F9B8348-BB8E-D5A5-129E-43D6B5629B5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6059" r="34545"/>
          <a:stretch/>
        </p:blipFill>
        <p:spPr>
          <a:xfrm>
            <a:off x="10528447" y="585426"/>
            <a:ext cx="1035994" cy="13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62334" y="608334"/>
            <a:ext cx="8570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Vad är NTA?</a:t>
            </a:r>
          </a:p>
          <a:p>
            <a:endParaRPr lang="sv-SE" sz="320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662335" y="1510983"/>
            <a:ext cx="5405090" cy="5442900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Ett engagerande undervisningsmaterial inom NO, teknik och matematik.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En långsiktigt och hållbart program för att utveckla en likvärdig undervisning i naturvetenskap, teknik och matematik i förskola och grundskola, med ett undersökande och språkutvecklande arbetssätt.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En kostnads- och tidseffektiv modell som ger stöd för skolutveckling, med teman som direkt kan användas i undervisningen för att på sikt ge ökad måluppfyllelse.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En icke vinstdrivande medlemsorganisation.</a:t>
            </a:r>
          </a:p>
          <a:p>
            <a:pPr>
              <a:spcAft>
                <a:spcPts val="1200"/>
              </a:spcAft>
            </a:pPr>
            <a:endParaRPr lang="sv-SE" altLang="sv-SE" sz="1600">
              <a:cs typeface="Arial" panose="020B0604020202020204" pitchFamily="34" charset="0"/>
            </a:endParaRPr>
          </a:p>
        </p:txBody>
      </p:sp>
      <p:pic>
        <p:nvPicPr>
          <p:cNvPr id="4" name="Platshållare för bild 4">
            <a:extLst>
              <a:ext uri="{FF2B5EF4-FFF2-40B4-BE49-F238E27FC236}">
                <a16:creationId xmlns:a16="http://schemas.microsoft.com/office/drawing/2014/main" id="{FDE80638-4C5D-40C6-BB99-76AB4EDEFD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42" y="171767"/>
            <a:ext cx="5769183" cy="6514370"/>
          </a:xfr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BEE29577-58CF-4F50-A665-DE4BF2431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4334B92-F9FD-4D2B-88D4-D5DC3E58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552" y="-251474"/>
            <a:ext cx="9189079" cy="5801360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D6FD4569-EFEF-4F75-99DF-D88EEFCD7D23}"/>
              </a:ext>
            </a:extLst>
          </p:cNvPr>
          <p:cNvSpPr txBox="1">
            <a:spLocks/>
          </p:cNvSpPr>
          <p:nvPr/>
        </p:nvSpPr>
        <p:spPr>
          <a:xfrm>
            <a:off x="621355" y="400778"/>
            <a:ext cx="4915866" cy="118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Vad bidrar NTA med?</a:t>
            </a:r>
          </a:p>
          <a:p>
            <a:endParaRPr lang="sv-SE" sz="320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BF2CE579-F4BD-4938-AA17-0C1A273FBDA3}"/>
              </a:ext>
            </a:extLst>
          </p:cNvPr>
          <p:cNvSpPr txBox="1">
            <a:spLocks/>
          </p:cNvSpPr>
          <p:nvPr/>
        </p:nvSpPr>
        <p:spPr>
          <a:xfrm>
            <a:off x="551275" y="1308114"/>
            <a:ext cx="5868576" cy="5265407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Vetenskapligt granskade </a:t>
            </a:r>
            <a:r>
              <a:rPr lang="sv-SE" altLang="sv-SE" sz="1800" b="1">
                <a:cs typeface="Arial" panose="020B0604020202020204" pitchFamily="34" charset="0"/>
              </a:rPr>
              <a:t>teman</a:t>
            </a:r>
            <a:r>
              <a:rPr lang="sv-SE" altLang="sv-SE" sz="1800">
                <a:cs typeface="Arial" panose="020B0604020202020204" pitchFamily="34" charset="0"/>
              </a:rPr>
              <a:t>, utprovade i barngrupper </a:t>
            </a:r>
            <a:br>
              <a:rPr lang="sv-SE" altLang="sv-SE" sz="1800">
                <a:cs typeface="Arial" panose="020B0604020202020204" pitchFamily="34" charset="0"/>
              </a:rPr>
            </a:br>
            <a:r>
              <a:rPr lang="sv-SE" altLang="sv-SE" sz="1800">
                <a:cs typeface="Arial" panose="020B0604020202020204" pitchFamily="34" charset="0"/>
              </a:rPr>
              <a:t>och skolklasser. </a:t>
            </a:r>
            <a:r>
              <a:rPr lang="sv-SE" altLang="sv-SE" sz="1800" err="1">
                <a:cs typeface="Arial" panose="020B0604020202020204" pitchFamily="34" charset="0"/>
              </a:rPr>
              <a:t>NTA:s</a:t>
            </a:r>
            <a:r>
              <a:rPr lang="sv-SE" altLang="sv-SE" sz="1800">
                <a:cs typeface="Arial" panose="020B0604020202020204" pitchFamily="34" charset="0"/>
              </a:rPr>
              <a:t> teman utgår från förskolans och </a:t>
            </a:r>
            <a:br>
              <a:rPr lang="sv-SE" altLang="sv-SE" sz="1800">
                <a:cs typeface="Arial" panose="020B0604020202020204" pitchFamily="34" charset="0"/>
              </a:rPr>
            </a:br>
            <a:r>
              <a:rPr lang="sv-SE" altLang="sv-SE" sz="1800">
                <a:cs typeface="Arial" panose="020B0604020202020204" pitchFamily="34" charset="0"/>
              </a:rPr>
              <a:t>skolans styrdokument.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Kvalitetssäkrade </a:t>
            </a:r>
            <a:r>
              <a:rPr lang="sv-SE" altLang="sv-SE" sz="1800" b="1">
                <a:cs typeface="Arial" panose="020B0604020202020204" pitchFamily="34" charset="0"/>
              </a:rPr>
              <a:t>materialsatser</a:t>
            </a:r>
            <a:r>
              <a:rPr lang="sv-SE" altLang="sv-SE" sz="1800">
                <a:cs typeface="Arial" panose="020B0604020202020204" pitchFamily="34" charset="0"/>
              </a:rPr>
              <a:t> som ger tid för pedagoger och lärare att fokusera på undervisningen.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Kontinuerlig </a:t>
            </a:r>
            <a:r>
              <a:rPr lang="sv-SE" altLang="sv-SE" sz="1800" b="1">
                <a:cs typeface="Arial" panose="020B0604020202020204" pitchFamily="34" charset="0"/>
              </a:rPr>
              <a:t>kompetensutveckling</a:t>
            </a:r>
            <a:r>
              <a:rPr lang="sv-SE" altLang="sv-SE" sz="1800">
                <a:cs typeface="Arial" panose="020B0604020202020204" pitchFamily="34" charset="0"/>
              </a:rPr>
              <a:t> för förskollärare och lärare, som kan gå direkt från utbildning till att jobba med barnen och eleverna. 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Stöd för att </a:t>
            </a:r>
            <a:r>
              <a:rPr lang="sv-SE" altLang="sv-SE" sz="1800" b="1">
                <a:cs typeface="Arial" panose="020B0604020202020204" pitchFamily="34" charset="0"/>
              </a:rPr>
              <a:t>utvärdera</a:t>
            </a:r>
            <a:r>
              <a:rPr lang="sv-SE" altLang="sv-SE" sz="1800">
                <a:cs typeface="Arial" panose="020B0604020202020204" pitchFamily="34" charset="0"/>
              </a:rPr>
              <a:t> undervisningen i naturvetenskap, </a:t>
            </a:r>
            <a:br>
              <a:rPr lang="sv-SE" altLang="sv-SE" sz="1800">
                <a:cs typeface="Arial" panose="020B0604020202020204" pitchFamily="34" charset="0"/>
              </a:rPr>
            </a:br>
            <a:r>
              <a:rPr lang="sv-SE" altLang="sv-SE" sz="1800">
                <a:cs typeface="Arial" panose="020B0604020202020204" pitchFamily="34" charset="0"/>
              </a:rPr>
              <a:t>teknik och matematik.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Föreningens </a:t>
            </a:r>
            <a:r>
              <a:rPr lang="sv-SE" altLang="sv-SE" sz="1800" b="1">
                <a:cs typeface="Arial" panose="020B0604020202020204" pitchFamily="34" charset="0"/>
              </a:rPr>
              <a:t>organisation</a:t>
            </a:r>
            <a:r>
              <a:rPr lang="sv-SE" altLang="sv-SE" sz="1800">
                <a:cs typeface="Arial" panose="020B0604020202020204" pitchFamily="34" charset="0"/>
              </a:rPr>
              <a:t> som innebär att medlemmarna </a:t>
            </a:r>
            <a:br>
              <a:rPr lang="sv-SE" altLang="sv-SE" sz="1800">
                <a:cs typeface="Arial" panose="020B0604020202020204" pitchFamily="34" charset="0"/>
              </a:rPr>
            </a:br>
            <a:r>
              <a:rPr lang="sv-SE" altLang="sv-SE" sz="1800">
                <a:cs typeface="Arial" panose="020B0604020202020204" pitchFamily="34" charset="0"/>
              </a:rPr>
              <a:t>ingår i ett regionalt och nationellt nätverk.</a:t>
            </a:r>
            <a:endParaRPr lang="sv-SE" altLang="sv-SE" sz="2000">
              <a:cs typeface="Arial" panose="020B0604020202020204" pitchFamily="34" charset="0"/>
            </a:endParaRPr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595660" y="396287"/>
            <a:ext cx="4090640" cy="1210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Vad erbjuder NTA?</a:t>
            </a:r>
          </a:p>
          <a:p>
            <a:endParaRPr lang="sv-SE" sz="320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595660" y="1447784"/>
            <a:ext cx="5500340" cy="3910430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SE" sz="1800">
                <a:latin typeface="+mj-lt"/>
                <a:cs typeface="Arial" panose="020B0604020202020204" pitchFamily="34" charset="0"/>
              </a:rPr>
              <a:t>Inspirerande teman utvecklade för förskolan till och med årskurs 9. I </a:t>
            </a:r>
            <a:r>
              <a:rPr lang="sv-SE" altLang="sv-SE" sz="1800">
                <a:latin typeface="+mj-lt"/>
                <a:cs typeface="Arial" panose="020B0604020202020204" pitchFamily="34" charset="0"/>
              </a:rPr>
              <a:t>varje tema ingår: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>
                <a:latin typeface="+mj-lt"/>
                <a:cs typeface="Arial" panose="020B0604020202020204" pitchFamily="34" charset="0"/>
              </a:rPr>
              <a:t>Kompetensutveckling för pedagoger och lärare.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>
                <a:latin typeface="+mj-lt"/>
                <a:cs typeface="Arial" panose="020B0604020202020204" pitchFamily="34" charset="0"/>
              </a:rPr>
              <a:t>Materialet som behövs för att barn och elever ska kunna genomföra experimenten som ingår i temat.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>
                <a:latin typeface="+mj-lt"/>
                <a:cs typeface="Arial" panose="020B0604020202020204" pitchFamily="34" charset="0"/>
              </a:rPr>
              <a:t>Utbildningar, support och nätverk.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>
                <a:latin typeface="+mj-lt"/>
                <a:cs typeface="Arial" panose="020B0604020202020204" pitchFamily="34" charset="0"/>
              </a:rPr>
              <a:t>Stöd för utvärdering.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>
                <a:latin typeface="+mj-lt"/>
                <a:cs typeface="Arial" panose="020B0604020202020204" pitchFamily="34" charset="0"/>
              </a:rPr>
              <a:t>Verktyg för att vägleda barn och elever genom experiment, vetenskapliga texter och faktasökning.</a:t>
            </a:r>
          </a:p>
          <a:p>
            <a:pPr marL="0" indent="0">
              <a:spcAft>
                <a:spcPts val="1200"/>
              </a:spcAft>
              <a:buNone/>
            </a:pPr>
            <a:endParaRPr lang="sv-SE" altLang="sv-SE" sz="1600">
              <a:latin typeface="+mj-lt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v-SE" altLang="sv-SE" sz="160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latshållare för bild 5">
            <a:extLst>
              <a:ext uri="{FF2B5EF4-FFF2-40B4-BE49-F238E27FC236}">
                <a16:creationId xmlns:a16="http://schemas.microsoft.com/office/drawing/2014/main" id="{7BCE2142-BA20-4940-BCD0-10EF6F08DC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/>
          <a:stretch/>
        </p:blipFill>
        <p:spPr>
          <a:xfrm>
            <a:off x="6324600" y="165041"/>
            <a:ext cx="5695949" cy="6522125"/>
          </a:xfr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E745C13E-D339-418B-B182-7E0A6461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81384" y="321229"/>
            <a:ext cx="8570595" cy="92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NTA:s teman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1681509" y="2015808"/>
            <a:ext cx="8828982" cy="432784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sv-SE" altLang="sv-SE" sz="2400"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3F4227-1DB8-4632-9C59-9C1D1E154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807459"/>
              </p:ext>
            </p:extLst>
          </p:nvPr>
        </p:nvGraphicFramePr>
        <p:xfrm>
          <a:off x="787919" y="921636"/>
          <a:ext cx="98931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p 1">
            <a:extLst>
              <a:ext uri="{FF2B5EF4-FFF2-40B4-BE49-F238E27FC236}">
                <a16:creationId xmlns:a16="http://schemas.microsoft.com/office/drawing/2014/main" id="{41C35B2F-D352-2797-5439-6F55C6FDFE3D}"/>
              </a:ext>
            </a:extLst>
          </p:cNvPr>
          <p:cNvGrpSpPr/>
          <p:nvPr/>
        </p:nvGrpSpPr>
        <p:grpSpPr>
          <a:xfrm>
            <a:off x="533214" y="1712144"/>
            <a:ext cx="2432329" cy="4229781"/>
            <a:chOff x="6" y="716295"/>
            <a:chExt cx="2236585" cy="4546209"/>
          </a:xfrm>
          <a:solidFill>
            <a:srgbClr val="E7E6E6"/>
          </a:solidFill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532E037F-6A74-725B-A302-30E1FF1CDAE6}"/>
                </a:ext>
              </a:extLst>
            </p:cNvPr>
            <p:cNvSpPr/>
            <p:nvPr/>
          </p:nvSpPr>
          <p:spPr>
            <a:xfrm>
              <a:off x="6" y="716295"/>
              <a:ext cx="2236585" cy="454620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A43E7C1F-8FC4-291C-0F0E-0E4C467E1079}"/>
                </a:ext>
              </a:extLst>
            </p:cNvPr>
            <p:cNvSpPr txBox="1"/>
            <p:nvPr/>
          </p:nvSpPr>
          <p:spPr>
            <a:xfrm>
              <a:off x="6" y="716295"/>
              <a:ext cx="2236585" cy="28511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Ljus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>
                  <a:solidFill>
                    <a:schemeClr val="tx1"/>
                  </a:solidFill>
                  <a:ea typeface="+mn-ea"/>
                  <a:cs typeface="+mn-cs"/>
                </a:rPr>
                <a:t>Teknik och hållbar utveckling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>
                  <a:solidFill>
                    <a:schemeClr val="tx1"/>
                  </a:solidFill>
                </a:rPr>
                <a:t>Upplev fysik och kemi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>
                  <a:solidFill>
                    <a:schemeClr val="tx1"/>
                  </a:solidFill>
                  <a:ea typeface="+mn-ea"/>
                  <a:cs typeface="+mn-cs"/>
                </a:rPr>
                <a:t>Matematik i olika lärmiljöer</a:t>
              </a:r>
              <a:endParaRPr lang="sv-SE" sz="1800" kern="12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F68F22A2-CBF6-77F1-985E-17546BF49789}"/>
              </a:ext>
            </a:extLst>
          </p:cNvPr>
          <p:cNvGrpSpPr/>
          <p:nvPr/>
        </p:nvGrpSpPr>
        <p:grpSpPr>
          <a:xfrm>
            <a:off x="533214" y="1203871"/>
            <a:ext cx="2439657" cy="518400"/>
            <a:chOff x="6" y="208023"/>
            <a:chExt cx="2236585" cy="518400"/>
          </a:xfrm>
          <a:solidFill>
            <a:srgbClr val="A6B42F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E2D813F-4397-E335-A461-B3FFAB3CE067}"/>
                </a:ext>
              </a:extLst>
            </p:cNvPr>
            <p:cNvSpPr/>
            <p:nvPr/>
          </p:nvSpPr>
          <p:spPr>
            <a:xfrm>
              <a:off x="6" y="208023"/>
              <a:ext cx="2236585" cy="5184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6FAF28B-92F0-B72D-0D93-90450D5E8555}"/>
                </a:ext>
              </a:extLst>
            </p:cNvPr>
            <p:cNvSpPr txBox="1"/>
            <p:nvPr/>
          </p:nvSpPr>
          <p:spPr>
            <a:xfrm>
              <a:off x="6" y="208023"/>
              <a:ext cx="2236585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Förskola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3F290F8-464D-1F2F-59C4-E2D817176567}"/>
              </a:ext>
            </a:extLst>
          </p:cNvPr>
          <p:cNvGrpSpPr/>
          <p:nvPr/>
        </p:nvGrpSpPr>
        <p:grpSpPr>
          <a:xfrm>
            <a:off x="3262351" y="1192386"/>
            <a:ext cx="2645530" cy="518400"/>
            <a:chOff x="2553427" y="177028"/>
            <a:chExt cx="2236585" cy="518400"/>
          </a:xfrm>
          <a:solidFill>
            <a:srgbClr val="A6B42F"/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997B662-0896-CD07-D954-91834746B524}"/>
                </a:ext>
              </a:extLst>
            </p:cNvPr>
            <p:cNvSpPr/>
            <p:nvPr/>
          </p:nvSpPr>
          <p:spPr>
            <a:xfrm>
              <a:off x="2553427" y="177028"/>
              <a:ext cx="2236585" cy="5184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EC31D1B1-A741-F5A1-F414-620812106E0D}"/>
                </a:ext>
              </a:extLst>
            </p:cNvPr>
            <p:cNvSpPr txBox="1"/>
            <p:nvPr/>
          </p:nvSpPr>
          <p:spPr>
            <a:xfrm>
              <a:off x="2553427" y="177028"/>
              <a:ext cx="2236585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F</a:t>
              </a:r>
              <a:r>
                <a:rPr lang="sv-SE" sz="1800" kern="1200">
                  <a:solidFill>
                    <a:schemeClr val="tx1"/>
                  </a:solidFill>
                  <a:latin typeface="+mj-lt"/>
                </a:rPr>
                <a:t>–</a:t>
              </a:r>
              <a:r>
                <a:rPr lang="sv-SE"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A3493F8-647C-5483-AA5E-F973D72B9B6E}"/>
              </a:ext>
            </a:extLst>
          </p:cNvPr>
          <p:cNvGrpSpPr/>
          <p:nvPr/>
        </p:nvGrpSpPr>
        <p:grpSpPr>
          <a:xfrm>
            <a:off x="3262351" y="1710787"/>
            <a:ext cx="2645530" cy="4231138"/>
            <a:chOff x="2553427" y="695428"/>
            <a:chExt cx="2236585" cy="4546209"/>
          </a:xfrm>
          <a:solidFill>
            <a:srgbClr val="E7E6E6"/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FC4451C-9AC4-801B-C445-54EE1BDC1DB1}"/>
                </a:ext>
              </a:extLst>
            </p:cNvPr>
            <p:cNvSpPr/>
            <p:nvPr/>
          </p:nvSpPr>
          <p:spPr>
            <a:xfrm>
              <a:off x="2553427" y="695428"/>
              <a:ext cx="2236585" cy="454620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8506FABC-8FBC-E477-C02E-54CA19636E9A}"/>
                </a:ext>
              </a:extLst>
            </p:cNvPr>
            <p:cNvSpPr txBox="1"/>
            <p:nvPr/>
          </p:nvSpPr>
          <p:spPr>
            <a:xfrm>
              <a:off x="2553427" y="695428"/>
              <a:ext cx="2236585" cy="39186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Jämföra och mäta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sv-SE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Upplev fysik och kemi</a:t>
              </a: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Fasta ämnen och vätskor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sv-SE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Balansera och väga</a:t>
              </a: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Förändringar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Testa teknik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Jord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Fjärilars liv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Rymden (digitalt)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00CBB8B-6C97-8AA9-35AE-78428F1D86D7}"/>
              </a:ext>
            </a:extLst>
          </p:cNvPr>
          <p:cNvGrpSpPr/>
          <p:nvPr/>
        </p:nvGrpSpPr>
        <p:grpSpPr>
          <a:xfrm>
            <a:off x="6197362" y="1201035"/>
            <a:ext cx="2582308" cy="518400"/>
            <a:chOff x="5103134" y="185677"/>
            <a:chExt cx="2236585" cy="518400"/>
          </a:xfrm>
          <a:solidFill>
            <a:srgbClr val="A6B42F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A1EB030-C1C8-EC77-482C-5A4FD217D122}"/>
                </a:ext>
              </a:extLst>
            </p:cNvPr>
            <p:cNvSpPr/>
            <p:nvPr/>
          </p:nvSpPr>
          <p:spPr>
            <a:xfrm>
              <a:off x="5103134" y="185677"/>
              <a:ext cx="2236585" cy="5184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AA62C88B-BDBD-B0EE-86B4-B9C2527F5C3A}"/>
                </a:ext>
              </a:extLst>
            </p:cNvPr>
            <p:cNvSpPr txBox="1"/>
            <p:nvPr/>
          </p:nvSpPr>
          <p:spPr>
            <a:xfrm>
              <a:off x="5103134" y="185677"/>
              <a:ext cx="2236585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4</a:t>
              </a:r>
              <a:r>
                <a:rPr lang="sv-SE" sz="1800" kern="1200">
                  <a:solidFill>
                    <a:schemeClr val="tx1"/>
                  </a:solidFill>
                  <a:latin typeface="+mj-lt"/>
                </a:rPr>
                <a:t>–</a:t>
              </a:r>
              <a:r>
                <a:rPr lang="sv-SE"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3502AAA4-E754-7F03-F129-480504FD7B2C}"/>
              </a:ext>
            </a:extLst>
          </p:cNvPr>
          <p:cNvGrpSpPr/>
          <p:nvPr/>
        </p:nvGrpSpPr>
        <p:grpSpPr>
          <a:xfrm>
            <a:off x="6197362" y="1715776"/>
            <a:ext cx="2582308" cy="4226149"/>
            <a:chOff x="5103134" y="700418"/>
            <a:chExt cx="2236585" cy="4511613"/>
          </a:xfrm>
          <a:solidFill>
            <a:srgbClr val="E7E6E6"/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0911B8A4-E14A-9615-F7F4-4292ACC8A6BE}"/>
                </a:ext>
              </a:extLst>
            </p:cNvPr>
            <p:cNvSpPr/>
            <p:nvPr/>
          </p:nvSpPr>
          <p:spPr>
            <a:xfrm>
              <a:off x="5103134" y="700418"/>
              <a:ext cx="2236585" cy="451161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B58BFFF8-99DF-942D-E98A-6606DF81B07A}"/>
                </a:ext>
              </a:extLst>
            </p:cNvPr>
            <p:cNvSpPr txBox="1"/>
            <p:nvPr/>
          </p:nvSpPr>
          <p:spPr>
            <a:xfrm>
              <a:off x="5103134" y="700418"/>
              <a:ext cx="2236585" cy="37006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Från frö till frö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Kretsar kring el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Kemiförsök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Rörelse och konstruktion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Matens kemi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Flyta eller sjunka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Papper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Magneter och motorer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Smartare produkter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Rymden (digitalt)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Kroppen (digitalt)</a:t>
              </a: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Mönster och algebra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3466EAD6-F113-4E3A-3C99-884DA4FB9265}"/>
              </a:ext>
            </a:extLst>
          </p:cNvPr>
          <p:cNvGrpSpPr/>
          <p:nvPr/>
        </p:nvGrpSpPr>
        <p:grpSpPr>
          <a:xfrm>
            <a:off x="9076478" y="1192386"/>
            <a:ext cx="2582308" cy="518400"/>
            <a:chOff x="7652841" y="177028"/>
            <a:chExt cx="2236585" cy="518400"/>
          </a:xfrm>
          <a:solidFill>
            <a:srgbClr val="A6B42F"/>
          </a:solidFill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BE68350-5B76-2529-2FF1-13DC85CD327B}"/>
                </a:ext>
              </a:extLst>
            </p:cNvPr>
            <p:cNvSpPr/>
            <p:nvPr/>
          </p:nvSpPr>
          <p:spPr>
            <a:xfrm>
              <a:off x="7652841" y="177028"/>
              <a:ext cx="2236585" cy="5184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230FAC60-3A40-D8B1-7443-1CF52E7414D7}"/>
                </a:ext>
              </a:extLst>
            </p:cNvPr>
            <p:cNvSpPr txBox="1"/>
            <p:nvPr/>
          </p:nvSpPr>
          <p:spPr>
            <a:xfrm>
              <a:off x="7652841" y="177028"/>
              <a:ext cx="2236585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7</a:t>
              </a:r>
              <a:r>
                <a:rPr lang="sv-SE" sz="1800" kern="1200">
                  <a:solidFill>
                    <a:schemeClr val="tx1"/>
                  </a:solidFill>
                  <a:latin typeface="+mj-lt"/>
                </a:rPr>
                <a:t>–</a:t>
              </a:r>
              <a:r>
                <a:rPr lang="sv-SE"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26F859E9-4C83-82E1-8134-577FCFFD216F}"/>
              </a:ext>
            </a:extLst>
          </p:cNvPr>
          <p:cNvGrpSpPr/>
          <p:nvPr/>
        </p:nvGrpSpPr>
        <p:grpSpPr>
          <a:xfrm>
            <a:off x="9076478" y="1710787"/>
            <a:ext cx="2582308" cy="4231138"/>
            <a:chOff x="7652841" y="695428"/>
            <a:chExt cx="2236585" cy="4546209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A6198D15-6A53-55AE-09E4-228741A55EE6}"/>
                </a:ext>
              </a:extLst>
            </p:cNvPr>
            <p:cNvSpPr/>
            <p:nvPr/>
          </p:nvSpPr>
          <p:spPr>
            <a:xfrm>
              <a:off x="7652841" y="695428"/>
              <a:ext cx="2236585" cy="4546209"/>
            </a:xfrm>
            <a:prstGeom prst="rect">
              <a:avLst/>
            </a:prstGeom>
            <a:solidFill>
              <a:srgbClr val="DCA21E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88D9CDC8-AB58-A32D-C3F3-D1BC0C9B6210}"/>
                </a:ext>
              </a:extLst>
            </p:cNvPr>
            <p:cNvSpPr txBox="1"/>
            <p:nvPr/>
          </p:nvSpPr>
          <p:spPr>
            <a:xfrm>
              <a:off x="7652841" y="695428"/>
              <a:ext cx="2236585" cy="4546209"/>
            </a:xfrm>
            <a:prstGeom prst="rect">
              <a:avLst/>
            </a:prstGeom>
            <a:solidFill>
              <a:srgbClr val="E7E6E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Ämnens egenskaper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Energi och hållbar utveckling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sv-SE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Banbrytande teknik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sv-SE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Smartare produkter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sv-SE" dirty="0">
                  <a:solidFill>
                    <a:schemeClr val="tx1"/>
                  </a:solidFill>
                </a:rPr>
                <a:t>Den smartare staden</a:t>
              </a:r>
              <a:endParaRPr lang="sv-SE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sv-SE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Kroppen (digitalt)</a:t>
              </a: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chemeClr val="tx1"/>
                  </a:solidFill>
                </a:rPr>
                <a:t>Evolution, genetik, genteknik (</a:t>
              </a:r>
              <a:r>
                <a:rPr lang="sv-SE" dirty="0">
                  <a:solidFill>
                    <a:schemeClr val="tx1"/>
                  </a:solidFill>
                </a:rPr>
                <a:t>digitalt</a:t>
              </a:r>
              <a:r>
                <a:rPr lang="sv-SE" sz="1800" kern="1200" dirty="0">
                  <a:solidFill>
                    <a:schemeClr val="tx1"/>
                  </a:solidFill>
                </a:rPr>
                <a:t>)</a:t>
              </a:r>
              <a:endParaRPr lang="sv-SE" sz="1800" kern="12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0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karta, text, kartbok&#10;&#10;AI-genererat innehåll kan vara felaktigt.">
            <a:extLst>
              <a:ext uri="{FF2B5EF4-FFF2-40B4-BE49-F238E27FC236}">
                <a16:creationId xmlns:a16="http://schemas.microsoft.com/office/drawing/2014/main" id="{489D49FD-E46E-D251-8EDC-54AF9152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2" b="1131"/>
          <a:stretch>
            <a:fillRect/>
          </a:stretch>
        </p:blipFill>
        <p:spPr>
          <a:xfrm>
            <a:off x="6438838" y="217303"/>
            <a:ext cx="4332730" cy="642339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514350" y="351055"/>
            <a:ext cx="3433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Var finns NTA?</a:t>
            </a:r>
          </a:p>
          <a:p>
            <a:endParaRPr lang="sv-SE" sz="320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45DE750-E184-4DE4-A5C7-352E36C28983}"/>
              </a:ext>
            </a:extLst>
          </p:cNvPr>
          <p:cNvSpPr/>
          <p:nvPr/>
        </p:nvSpPr>
        <p:spPr>
          <a:xfrm>
            <a:off x="514350" y="1985704"/>
            <a:ext cx="4926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dirty="0">
                <a:latin typeface="+mj-lt"/>
              </a:rPr>
              <a:t>148 kommuner och 37 fristående skolhuvudmän.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endParaRPr lang="sv-SE" dirty="0">
              <a:latin typeface="+mj-lt"/>
            </a:endParaRP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dirty="0">
                <a:latin typeface="+mj-lt"/>
              </a:rPr>
              <a:t>Når årligen cirka </a:t>
            </a:r>
            <a:r>
              <a:rPr lang="sv-SE" dirty="0"/>
              <a:t>240 000 barn och elever i förskolan och skolan och 11 500 pedagoger och lärare.</a:t>
            </a:r>
            <a:endParaRPr lang="sv-SE" dirty="0">
              <a:latin typeface="+mj-lt"/>
            </a:endParaRP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endParaRPr lang="sv-SE" dirty="0">
              <a:latin typeface="+mj-lt"/>
            </a:endParaRPr>
          </a:p>
        </p:txBody>
      </p:sp>
      <p:pic>
        <p:nvPicPr>
          <p:cNvPr id="9" name="Bildobjekt 8" descr="En bild som visar karta, text&#10;&#10;Automatiskt genererad beskrivning">
            <a:extLst>
              <a:ext uri="{FF2B5EF4-FFF2-40B4-BE49-F238E27FC236}">
                <a16:creationId xmlns:a16="http://schemas.microsoft.com/office/drawing/2014/main" id="{9066C0BC-EEFC-00EB-930E-941D173A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168" t="85060" r="533" b="6846"/>
          <a:stretch/>
        </p:blipFill>
        <p:spPr>
          <a:xfrm>
            <a:off x="9703390" y="5952749"/>
            <a:ext cx="1606407" cy="562339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1F7AB8C8-FF50-4102-832D-0FAC4E4A4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7622" y="6233919"/>
            <a:ext cx="1733134" cy="25147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AC43619-62A1-453A-9ECF-D6ACA965D909}"/>
              </a:ext>
            </a:extLst>
          </p:cNvPr>
          <p:cNvSpPr txBox="1"/>
          <p:nvPr/>
        </p:nvSpPr>
        <p:spPr>
          <a:xfrm>
            <a:off x="9278191" y="798182"/>
            <a:ext cx="2456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3FA8E2"/>
                </a:solidFill>
                <a:latin typeface="+mj-lt"/>
                <a:ea typeface="Arial" charset="0"/>
                <a:cs typeface="Arial" panose="020B0604020202020204" pitchFamily="34" charset="0"/>
              </a:rPr>
              <a:t>Ungefär hälften av Sveriges kommuner är med i NTA, samt ett flertal fristående förskolor och skolor.</a:t>
            </a:r>
          </a:p>
        </p:txBody>
      </p:sp>
    </p:spTree>
    <p:extLst>
      <p:ext uri="{BB962C8B-B14F-4D97-AF65-F5344CB8AC3E}">
        <p14:creationId xmlns:p14="http://schemas.microsoft.com/office/powerpoint/2010/main" val="239051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87D93-BFAF-0371-2152-C6C5452D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C0D0271-B72C-7E14-4D0F-6D85A00BCAA6}"/>
              </a:ext>
            </a:extLst>
          </p:cNvPr>
          <p:cNvSpPr txBox="1">
            <a:spLocks/>
          </p:cNvSpPr>
          <p:nvPr/>
        </p:nvSpPr>
        <p:spPr>
          <a:xfrm>
            <a:off x="514350" y="650363"/>
            <a:ext cx="6085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err="1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NTA:s</a:t>
            </a:r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 medlemmar är indelade </a:t>
            </a:r>
          </a:p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i sju regioner</a:t>
            </a:r>
          </a:p>
          <a:p>
            <a:endParaRPr lang="sv-SE" sz="320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6374953-5FAF-60F6-B2D3-79FC85F2B99A}"/>
              </a:ext>
            </a:extLst>
          </p:cNvPr>
          <p:cNvSpPr/>
          <p:nvPr/>
        </p:nvSpPr>
        <p:spPr>
          <a:xfrm>
            <a:off x="514350" y="1985704"/>
            <a:ext cx="492679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sz="2000">
                <a:solidFill>
                  <a:srgbClr val="45A2DB"/>
                </a:solidFill>
                <a:latin typeface="Officina Serif ITC Pro Md" panose="02060606030505020204" pitchFamily="18" charset="0"/>
              </a:rPr>
              <a:t>Region Norr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sz="2000">
                <a:solidFill>
                  <a:srgbClr val="E93E8A"/>
                </a:solidFill>
                <a:latin typeface="Officina Serif ITC Pro Md" panose="02060606030505020204" pitchFamily="18" charset="0"/>
              </a:rPr>
              <a:t>Region Mitt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sz="2000">
                <a:solidFill>
                  <a:srgbClr val="A2B610"/>
                </a:solidFill>
                <a:latin typeface="Officina Serif ITC Pro Md" panose="02060606030505020204" pitchFamily="18" charset="0"/>
              </a:rPr>
              <a:t>Region Mälardalen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sz="2000">
                <a:solidFill>
                  <a:srgbClr val="EEA400"/>
                </a:solidFill>
                <a:latin typeface="Officina Serif ITC Pro Md" panose="02060606030505020204" pitchFamily="18" charset="0"/>
              </a:rPr>
              <a:t>Region Storstockholm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sz="2000">
                <a:solidFill>
                  <a:srgbClr val="FF3F3F"/>
                </a:solidFill>
                <a:latin typeface="Officina Serif ITC Pro Md" panose="02060606030505020204" pitchFamily="18" charset="0"/>
              </a:rPr>
              <a:t>Region Väst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sz="2000">
                <a:solidFill>
                  <a:srgbClr val="54A6AD"/>
                </a:solidFill>
                <a:latin typeface="Officina Serif ITC Pro Md" panose="02060606030505020204" pitchFamily="18" charset="0"/>
              </a:rPr>
              <a:t>Region Öst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sz="2000">
                <a:solidFill>
                  <a:schemeClr val="bg2">
                    <a:lumMod val="50000"/>
                  </a:schemeClr>
                </a:solidFill>
                <a:latin typeface="Officina Serif ITC Pro Md" panose="02060606030505020204" pitchFamily="18" charset="0"/>
              </a:rPr>
              <a:t>Region Syd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endParaRPr lang="sv-SE">
              <a:latin typeface="+mj-lt"/>
            </a:endParaRPr>
          </a:p>
        </p:txBody>
      </p:sp>
      <p:pic>
        <p:nvPicPr>
          <p:cNvPr id="9" name="Bildobjekt 8" descr="En bild som visar karta, text&#10;&#10;Automatiskt genererad beskrivning">
            <a:extLst>
              <a:ext uri="{FF2B5EF4-FFF2-40B4-BE49-F238E27FC236}">
                <a16:creationId xmlns:a16="http://schemas.microsoft.com/office/drawing/2014/main" id="{D612687B-89F5-BBE6-8600-968C882C3F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168" t="85060" r="533" b="6846"/>
          <a:stretch/>
        </p:blipFill>
        <p:spPr>
          <a:xfrm>
            <a:off x="9703390" y="5952749"/>
            <a:ext cx="1606407" cy="562339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9774BE9B-26D6-D08E-1919-B4754FE76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7622" y="6233919"/>
            <a:ext cx="1733134" cy="25147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581F02F8-64BF-0A8D-5350-EE78FF839840}"/>
              </a:ext>
            </a:extLst>
          </p:cNvPr>
          <p:cNvSpPr txBox="1"/>
          <p:nvPr/>
        </p:nvSpPr>
        <p:spPr>
          <a:xfrm>
            <a:off x="9278191" y="798182"/>
            <a:ext cx="2456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rgbClr val="3FA8E2"/>
                </a:solidFill>
                <a:latin typeface="+mj-lt"/>
                <a:ea typeface="Arial" charset="0"/>
                <a:cs typeface="Arial" panose="020B0604020202020204" pitchFamily="34" charset="0"/>
              </a:rPr>
              <a:t>Ungefär hälften av Sveriges kommuner är med i NTA, samt ett flertal fristående förskolor och skolor.</a:t>
            </a:r>
          </a:p>
        </p:txBody>
      </p:sp>
      <p:pic>
        <p:nvPicPr>
          <p:cNvPr id="5" name="Bildobjekt 4" descr="En bild som visar karta, konst&#10;&#10;AI-genererat innehåll kan vara felaktigt.">
            <a:extLst>
              <a:ext uri="{FF2B5EF4-FFF2-40B4-BE49-F238E27FC236}">
                <a16:creationId xmlns:a16="http://schemas.microsoft.com/office/drawing/2014/main" id="{04136A98-F083-1658-CAC5-DCB10D754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6033"/>
            <a:ext cx="2771529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53032-B447-D87E-FEA4-EF6A8C8F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EA06F2-D83B-5125-746C-569100BF6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57" y="1676399"/>
            <a:ext cx="5791935" cy="41518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ea typeface="+mn-lt"/>
                <a:cs typeface="Arial"/>
              </a:rPr>
              <a:t>Inträdesavgift: 15 000 kronor (engångssumma).</a:t>
            </a:r>
            <a:endParaRPr lang="sv-SE"/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ea typeface="+mn-lt"/>
                <a:cs typeface="Arial"/>
              </a:rPr>
              <a:t>Terminsavgiftsmodellen:</a:t>
            </a:r>
            <a:br>
              <a:rPr lang="sv-SE" altLang="sv-SE" sz="1800">
                <a:cs typeface="Arial"/>
              </a:rPr>
            </a:br>
            <a:r>
              <a:rPr lang="sv-SE" altLang="sv-SE" sz="1800">
                <a:ea typeface="+mn-lt"/>
                <a:cs typeface="Arial"/>
              </a:rPr>
              <a:t>20 kr/deltagande barn i förskolan och elev i förskoleklass och grundskolan som arbetar med NTA</a:t>
            </a:r>
            <a:endParaRPr lang="sv-SE" altLang="sv-SE">
              <a:cs typeface="Arial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ea typeface="+mn-lt"/>
                <a:cs typeface="Arial"/>
              </a:rPr>
              <a:t>Årsavgiftsmodellen:</a:t>
            </a:r>
            <a:br>
              <a:rPr lang="sv-SE" altLang="sv-SE" sz="1800">
                <a:cs typeface="Arial"/>
              </a:rPr>
            </a:br>
            <a:r>
              <a:rPr lang="sv-SE" altLang="sv-SE" sz="1800">
                <a:ea typeface="+mn-lt"/>
                <a:cs typeface="Arial"/>
              </a:rPr>
              <a:t>6 kr/barn som är inskrivna i huvudmannens förskolor och  30 kr/elev i förskoleklass –årskurs 6 (F-6), som är inskrivna i huvudmannens grundskolor.</a:t>
            </a:r>
            <a:endParaRPr lang="sv-SE" altLang="sv-SE">
              <a:cs typeface="Arial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/>
              </a:rPr>
              <a:t>Investeringskostnader i temalådor och lärarhandledningar samt utbildningskostnader varierar beroende på upplägg och omfattning av verksamheten.</a:t>
            </a:r>
            <a:endParaRPr lang="sv-SE">
              <a:cs typeface="Arial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93B8F87-D002-C280-29CE-4C29F4178E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758" y="581095"/>
            <a:ext cx="6100418" cy="897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sv-SE" sz="3500">
                <a:solidFill>
                  <a:srgbClr val="36A4E1"/>
                </a:solidFill>
                <a:cs typeface="Arial" panose="020B0604020202020204" pitchFamily="34" charset="0"/>
              </a:rPr>
              <a:t>Vad kostar ett medlemskap </a:t>
            </a:r>
          </a:p>
          <a:p>
            <a:pPr>
              <a:lnSpc>
                <a:spcPct val="100000"/>
              </a:lnSpc>
            </a:pPr>
            <a:r>
              <a:rPr lang="sv-SE" sz="3500">
                <a:solidFill>
                  <a:srgbClr val="36A4E1"/>
                </a:solidFill>
                <a:cs typeface="Arial" panose="020B0604020202020204" pitchFamily="34" charset="0"/>
              </a:rPr>
              <a:t>i NTA Skolutveckling?</a:t>
            </a:r>
          </a:p>
          <a:p>
            <a:endParaRPr lang="sv-SE"/>
          </a:p>
        </p:txBody>
      </p:sp>
      <p:pic>
        <p:nvPicPr>
          <p:cNvPr id="10" name="Bildobjekt 3">
            <a:extLst>
              <a:ext uri="{FF2B5EF4-FFF2-40B4-BE49-F238E27FC236}">
                <a16:creationId xmlns:a16="http://schemas.microsoft.com/office/drawing/2014/main" id="{9B052A26-721C-1337-940C-C354377E1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92" y="165040"/>
            <a:ext cx="5575807" cy="65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F413EE83-1814-5561-45DC-B8CD3C45F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52809" y="352331"/>
            <a:ext cx="10434291" cy="1281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Vad innebär ett medlemskap för den egna verksamheten?</a:t>
            </a:r>
          </a:p>
          <a:p>
            <a:endParaRPr lang="sv-SE" sz="320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652809" y="1407172"/>
            <a:ext cx="10260169" cy="5127942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Det behövs en lokal </a:t>
            </a:r>
            <a:r>
              <a:rPr lang="sv-SE" altLang="sv-SE" sz="1800" b="1">
                <a:cs typeface="Arial" panose="020B0604020202020204" pitchFamily="34" charset="0"/>
              </a:rPr>
              <a:t>NTA-samordnare</a:t>
            </a:r>
            <a:r>
              <a:rPr lang="sv-SE" altLang="sv-SE" sz="1800"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Förskollärare och lärare, som inte tidigare arbetat med NTA, går en kortare </a:t>
            </a:r>
            <a:r>
              <a:rPr lang="sv-SE" altLang="sv-SE" sz="1800" b="1">
                <a:cs typeface="Arial" panose="020B0604020202020204" pitchFamily="34" charset="0"/>
              </a:rPr>
              <a:t>introduktionsutbildning</a:t>
            </a:r>
            <a:r>
              <a:rPr lang="sv-SE" altLang="sv-SE" sz="1800"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Förskollärare och lärare går en hel dags </a:t>
            </a:r>
            <a:r>
              <a:rPr lang="sv-SE" altLang="sv-SE" sz="1800" b="1">
                <a:cs typeface="Arial" panose="020B0604020202020204" pitchFamily="34" charset="0"/>
              </a:rPr>
              <a:t>temautbildning</a:t>
            </a:r>
            <a:r>
              <a:rPr lang="sv-SE" altLang="sv-SE" sz="1800">
                <a:cs typeface="Arial" panose="020B0604020202020204" pitchFamily="34" charset="0"/>
              </a:rPr>
              <a:t> innan de börjar arbeta med ett nytt NTA-tema.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Varje medlem ansvarar för att alla pedagoger och lärare har tillgång till en komplett </a:t>
            </a:r>
            <a:r>
              <a:rPr lang="sv-SE" altLang="sv-SE" sz="1800" b="1">
                <a:cs typeface="Arial" panose="020B0604020202020204" pitchFamily="34" charset="0"/>
              </a:rPr>
              <a:t>materialsats</a:t>
            </a:r>
            <a:r>
              <a:rPr lang="sv-SE" altLang="sv-SE" sz="1800">
                <a:cs typeface="Arial" panose="020B0604020202020204" pitchFamily="34" charset="0"/>
              </a:rPr>
              <a:t> i god tid innan temaarbetet ska påbörjas.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Utifrån lokala förutsättningar erbjuds förskollärare och lärare </a:t>
            </a:r>
            <a:r>
              <a:rPr lang="sv-SE" altLang="sv-SE" sz="1800" b="1">
                <a:cs typeface="Arial" panose="020B0604020202020204" pitchFamily="34" charset="0"/>
              </a:rPr>
              <a:t>kontinuerlig kompetensutveckling</a:t>
            </a:r>
            <a:r>
              <a:rPr lang="sv-SE" altLang="sv-SE" sz="1800">
                <a:cs typeface="Arial" panose="020B0604020202020204" pitchFamily="34" charset="0"/>
              </a:rPr>
              <a:t>, med möjlighet till erfarenhetsutbyte och fördjupad utbildning. Dessa träffar arrangeras med fördel i samarbete med lokalt arbetsliv och/eller högre utbildning.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>
                <a:cs typeface="Arial" panose="020B0604020202020204" pitchFamily="34" charset="0"/>
              </a:rPr>
              <a:t>För att kunna erbjuda utbildningar och annan kompetensutveckling </a:t>
            </a:r>
            <a:r>
              <a:rPr lang="sv-SE" altLang="sv-SE" sz="1800" b="1">
                <a:cs typeface="Arial" panose="020B0604020202020204" pitchFamily="34" charset="0"/>
              </a:rPr>
              <a:t>samverkar</a:t>
            </a:r>
            <a:r>
              <a:rPr lang="sv-SE" altLang="sv-SE" sz="1800">
                <a:cs typeface="Arial" panose="020B0604020202020204" pitchFamily="34" charset="0"/>
              </a:rPr>
              <a:t> närliggande medlemmar med varandra i regionala nätverk.</a:t>
            </a:r>
          </a:p>
        </p:txBody>
      </p:sp>
    </p:spTree>
    <p:extLst>
      <p:ext uri="{BB962C8B-B14F-4D97-AF65-F5344CB8AC3E}">
        <p14:creationId xmlns:p14="http://schemas.microsoft.com/office/powerpoint/2010/main" val="265762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passat 1">
      <a:majorFont>
        <a:latin typeface="Officina Serif ITC Pro Book"/>
        <a:ea typeface=""/>
        <a:cs typeface=""/>
      </a:majorFont>
      <a:minorFont>
        <a:latin typeface="Officina Serif ITC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l_nta_2019_ny" id="{E831A32B-F09E-4CF6-8470-BAB6C2CA1846}" vid="{CFDC8E0F-4791-42AC-B050-8FA8851F72D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bca890-690b-4d27-bc86-447fa2ce5d35" xsi:nil="true"/>
    <lcf76f155ced4ddcb4097134ff3c332f xmlns="f200e369-e856-4f95-ae27-dd1aec30c17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5AC12D2E15E547AE3B6D8254D2DA57" ma:contentTypeVersion="15" ma:contentTypeDescription="Skapa ett nytt dokument." ma:contentTypeScope="" ma:versionID="b72880fd7d9ca719146bf4580fd1bf83">
  <xsd:schema xmlns:xsd="http://www.w3.org/2001/XMLSchema" xmlns:xs="http://www.w3.org/2001/XMLSchema" xmlns:p="http://schemas.microsoft.com/office/2006/metadata/properties" xmlns:ns2="f200e369-e856-4f95-ae27-dd1aec30c174" xmlns:ns3="e8bca890-690b-4d27-bc86-447fa2ce5d35" targetNamespace="http://schemas.microsoft.com/office/2006/metadata/properties" ma:root="true" ma:fieldsID="1d33044da14c38dca78b303253d31766" ns2:_="" ns3:_="">
    <xsd:import namespace="f200e369-e856-4f95-ae27-dd1aec30c174"/>
    <xsd:import namespace="e8bca890-690b-4d27-bc86-447fa2ce5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0e369-e856-4f95-ae27-dd1aec30c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220fc4ee-4e8f-4e69-aedd-34b7f8d1e0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ca890-690b-4d27-bc86-447fa2ce5d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43a735c-eef9-4785-b5a6-96553d8399b2}" ma:internalName="TaxCatchAll" ma:showField="CatchAllData" ma:web="e8bca890-690b-4d27-bc86-447fa2ce5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6A399-5FB9-4504-BCD3-2F62B4C13F5C}">
  <ds:schemaRefs>
    <ds:schemaRef ds:uri="http://schemas.microsoft.com/office/2006/metadata/properties"/>
    <ds:schemaRef ds:uri="f200e369-e856-4f95-ae27-dd1aec30c174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e8bca890-690b-4d27-bc86-447fa2ce5d35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956FD05-95FB-4252-B6B9-D1E8F3C62F38}"/>
</file>

<file path=customXml/itemProps3.xml><?xml version="1.0" encoding="utf-8"?>
<ds:datastoreItem xmlns:ds="http://schemas.openxmlformats.org/officeDocument/2006/customXml" ds:itemID="{A301D7AE-4EFB-4A39-96A0-BF45B19024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pptmall_nta_2019_ny</Template>
  <TotalTime>0</TotalTime>
  <Words>792</Words>
  <Application>Microsoft Office PowerPoint</Application>
  <PresentationFormat>Bredbild</PresentationFormat>
  <Paragraphs>106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Officina Serif ITC Pro Book</vt:lpstr>
      <vt:lpstr>Officina Serif ITC Pro Md</vt:lpstr>
      <vt:lpstr>Systemtypsnitt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Veronica Bjurulf</dc:creator>
  <cp:lastModifiedBy>Anna Nordin</cp:lastModifiedBy>
  <cp:revision>2</cp:revision>
  <dcterms:created xsi:type="dcterms:W3CDTF">2020-01-23T07:05:23Z</dcterms:created>
  <dcterms:modified xsi:type="dcterms:W3CDTF">2026-01-26T07:30:42Z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0x010100CF5AC12D2E15E547AE3B6D8254D2DA57</vt:lpwstr>
  </property>
  <property fmtid="{D5CDD505-2E9C-101B-9397-08002B2CF9AE}" pid="3" name="MediaServiceImageTags">
    <vt:lpwstr/>
  </property>
</Properties>
</file>