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24" r:id="rId2"/>
    <p:sldId id="328" r:id="rId3"/>
    <p:sldId id="354" r:id="rId4"/>
    <p:sldId id="355" r:id="rId5"/>
    <p:sldId id="357" r:id="rId6"/>
    <p:sldId id="358" r:id="rId7"/>
    <p:sldId id="359" r:id="rId8"/>
    <p:sldId id="360" r:id="rId9"/>
    <p:sldId id="372" r:id="rId10"/>
    <p:sldId id="370" r:id="rId11"/>
    <p:sldId id="369" r:id="rId12"/>
    <p:sldId id="373" r:id="rId13"/>
    <p:sldId id="371" r:id="rId14"/>
    <p:sldId id="364" r:id="rId15"/>
    <p:sldId id="365" r:id="rId16"/>
    <p:sldId id="366" r:id="rId17"/>
    <p:sldId id="367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44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pos="7568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D00"/>
    <a:srgbClr val="45A2DB"/>
    <a:srgbClr val="B0467C"/>
    <a:srgbClr val="E93E8A"/>
    <a:srgbClr val="838F34"/>
    <a:srgbClr val="A2B610"/>
    <a:srgbClr val="EE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7"/>
    <p:restoredTop sz="84003"/>
  </p:normalViewPr>
  <p:slideViewPr>
    <p:cSldViewPr snapToGrid="0" snapToObjects="1">
      <p:cViewPr varScale="1">
        <p:scale>
          <a:sx n="93" d="100"/>
          <a:sy n="93" d="100"/>
        </p:scale>
        <p:origin x="1216" y="192"/>
      </p:cViewPr>
      <p:guideLst>
        <p:guide pos="4044"/>
        <p:guide orient="horz" pos="572"/>
        <p:guide pos="7568"/>
        <p:guide orient="horz" pos="3793"/>
        <p:guide pos="4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A0AF-E3F5-2C43-B9E0-4155CED2A3BE}" type="datetimeFigureOut">
              <a:rPr lang="sv-SE" smtClean="0"/>
              <a:t>2020-11-30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1435E-055B-494E-A7C8-CD59707E961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82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C02E5309-957B-A84E-B744-118C51D3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5805" y="-604141"/>
            <a:ext cx="5160390" cy="4718941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xmlns="" id="{2DC2B64D-2730-DC41-9E4A-4E8DF1ACC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3708335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2D3794DE-EB7A-BD43-B323-A2E082786D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5517314"/>
            <a:ext cx="9924585" cy="426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58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Ingress och Blå p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xmlns="" id="{7EDC3856-5601-5A41-8550-BD2E9E5F5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932972"/>
            <a:ext cx="11194200" cy="9166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xmlns="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</p:spTree>
    <p:extLst>
      <p:ext uri="{BB962C8B-B14F-4D97-AF65-F5344CB8AC3E}">
        <p14:creationId xmlns:p14="http://schemas.microsoft.com/office/powerpoint/2010/main" val="130744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svart rubrik (+ Blå p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xmlns="" id="{7EDC3856-5601-5A41-8550-BD2E9E5F5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xmlns="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027491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903126"/>
            <a:ext cx="11194198" cy="31428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2216177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</p:spTree>
    <p:extLst>
      <p:ext uri="{BB962C8B-B14F-4D97-AF65-F5344CB8AC3E}">
        <p14:creationId xmlns:p14="http://schemas.microsoft.com/office/powerpoint/2010/main" val="72833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xmlns="" id="{D7B5166A-F61B-B744-B7E2-40A5B7555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3482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4">
            <a:extLst>
              <a:ext uri="{FF2B5EF4-FFF2-40B4-BE49-F238E27FC236}">
                <a16:creationId xmlns:a16="http://schemas.microsoft.com/office/drawing/2014/main" xmlns="" id="{68958B78-5972-2E48-8B9E-D771D2805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1293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 + Kapitelrubrik + Fokusområ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xmlns="" id="{42CED309-699E-A84E-936D-6C2DF2586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xmlns="" id="{583C1860-0598-524A-A167-73B33252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xmlns="" id="{E4F05D64-D0E3-6F40-A406-0ACC2180F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A2B610"/>
                </a:solidFill>
              </a:defRPr>
            </a:lvl1pPr>
          </a:lstStyle>
          <a:p>
            <a:pPr lvl="0"/>
            <a:r>
              <a:rPr lang="sv-SE" dirty="0"/>
              <a:t>Fokusområde 1:</a:t>
            </a:r>
          </a:p>
          <a:p>
            <a:pPr lvl="0"/>
            <a:r>
              <a:rPr lang="sv-SE" dirty="0"/>
              <a:t>Helheter och samband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xmlns="" id="{AFE04F9C-1ADA-3149-9D11-573A4BC2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838F34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21F4D4D8-9A2E-3640-B1E6-D8F03D8F1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70205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xmlns="" id="{F8FD5405-EC23-2947-8907-1AC391758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8315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xmlns="" id="{377BE4AB-76A4-7744-9841-C2D0113C4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6786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, kapitelrubrik + Fokusområ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xmlns="" id="{C30CBC02-EDF6-374F-B2EE-64D978633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xmlns="" id="{A3A27EEA-240E-BD4C-8961-90E8F4F6C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xmlns="" id="{CBC01D2C-9D7D-4948-A05E-BF67555236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EEA400"/>
                </a:solidFill>
              </a:defRPr>
            </a:lvl1pPr>
          </a:lstStyle>
          <a:p>
            <a:pPr lvl="0"/>
            <a:r>
              <a:rPr lang="sv-SE" dirty="0"/>
              <a:t>Fokusområde 2:</a:t>
            </a:r>
          </a:p>
          <a:p>
            <a:pPr lvl="0"/>
            <a:r>
              <a:rPr lang="sv-SE" dirty="0"/>
              <a:t>Reellt inflytande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xmlns="" id="{1815A777-2A1A-CB4F-9413-63F2D99D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D78D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xmlns="" id="{55EA7E81-6363-9B46-B25A-15F5C2F13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1555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xmlns="" id="{A6BC59C6-19B8-4141-9674-8835056DB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5604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4">
            <a:extLst>
              <a:ext uri="{FF2B5EF4-FFF2-40B4-BE49-F238E27FC236}">
                <a16:creationId xmlns:a16="http://schemas.microsoft.com/office/drawing/2014/main" xmlns="" id="{B4B3FCEE-69CC-6840-AD5A-FBDDA21D9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39508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500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C02E5309-957B-A84E-B744-118C51D3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188" y="363006"/>
            <a:ext cx="6705624" cy="61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37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m foto, kapitelrubrik + Fokusområ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xmlns="" id="{8F18E150-67C5-074C-9F67-A8BD6B35E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xmlns="" id="{12F49EA9-5602-9A43-A0C0-C404E4B86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20571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xmlns="" id="{D1B17994-570F-4441-BBD1-BD3D5C667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4810" y="244110"/>
            <a:ext cx="5161417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E93E8A"/>
                </a:solidFill>
              </a:defRPr>
            </a:lvl1pPr>
          </a:lstStyle>
          <a:p>
            <a:pPr lvl="0"/>
            <a:r>
              <a:rPr lang="sv-SE" dirty="0"/>
              <a:t>Fokusområde 3:</a:t>
            </a:r>
          </a:p>
          <a:p>
            <a:pPr lvl="0"/>
            <a:r>
              <a:rPr lang="sv-SE" dirty="0"/>
              <a:t>Samhället som klassrum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8386301-1245-664A-9C8B-16A0675117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xmlns="" id="{1931CE3D-4DA8-DE4B-9816-B6AAE114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B0467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xmlns="" id="{6A037F5C-C065-C941-A603-84889036D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9450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0D1D3741-168F-C441-AEE4-44E71D5463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788" y="391615"/>
            <a:ext cx="431800" cy="431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xmlns="" id="{35D4A263-623C-FF4C-9CE1-7A77E62B24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96156" y="391615"/>
            <a:ext cx="431800" cy="431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77361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Te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80BC3E0D-F001-FF4D-BEEB-136C05EDBE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xmlns="" id="{71B20F7C-FCBE-F24E-8B42-94CB87A4E8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xmlns="" id="{AF3DFE0B-85CC-FE43-8A7A-51E11DEFF6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xmlns="" id="{042871ED-6FB3-4548-9E2E-04BE1D4F96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Mate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9AB0EC32-6A36-0C45-9AA2-A544669AD9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F5B8C574-87FB-6B4D-B125-C084B08FE8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5ABD07A5-DFA2-0746-B561-B418FFA585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xmlns="" id="{3DECFD11-A20B-F142-A9EB-4A3B0E4BE0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5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Kompete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B30924CD-B01D-484A-901A-E451F4051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9C1523D5-6802-CE42-98B0-D5D7CC5440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B7562F67-BFE2-2E4E-AD8E-F2E8393945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xmlns="" id="{DDB32ACA-385D-8C4F-8A12-2F812469A93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0D1D3741-168F-C441-AEE4-44E71D546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7788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7" name="Bild 4">
            <a:extLst>
              <a:ext uri="{FF2B5EF4-FFF2-40B4-BE49-F238E27FC236}">
                <a16:creationId xmlns:a16="http://schemas.microsoft.com/office/drawing/2014/main" xmlns="" id="{364242C4-A01C-C943-B2FB-B665E2674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EB7D1532-D82F-B844-A842-C60914FC0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135126AC-A8C7-3D48-B5EC-6740BCD48B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xmlns="" id="{B73F5D2C-A6FA-2246-9EC5-38CEEF0187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xmlns="" id="{E15E6E41-D1E6-7346-A389-05113642B6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 Utvär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xmlns="" id="{35D4A263-623C-FF4C-9CE1-7A77E62B24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6156" y="391615"/>
            <a:ext cx="431800" cy="431800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8E22C29B-4A47-0742-A3C0-7F4701E613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244AA4EE-D4F6-C449-9F66-D5BBB7E0C0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D7064C61-76FF-D547-82CE-F6ECCF7D29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xmlns="" id="{0AE9674B-3FF5-7244-893E-7495A3844B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41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: Teman, Materiel och Kompetensutveck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A00A7817-F3B3-644C-AABE-69A236F94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9419" y="391615"/>
            <a:ext cx="431800" cy="4318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9F80982F-9C53-194B-9C3E-83D9D05364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67B6F67F-CFD4-1547-8A39-B96B097388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6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ymboler: Teman och Mate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FD381C1B-BDA1-494D-B5D9-F0F28F57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xmlns="" id="{8E3A44F3-7CC4-D44A-97B9-1A92F3411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1989C9DA-B667-E243-8A72-BC514D53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C73D0349-89E3-2749-9BCA-2CEFDB8D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34267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6A6EE987-8235-1B48-AB6F-93155BA60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213" y="340815"/>
            <a:ext cx="533400" cy="5334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xmlns="" id="{188B6236-568F-394D-9CD6-2AE71E8927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1050" y="391615"/>
            <a:ext cx="431800" cy="4318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xmlns="" id="{4198EF20-C9BF-D347-A304-8996FBC018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99418" y="389158"/>
            <a:ext cx="431800" cy="4318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47A38285-E0FB-664D-9797-542C2856C5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7788" y="389158"/>
            <a:ext cx="431800" cy="431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xmlns="" id="{69080A07-F7DA-A548-A5C3-4672967125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6156" y="38915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4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tvåspalt plu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xmlns="" id="{9DEABB7F-000E-B244-B9D2-74FE31DA7E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8913"/>
            <a:ext cx="5255081" cy="648017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xmlns="" id="{8F7D9232-85D7-D747-8E18-BB211502B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44" userDrawn="1">
          <p15:clr>
            <a:srgbClr val="FBAE40"/>
          </p15:clr>
        </p15:guide>
        <p15:guide id="2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xmlns="" id="{6C5BCA3D-870A-084E-B235-7F1BFA4F2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650" y="2743200"/>
            <a:ext cx="4810699" cy="2046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7000"/>
              </a:lnSpc>
              <a:buNone/>
              <a:defRPr sz="42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xmlns="" id="{944EA92E-F1C3-F14F-8342-2D4499E99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9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xmlns="" id="{310833A2-36BC-EE47-B586-A1BEA2070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16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53BA057A-1538-DD41-8943-E26862B2F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447" y="2335461"/>
            <a:ext cx="5361106" cy="4902487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xmlns="" id="{DB6DBD61-7CCA-6B4C-9605-23782B13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Lycka till!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xmlns="" id="{033691B6-8BEA-F84A-8B32-704D9D5F72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0041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53BA057A-1538-DD41-8943-E26862B2F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5447" y="2335461"/>
            <a:ext cx="5361106" cy="4902487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xmlns="" id="{DB6DBD61-7CCA-6B4C-9605-23782B134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820" y="992407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xmlns="" id="{033691B6-8BEA-F84A-8B32-704D9D5F72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92820" y="2582800"/>
            <a:ext cx="9924585" cy="516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&amp;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7393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2EC28B5F-E521-694C-ABAD-E8E135CD57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188" y="363006"/>
            <a:ext cx="6705624" cy="61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89E1508-BB5D-C247-B193-3BCE95BB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50" y="184150"/>
            <a:ext cx="11823700" cy="64897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xmlns="" id="{6C5BCA3D-870A-084E-B235-7F1BFA4F2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650" y="2743200"/>
            <a:ext cx="4810699" cy="2046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7000"/>
              </a:lnSpc>
              <a:buNone/>
              <a:defRPr sz="42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xmlns="" id="{9D451D24-B5FE-CB47-99AA-332C8ABECB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11493188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xmlns="" id="{944EA92E-F1C3-F14F-8342-2D4499E99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978D71EC-C867-D04E-B65A-BFCEC25D9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xmlns="" id="{2DC2B64D-2730-DC41-9E4A-4E8DF1ACC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707" y="2936810"/>
            <a:ext cx="9924585" cy="159039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2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Presentationsrubrik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xmlns="" id="{33E556C1-E4EB-104C-9F26-D1A6675125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7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0635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  <p15:guide id="2" pos="4044" userDrawn="1">
          <p15:clr>
            <a:srgbClr val="FBAE40"/>
          </p15:clr>
        </p15:guide>
        <p15:guide id="3" orient="horz" pos="4201" userDrawn="1">
          <p15:clr>
            <a:srgbClr val="FBAE40"/>
          </p15:clr>
        </p15:guide>
        <p15:guide id="4" pos="755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- Logo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>
            <a:extLst>
              <a:ext uri="{FF2B5EF4-FFF2-40B4-BE49-F238E27FC236}">
                <a16:creationId xmlns:a16="http://schemas.microsoft.com/office/drawing/2014/main" xmlns="" id="{B7165D2E-8A5B-364E-9C2B-11D5FA35C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1" y="5974537"/>
            <a:ext cx="2296041" cy="777545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023672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9594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 plus foto + 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xmlns="" id="{AEC3B751-6D85-0B4D-B837-7C1BBCD01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xmlns="" id="{244DB8D8-4E91-784F-ACCB-42CA1CEC1C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30" y="244110"/>
            <a:ext cx="6530702" cy="688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rgbClr val="45A2DB"/>
                </a:solidFill>
              </a:defRPr>
            </a:lvl1pPr>
          </a:lstStyle>
          <a:p>
            <a:pPr lvl="0"/>
            <a:r>
              <a:rPr lang="sv-SE" dirty="0"/>
              <a:t>NTA och</a:t>
            </a:r>
          </a:p>
          <a:p>
            <a:pPr lvl="0"/>
            <a:r>
              <a:rPr lang="sv-SE" dirty="0"/>
              <a:t>Kollegialt lärande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xmlns="" id="{9F03E82E-C155-814A-AEAE-2BCEDB4E5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4832" y="183645"/>
            <a:ext cx="5272543" cy="648544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1C37A81-E664-774C-BD5C-9DF7253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1048216"/>
            <a:ext cx="57919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2547780"/>
            <a:ext cx="5791935" cy="4310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2122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gr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xmlns="" id="{18188771-3F8E-334A-B401-824407DC2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977" y="6233919"/>
            <a:ext cx="1733134" cy="251474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1990962-CFD7-8245-BCC3-D2344864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3840914"/>
            <a:ext cx="11194198" cy="22459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xmlns="" id="{73FE0902-DAAE-A244-BFEF-5CF8BE4C1A4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7913" y="1965278"/>
            <a:ext cx="11194198" cy="1188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sv-SE" dirty="0"/>
              <a:t>Ingress</a:t>
            </a:r>
          </a:p>
          <a:p>
            <a:pPr lvl="0"/>
            <a:r>
              <a:rPr lang="sv-SE" dirty="0"/>
              <a:t>på ca</a:t>
            </a:r>
          </a:p>
          <a:p>
            <a:pPr lvl="0"/>
            <a:r>
              <a:rPr lang="sv-SE" dirty="0"/>
              <a:t>tre rader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xmlns="" id="{F5D500E2-055B-294C-9779-580EFBA61B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913" y="3153964"/>
            <a:ext cx="11194198" cy="686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rgbClr val="45A2DB"/>
                </a:solidFill>
                <a:sym typeface="Wingdings" pitchFamily="2" charset="2"/>
              </a:defRPr>
            </a:lvl1pPr>
          </a:lstStyle>
          <a:p>
            <a:pPr lvl="0"/>
            <a:r>
              <a:rPr lang="sv-SE" dirty="0"/>
              <a:t> Mellanrubrik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xmlns="" id="{39D87F30-49F6-3843-89E6-F5100EB9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194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5A2DB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3851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4044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75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theme" Target="../theme/theme1.xml"/><Relationship Id="rId3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A7C6F2CE-F7EE-984C-AEBC-11329C1F94EE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FA428F09-79C7-854C-922B-4D47C3D1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1" y="775101"/>
            <a:ext cx="6347786" cy="758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67AC9700-2107-E04B-90EC-19083B00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01" y="2308485"/>
            <a:ext cx="6347786" cy="356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1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15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70" r:id="rId3"/>
    <p:sldLayoutId id="2147483660" r:id="rId4"/>
    <p:sldLayoutId id="2147483689" r:id="rId5"/>
    <p:sldLayoutId id="2147483662" r:id="rId6"/>
    <p:sldLayoutId id="2147483675" r:id="rId7"/>
    <p:sldLayoutId id="2147483671" r:id="rId8"/>
    <p:sldLayoutId id="2147483686" r:id="rId9"/>
    <p:sldLayoutId id="2147483688" r:id="rId10"/>
    <p:sldLayoutId id="2147483687" r:id="rId11"/>
    <p:sldLayoutId id="2147483666" r:id="rId12"/>
    <p:sldLayoutId id="2147483676" r:id="rId13"/>
    <p:sldLayoutId id="2147483672" r:id="rId14"/>
    <p:sldLayoutId id="2147483667" r:id="rId15"/>
    <p:sldLayoutId id="2147483677" r:id="rId16"/>
    <p:sldLayoutId id="2147483673" r:id="rId17"/>
    <p:sldLayoutId id="2147483668" r:id="rId18"/>
    <p:sldLayoutId id="2147483678" r:id="rId19"/>
    <p:sldLayoutId id="2147483674" r:id="rId20"/>
    <p:sldLayoutId id="2147483661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63" r:id="rId29"/>
    <p:sldLayoutId id="2147483655" r:id="rId30"/>
    <p:sldLayoutId id="2147483669" r:id="rId31"/>
    <p:sldLayoutId id="2147483690" r:id="rId32"/>
    <p:sldLayoutId id="214748369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5A2DB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3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2300"/>
        </a:lnSpc>
        <a:spcBef>
          <a:spcPts val="600"/>
        </a:spcBef>
        <a:buFont typeface="Systemtypsnitt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96000" indent="-216000" algn="l" defTabSz="914400" rtl="0" eaLnBrk="1" latinLnBrk="0" hangingPunct="1">
        <a:lnSpc>
          <a:spcPct val="100000"/>
        </a:lnSpc>
        <a:spcBef>
          <a:spcPts val="600"/>
        </a:spcBef>
        <a:buFont typeface="Systemtypsnitt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A8FFC0F-7F00-C448-8F7D-3D930517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arbeta utifrån syften i NTA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BDC2A94E-FE07-7D4F-9D1E-60FD0AA034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Per-Olof Wickman</a:t>
            </a:r>
          </a:p>
        </p:txBody>
      </p:sp>
    </p:spTree>
    <p:extLst>
      <p:ext uri="{BB962C8B-B14F-4D97-AF65-F5344CB8AC3E}">
        <p14:creationId xmlns:p14="http://schemas.microsoft.com/office/powerpoint/2010/main" val="16450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Ett klipp från temat </a:t>
            </a:r>
            <a:r>
              <a:rPr lang="sv-SE" i="1" dirty="0"/>
              <a:t>Flyta eller sjunka</a:t>
            </a:r>
            <a:r>
              <a:rPr lang="sv-SE" dirty="0"/>
              <a:t> i åk 6</a:t>
            </a:r>
            <a:endParaRPr lang="sv-SE" i="1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Syftet: Vad håller de på med?</a:t>
            </a:r>
          </a:p>
          <a:p>
            <a:r>
              <a:rPr lang="sv-SE" dirty="0"/>
              <a:t>Vad är det närliggande och övergripande syftet?</a:t>
            </a:r>
          </a:p>
          <a:p>
            <a:r>
              <a:rPr lang="sv-SE" dirty="0"/>
              <a:t>Blir det närliggande syftet ett mål i sikte för eleverna?</a:t>
            </a:r>
          </a:p>
          <a:p>
            <a:r>
              <a:rPr lang="sv-SE" dirty="0"/>
              <a:t>Skapar det närliggande syftet ett behov hos eleverna av att ta sig mot det övergripande syftet?</a:t>
            </a:r>
          </a:p>
          <a:p>
            <a:r>
              <a:rPr lang="sv-SE" dirty="0"/>
              <a:t>Blir det närliggande och övergripande syftet kontinuerliga, dvs. övergår den närliggande aktiviteten i den övergripande aktiviteten?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31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>
            <a:normAutofit fontScale="90000"/>
          </a:bodyPr>
          <a:lstStyle/>
          <a:p>
            <a:r>
              <a:rPr lang="sv-SE" dirty="0"/>
              <a:t>Två klipp från temat </a:t>
            </a:r>
            <a:r>
              <a:rPr lang="sv-SE" i="1" dirty="0"/>
              <a:t>Ljus</a:t>
            </a:r>
            <a:r>
              <a:rPr lang="sv-SE" dirty="0"/>
              <a:t> i förskolan:</a:t>
            </a:r>
            <a:br>
              <a:rPr lang="sv-SE" dirty="0"/>
            </a:br>
            <a:r>
              <a:rPr lang="sv-SE" dirty="0" err="1"/>
              <a:t>Awaz</a:t>
            </a:r>
            <a:r>
              <a:rPr lang="sv-SE" dirty="0"/>
              <a:t> </a:t>
            </a:r>
            <a:r>
              <a:rPr lang="sv-SE" dirty="0" err="1"/>
              <a:t>Faka</a:t>
            </a:r>
            <a:r>
              <a:rPr lang="sv-SE" dirty="0"/>
              <a:t> och Marie </a:t>
            </a:r>
            <a:r>
              <a:rPr lang="sv-SE" dirty="0" err="1"/>
              <a:t>Tuleberg</a:t>
            </a:r>
            <a:r>
              <a:rPr lang="sv-SE" dirty="0"/>
              <a:t>, förskolan Kannan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Syftet: Vad håller de på med?</a:t>
            </a:r>
          </a:p>
          <a:p>
            <a:r>
              <a:rPr lang="sv-SE" dirty="0"/>
              <a:t>Vad är det närliggande och övergripande syftet?</a:t>
            </a:r>
          </a:p>
          <a:p>
            <a:r>
              <a:rPr lang="sv-SE" dirty="0"/>
              <a:t>Blir det närliggande syftet ett mål i sikte för barnen?</a:t>
            </a:r>
          </a:p>
          <a:p>
            <a:r>
              <a:rPr lang="sv-SE" dirty="0"/>
              <a:t>Skapar det närliggande syftet ett behov hos barnen av att ta sig mot det övergripande syftet?</a:t>
            </a:r>
          </a:p>
          <a:p>
            <a:r>
              <a:rPr lang="sv-SE" dirty="0"/>
              <a:t>Blir det närliggande och övergripande syftet kontinuerliga, dvs. övergår den närliggande aktiviteten i den övergripande aktiviteten?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41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Två klipp från temat </a:t>
            </a:r>
            <a:r>
              <a:rPr lang="sv-SE" i="1" dirty="0"/>
              <a:t>Ljus</a:t>
            </a:r>
            <a:r>
              <a:rPr lang="sv-SE" dirty="0"/>
              <a:t> i förskolan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xmlns="" id="{5E0F4C04-7606-4A78-9479-877F476E9D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3865563" y="2361406"/>
            <a:ext cx="4540250" cy="3405187"/>
          </a:xfrm>
        </p:spPr>
      </p:pic>
    </p:spTree>
    <p:extLst>
      <p:ext uri="{BB962C8B-B14F-4D97-AF65-F5344CB8AC3E}">
        <p14:creationId xmlns:p14="http://schemas.microsoft.com/office/powerpoint/2010/main" val="31740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Två klipp från temat </a:t>
            </a:r>
            <a:r>
              <a:rPr lang="sv-SE" i="1" dirty="0"/>
              <a:t>Ljus</a:t>
            </a:r>
            <a:r>
              <a:rPr lang="sv-SE" dirty="0"/>
              <a:t> i förskolan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Syftet: Vad håller de på med?</a:t>
            </a:r>
          </a:p>
          <a:p>
            <a:r>
              <a:rPr lang="sv-SE" dirty="0"/>
              <a:t>Vad är det närliggande och övergripande syftet?</a:t>
            </a:r>
          </a:p>
          <a:p>
            <a:r>
              <a:rPr lang="sv-SE" dirty="0"/>
              <a:t>Blir det närliggande syftet ett mål i sikte för barnen?</a:t>
            </a:r>
          </a:p>
          <a:p>
            <a:r>
              <a:rPr lang="sv-SE" dirty="0"/>
              <a:t>Skapar det närliggande syftet ett behov hos barnen av att ta sig mot det övergripande syftet?</a:t>
            </a:r>
          </a:p>
          <a:p>
            <a:r>
              <a:rPr lang="sv-SE" dirty="0"/>
              <a:t>Blir det närliggande och övergripande syftet kontinuerliga, dvs. övergår den närliggande aktiviteten i den övergripande aktiviteten?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1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Kunskapsintressen: En hjälp att hitta syftet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Namngivningsintresset</a:t>
            </a:r>
          </a:p>
          <a:p>
            <a:pPr lvl="1"/>
            <a:r>
              <a:rPr lang="sv-SE" dirty="0"/>
              <a:t>Vad heter det? Känna igen och benämna</a:t>
            </a:r>
          </a:p>
          <a:p>
            <a:pPr lvl="1"/>
            <a:r>
              <a:rPr lang="sv-SE" dirty="0"/>
              <a:t>Samma och olika? Sortera och gruppera</a:t>
            </a:r>
          </a:p>
          <a:p>
            <a:r>
              <a:rPr lang="sv-SE" dirty="0"/>
              <a:t>Sambandsintresset</a:t>
            </a:r>
          </a:p>
          <a:p>
            <a:pPr lvl="1"/>
            <a:r>
              <a:rPr lang="sv-SE" dirty="0"/>
              <a:t>Vad händer om jag ändrar något?</a:t>
            </a:r>
          </a:p>
          <a:p>
            <a:r>
              <a:rPr lang="sv-SE" dirty="0"/>
              <a:t>Förklaringsintresset</a:t>
            </a:r>
          </a:p>
          <a:p>
            <a:pPr lvl="1"/>
            <a:r>
              <a:rPr lang="sv-SE" dirty="0"/>
              <a:t>Varför händer det när jag ändrar något?</a:t>
            </a:r>
          </a:p>
        </p:txBody>
      </p:sp>
    </p:spTree>
    <p:extLst>
      <p:ext uri="{BB962C8B-B14F-4D97-AF65-F5344CB8AC3E}">
        <p14:creationId xmlns:p14="http://schemas.microsoft.com/office/powerpoint/2010/main" val="231386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Vad är intresset i </a:t>
            </a:r>
            <a:r>
              <a:rPr lang="sv-SE" i="1" dirty="0"/>
              <a:t>Flyta och sjunka</a:t>
            </a:r>
            <a:r>
              <a:rPr lang="sv-SE" dirty="0"/>
              <a:t>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Namngivnings-, sambandsintresse och förklaringsintresse</a:t>
            </a:r>
          </a:p>
          <a:p>
            <a:pPr lvl="1"/>
            <a:r>
              <a:rPr lang="sv-SE" dirty="0"/>
              <a:t>Vad händer (flyter det eller sjunker det) om jag ändrar (föremål, ämne, egenskap)?</a:t>
            </a:r>
          </a:p>
          <a:p>
            <a:pPr lvl="1"/>
            <a:r>
              <a:rPr lang="sv-SE" dirty="0"/>
              <a:t>Benämna det som ändras</a:t>
            </a:r>
          </a:p>
          <a:p>
            <a:pPr lvl="1"/>
            <a:r>
              <a:rPr lang="sv-SE" dirty="0"/>
              <a:t>Varför händer det om jag ändrar föremål/ämne/egenskap?</a:t>
            </a:r>
          </a:p>
          <a:p>
            <a:endParaRPr lang="sv-SE" dirty="0"/>
          </a:p>
          <a:p>
            <a:r>
              <a:rPr lang="sv-SE" dirty="0"/>
              <a:t>Motivera: Vad ska eleverna göra där? Benämna det som ändras</a:t>
            </a:r>
          </a:p>
          <a:p>
            <a:endParaRPr lang="sv-SE" dirty="0"/>
          </a:p>
          <a:p>
            <a:r>
              <a:rPr lang="sv-SE" dirty="0"/>
              <a:t>Man måste undersöka om detta fungerar praktiskt.</a:t>
            </a:r>
          </a:p>
          <a:p>
            <a:r>
              <a:rPr lang="sv-SE" dirty="0"/>
              <a:t>Minns de tre frågorna om mål i sikte, behov och kontinuitet</a:t>
            </a:r>
          </a:p>
        </p:txBody>
      </p:sp>
    </p:spTree>
    <p:extLst>
      <p:ext uri="{BB962C8B-B14F-4D97-AF65-F5344CB8AC3E}">
        <p14:creationId xmlns:p14="http://schemas.microsoft.com/office/powerpoint/2010/main" val="208196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Vad är intresset i </a:t>
            </a:r>
            <a:r>
              <a:rPr lang="sv-SE" i="1" dirty="0"/>
              <a:t>Ljus</a:t>
            </a:r>
            <a:r>
              <a:rPr lang="sv-SE" dirty="0"/>
              <a:t>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Namngivningsintresse och sambandsintresse</a:t>
            </a:r>
          </a:p>
          <a:p>
            <a:r>
              <a:rPr lang="sv-SE" dirty="0"/>
              <a:t>Namngivningsintresset tydligare i genomgången</a:t>
            </a:r>
          </a:p>
        </p:txBody>
      </p:sp>
    </p:spTree>
    <p:extLst>
      <p:ext uri="{BB962C8B-B14F-4D97-AF65-F5344CB8AC3E}">
        <p14:creationId xmlns:p14="http://schemas.microsoft.com/office/powerpoint/2010/main" val="415091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Viktigt för alla i NTA är att göra syftena fungerande (möjliga att göra) i teman och uppdrag</a:t>
            </a:r>
          </a:p>
          <a:p>
            <a:r>
              <a:rPr lang="sv-SE" dirty="0"/>
              <a:t>Viktiga frågor</a:t>
            </a:r>
          </a:p>
          <a:p>
            <a:pPr lvl="1"/>
            <a:r>
              <a:rPr lang="sv-SE" dirty="0"/>
              <a:t>Vilka närliggande syften ger jag barnen/eleverna så de blir ett mål i sikte?</a:t>
            </a:r>
          </a:p>
          <a:p>
            <a:pPr lvl="1"/>
            <a:r>
              <a:rPr lang="sv-SE" dirty="0"/>
              <a:t>Vilka närliggande syften ger jag barnen/eleverna så de väcker ett behov av det övergripande syftet?</a:t>
            </a:r>
          </a:p>
          <a:p>
            <a:pPr lvl="1"/>
            <a:r>
              <a:rPr lang="sv-SE" dirty="0"/>
              <a:t>Hur stödjer jag barnen/eleverna i sitt arbete så att de närliggande syftena blir kontinuerliga med de övergripande syftena?</a:t>
            </a:r>
          </a:p>
          <a:p>
            <a:r>
              <a:rPr lang="sv-SE"/>
              <a:t>Syften: </a:t>
            </a:r>
            <a:r>
              <a:rPr lang="sv-SE" dirty="0"/>
              <a:t>V</a:t>
            </a:r>
            <a:r>
              <a:rPr lang="sv-SE"/>
              <a:t>ilket </a:t>
            </a:r>
            <a:r>
              <a:rPr lang="sv-SE" dirty="0"/>
              <a:t>intresse är i fokus: namngivning, samband</a:t>
            </a:r>
            <a:r>
              <a:rPr lang="sv-SE"/>
              <a:t>, förklaring?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42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NTA och didaktik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Erbjuda teman med uppdrag</a:t>
            </a:r>
          </a:p>
          <a:p>
            <a:r>
              <a:rPr lang="sv-SE" dirty="0"/>
              <a:t>Utbildningar</a:t>
            </a:r>
          </a:p>
          <a:p>
            <a:r>
              <a:rPr lang="sv-SE" dirty="0"/>
              <a:t>Utveckla undervisningen</a:t>
            </a:r>
          </a:p>
          <a:p>
            <a:r>
              <a:rPr lang="sv-SE" dirty="0"/>
              <a:t>Hur lärare/pedagoger arbetar med temana</a:t>
            </a:r>
          </a:p>
          <a:p>
            <a:r>
              <a:rPr lang="sv-SE" dirty="0"/>
              <a:t>Vad didaktik kan erbjuda</a:t>
            </a:r>
          </a:p>
          <a:p>
            <a:r>
              <a:rPr lang="sv-SE" dirty="0"/>
              <a:t>Ett viktigt forskningsområde har varit omkring syften</a:t>
            </a:r>
          </a:p>
          <a:p>
            <a:r>
              <a:rPr lang="sv-SE" dirty="0"/>
              <a:t>Betydelse för undervisning och lärande</a:t>
            </a:r>
          </a:p>
        </p:txBody>
      </p:sp>
    </p:spTree>
    <p:extLst>
      <p:ext uri="{BB962C8B-B14F-4D97-AF65-F5344CB8AC3E}">
        <p14:creationId xmlns:p14="http://schemas.microsoft.com/office/powerpoint/2010/main" val="16442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Fokus på syften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Teman och uppdrag behöver fokusera på deras syften</a:t>
            </a:r>
          </a:p>
          <a:p>
            <a:r>
              <a:rPr lang="sv-SE" dirty="0"/>
              <a:t>Hur kan utbildningar bidra till det?</a:t>
            </a:r>
          </a:p>
          <a:p>
            <a:endParaRPr lang="sv-SE" dirty="0"/>
          </a:p>
          <a:p>
            <a:r>
              <a:rPr lang="sv-SE" dirty="0"/>
              <a:t>Vad är syften?</a:t>
            </a:r>
          </a:p>
          <a:p>
            <a:r>
              <a:rPr lang="sv-SE" dirty="0"/>
              <a:t>Vilken roll spelar de för undervisning och lärande?</a:t>
            </a:r>
          </a:p>
          <a:p>
            <a:r>
              <a:rPr lang="sv-SE" dirty="0"/>
              <a:t>Exempel från förskola och skola</a:t>
            </a:r>
          </a:p>
          <a:p>
            <a:r>
              <a:rPr lang="sv-SE" dirty="0"/>
              <a:t>Hur kan man som lärare/pedagog skapa tydligare syften?</a:t>
            </a:r>
          </a:p>
          <a:p>
            <a:r>
              <a:rPr lang="sv-SE" dirty="0"/>
              <a:t>Hur kan ni som utbildare göra syftena tydligare för lärarna/pedagogerna?</a:t>
            </a:r>
          </a:p>
        </p:txBody>
      </p:sp>
    </p:spTree>
    <p:extLst>
      <p:ext uri="{BB962C8B-B14F-4D97-AF65-F5344CB8AC3E}">
        <p14:creationId xmlns:p14="http://schemas.microsoft.com/office/powerpoint/2010/main" val="10118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Vad är ett syfte?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852246"/>
            <a:ext cx="11013102" cy="4481646"/>
          </a:xfrm>
        </p:spPr>
        <p:txBody>
          <a:bodyPr/>
          <a:lstStyle/>
          <a:p>
            <a:r>
              <a:rPr lang="sv-SE" dirty="0"/>
              <a:t>Vad är NTA:s syfte?</a:t>
            </a:r>
          </a:p>
          <a:p>
            <a:r>
              <a:rPr lang="sv-SE" dirty="0"/>
              <a:t>Vad är syftet med ämnena enligt Skolverket?</a:t>
            </a:r>
          </a:p>
          <a:p>
            <a:r>
              <a:rPr lang="sv-SE" dirty="0"/>
              <a:t>Vad är syftet med det här temat?</a:t>
            </a:r>
          </a:p>
          <a:p>
            <a:r>
              <a:rPr lang="sv-SE" dirty="0"/>
              <a:t>Vad är syftet med det här uppdraget?</a:t>
            </a:r>
          </a:p>
          <a:p>
            <a:r>
              <a:rPr lang="sv-SE" dirty="0"/>
              <a:t>Vems syfte är en avgörande fråga? Vi spelar olika roller och kan olika mycket</a:t>
            </a:r>
          </a:p>
          <a:p>
            <a:r>
              <a:rPr lang="sv-SE" dirty="0"/>
              <a:t>Syfte är en aktivitet, det är något vi handlar gentemot</a:t>
            </a:r>
          </a:p>
          <a:p>
            <a:r>
              <a:rPr lang="sv-SE" dirty="0"/>
              <a:t>Ett syfte är som ett mål i sikte, men inte själva målet utan en riktning: Vart ska jag (vi)?</a:t>
            </a:r>
          </a:p>
          <a:p>
            <a:r>
              <a:rPr lang="sv-SE" dirty="0"/>
              <a:t>Hjälper oss att avgöra vad som är relevant eller inte</a:t>
            </a:r>
          </a:p>
          <a:p>
            <a:r>
              <a:rPr lang="sv-SE" dirty="0"/>
              <a:t>Forskning har visat att det måste vara explicit = att vi talar om det och gör det</a:t>
            </a:r>
          </a:p>
          <a:p>
            <a:r>
              <a:rPr lang="sv-SE" dirty="0"/>
              <a:t>Vad håller ni på med? Så barnen/eleverna/lärarna/pedagogerna kan delta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6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Syften: vad är viktigt och oviktigt?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Vet barnen/eleverna inte vad syftet är kan de gå vilse</a:t>
            </a:r>
          </a:p>
          <a:p>
            <a:r>
              <a:rPr lang="sv-SE" dirty="0"/>
              <a:t>Barn/elever: Planering före och genomgångar efter en övning</a:t>
            </a:r>
          </a:p>
          <a:p>
            <a:r>
              <a:rPr lang="sv-SE" dirty="0"/>
              <a:t>Barns/elevers syften: Lek och undervisning</a:t>
            </a:r>
          </a:p>
          <a:p>
            <a:r>
              <a:rPr lang="sv-SE" dirty="0"/>
              <a:t>Lärare/pedagoger: Planering, genomförande och bedömning </a:t>
            </a:r>
          </a:p>
          <a:p>
            <a:r>
              <a:rPr lang="sv-SE" dirty="0"/>
              <a:t>Formulera syften som är fruktbara för barnen/eleverna liksom i ljuset av läroplanen</a:t>
            </a:r>
          </a:p>
          <a:p>
            <a:r>
              <a:rPr lang="sv-SE" dirty="0"/>
              <a:t>Kan vi kombinera dessa syften?</a:t>
            </a:r>
          </a:p>
          <a:p>
            <a:r>
              <a:rPr lang="sv-SE" dirty="0"/>
              <a:t>Syften som organiserar aktiviteterna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11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Organiserande syften: en progression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Närliggande syften (aktivitet nära barnen/eleverna som de kan göra direkt)</a:t>
            </a:r>
          </a:p>
          <a:p>
            <a:r>
              <a:rPr lang="sv-SE" dirty="0"/>
              <a:t>Övergripande syften (aktivitet dit barnen/eleverna ska med lärarens stöd)</a:t>
            </a:r>
          </a:p>
          <a:p>
            <a:endParaRPr lang="sv-SE" dirty="0"/>
          </a:p>
          <a:p>
            <a:r>
              <a:rPr lang="sv-SE" dirty="0"/>
              <a:t>Exempel</a:t>
            </a:r>
          </a:p>
          <a:p>
            <a:pPr lvl="1"/>
            <a:r>
              <a:rPr lang="sv-SE" i="1" dirty="0"/>
              <a:t>Rörelse och konstruktion</a:t>
            </a:r>
          </a:p>
          <a:p>
            <a:pPr lvl="1"/>
            <a:r>
              <a:rPr lang="sv-SE" i="1" dirty="0"/>
              <a:t>Ljud</a:t>
            </a:r>
          </a:p>
        </p:txBody>
      </p:sp>
    </p:spTree>
    <p:extLst>
      <p:ext uri="{BB962C8B-B14F-4D97-AF65-F5344CB8AC3E}">
        <p14:creationId xmlns:p14="http://schemas.microsoft.com/office/powerpoint/2010/main" val="6247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Att planera och bedöma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Att det närliggande syftet blir ett mål i sikte för barnen/eleverna</a:t>
            </a:r>
          </a:p>
          <a:p>
            <a:r>
              <a:rPr lang="sv-SE" dirty="0"/>
              <a:t>Att det närliggande syftet skapar ett behov hos barnen/eleverna av att ta sig mot det övergripande syftet</a:t>
            </a:r>
          </a:p>
          <a:p>
            <a:r>
              <a:rPr lang="sv-SE" dirty="0"/>
              <a:t>Att det närliggande och övergripande syftet blir kontinuerliga, dvs. att den närliggande aktiviteten övergår i den övergripande aktiviteten</a:t>
            </a:r>
          </a:p>
          <a:p>
            <a:endParaRPr lang="sv-SE" dirty="0"/>
          </a:p>
          <a:p>
            <a:r>
              <a:rPr lang="sv-SE" dirty="0"/>
              <a:t>Kort om det två tidigare exemplen från </a:t>
            </a:r>
            <a:r>
              <a:rPr lang="sv-SE" i="1" dirty="0"/>
              <a:t>Rörelse och konstruktion </a:t>
            </a:r>
            <a:r>
              <a:rPr lang="sv-SE" dirty="0"/>
              <a:t>liksom från </a:t>
            </a:r>
            <a:r>
              <a:rPr lang="sv-SE" i="1" dirty="0"/>
              <a:t>Ljud</a:t>
            </a:r>
          </a:p>
        </p:txBody>
      </p:sp>
    </p:spTree>
    <p:extLst>
      <p:ext uri="{BB962C8B-B14F-4D97-AF65-F5344CB8AC3E}">
        <p14:creationId xmlns:p14="http://schemas.microsoft.com/office/powerpoint/2010/main" val="8775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>
            <a:normAutofit fontScale="90000"/>
          </a:bodyPr>
          <a:lstStyle/>
          <a:p>
            <a:r>
              <a:rPr lang="sv-SE" dirty="0"/>
              <a:t>Ett klipp från temat </a:t>
            </a:r>
            <a:r>
              <a:rPr lang="sv-SE" i="1" dirty="0"/>
              <a:t>Flyta eller sjunka</a:t>
            </a:r>
            <a:r>
              <a:rPr lang="sv-SE" dirty="0"/>
              <a:t> i åk 6</a:t>
            </a:r>
            <a:br>
              <a:rPr lang="sv-SE" dirty="0"/>
            </a:br>
            <a:r>
              <a:rPr lang="sv-SE" dirty="0"/>
              <a:t>Anna Jeppsson, Grimstaskolan</a:t>
            </a:r>
            <a:endParaRPr lang="sv-SE" i="1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10ECFF3-2B72-004D-9882-D68C74E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13" y="1793631"/>
            <a:ext cx="11013102" cy="4540261"/>
          </a:xfrm>
        </p:spPr>
        <p:txBody>
          <a:bodyPr/>
          <a:lstStyle/>
          <a:p>
            <a:r>
              <a:rPr lang="sv-SE" dirty="0"/>
              <a:t>Syftet: Vad håller de på med?</a:t>
            </a:r>
          </a:p>
          <a:p>
            <a:r>
              <a:rPr lang="sv-SE" dirty="0"/>
              <a:t>Vad är det närliggande och övergripande syftet?</a:t>
            </a:r>
          </a:p>
          <a:p>
            <a:r>
              <a:rPr lang="sv-SE" dirty="0"/>
              <a:t>Blir det närliggande syftet ett mål i sikte för eleverna?</a:t>
            </a:r>
          </a:p>
          <a:p>
            <a:r>
              <a:rPr lang="sv-SE" dirty="0"/>
              <a:t>Skapar det närliggande syftet ett behov hos eleverna av att ta sig mot det övergripande syftet?</a:t>
            </a:r>
          </a:p>
          <a:p>
            <a:r>
              <a:rPr lang="sv-SE" dirty="0"/>
              <a:t>Blir det närliggande och övergripande syftet kontinuerliga, dvs. övergår den närliggande aktiviteten i den övergripande aktiviteten?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76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93A8359-DE6B-9A4E-863D-1014DEFF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13" y="524108"/>
            <a:ext cx="11013102" cy="1011615"/>
          </a:xfrm>
        </p:spPr>
        <p:txBody>
          <a:bodyPr/>
          <a:lstStyle/>
          <a:p>
            <a:r>
              <a:rPr lang="sv-SE" dirty="0"/>
              <a:t>Ett klipp från temat </a:t>
            </a:r>
            <a:r>
              <a:rPr lang="sv-SE" i="1" dirty="0"/>
              <a:t>Flyta eller sjunka</a:t>
            </a:r>
            <a:r>
              <a:rPr lang="sv-SE" dirty="0"/>
              <a:t> i åk 6</a:t>
            </a:r>
            <a:endParaRPr lang="sv-SE" i="1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xmlns="" id="{F5298738-AB55-48F9-8613-D3D1F5667F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5658" y="1793875"/>
            <a:ext cx="3298472" cy="4540250"/>
          </a:xfrm>
        </p:spPr>
      </p:pic>
    </p:spTree>
    <p:extLst>
      <p:ext uri="{BB962C8B-B14F-4D97-AF65-F5344CB8AC3E}">
        <p14:creationId xmlns:p14="http://schemas.microsoft.com/office/powerpoint/2010/main" val="41071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893</Words>
  <Application>Microsoft Macintosh PowerPoint</Application>
  <PresentationFormat>Bredbild</PresentationFormat>
  <Paragraphs>105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Calibri</vt:lpstr>
      <vt:lpstr>Systemtypsnitt</vt:lpstr>
      <vt:lpstr>Wingdings</vt:lpstr>
      <vt:lpstr>Arial</vt:lpstr>
      <vt:lpstr>Office-tema</vt:lpstr>
      <vt:lpstr>Att arbeta utifrån syften i NTA</vt:lpstr>
      <vt:lpstr>NTA och didaktik</vt:lpstr>
      <vt:lpstr>Fokus på syften</vt:lpstr>
      <vt:lpstr>Vad är ett syfte?</vt:lpstr>
      <vt:lpstr>Syften: vad är viktigt och oviktigt?</vt:lpstr>
      <vt:lpstr>Organiserande syften: en progression</vt:lpstr>
      <vt:lpstr>Att planera och bedöma</vt:lpstr>
      <vt:lpstr>Ett klipp från temat Flyta eller sjunka i åk 6 Anna Jeppsson, Grimstaskolan</vt:lpstr>
      <vt:lpstr>Ett klipp från temat Flyta eller sjunka i åk 6</vt:lpstr>
      <vt:lpstr>Ett klipp från temat Flyta eller sjunka i åk 6</vt:lpstr>
      <vt:lpstr>Två klipp från temat Ljus i förskolan: Awaz Faka och Marie Tuleberg, förskolan Kannan</vt:lpstr>
      <vt:lpstr>Två klipp från temat Ljus i förskolan</vt:lpstr>
      <vt:lpstr>Två klipp från temat Ljus i förskolan</vt:lpstr>
      <vt:lpstr>Kunskapsintressen: En hjälp att hitta syftet</vt:lpstr>
      <vt:lpstr>Vad är intresset i Flyta och sjunka?</vt:lpstr>
      <vt:lpstr>Vad är intresset i Ljus?</vt:lpstr>
      <vt:lpstr>Sammanfattning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Pia Norrthon</cp:lastModifiedBy>
  <cp:revision>278</cp:revision>
  <dcterms:created xsi:type="dcterms:W3CDTF">2019-02-26T07:46:20Z</dcterms:created>
  <dcterms:modified xsi:type="dcterms:W3CDTF">2020-11-30T17:56:10Z</dcterms:modified>
</cp:coreProperties>
</file>