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9"/>
  </p:notesMasterIdLst>
  <p:sldIdLst>
    <p:sldId id="324" r:id="rId5"/>
    <p:sldId id="359" r:id="rId6"/>
    <p:sldId id="390" r:id="rId7"/>
    <p:sldId id="377" r:id="rId8"/>
    <p:sldId id="419" r:id="rId9"/>
    <p:sldId id="391" r:id="rId10"/>
    <p:sldId id="267" r:id="rId11"/>
    <p:sldId id="329" r:id="rId12"/>
    <p:sldId id="268" r:id="rId13"/>
    <p:sldId id="420" r:id="rId14"/>
    <p:sldId id="421" r:id="rId15"/>
    <p:sldId id="422" r:id="rId16"/>
    <p:sldId id="423" r:id="rId17"/>
    <p:sldId id="424" r:id="rId18"/>
    <p:sldId id="392" r:id="rId19"/>
    <p:sldId id="336" r:id="rId20"/>
    <p:sldId id="365" r:id="rId21"/>
    <p:sldId id="360" r:id="rId22"/>
    <p:sldId id="405" r:id="rId23"/>
    <p:sldId id="418" r:id="rId24"/>
    <p:sldId id="335" r:id="rId25"/>
    <p:sldId id="403" r:id="rId26"/>
    <p:sldId id="404" r:id="rId27"/>
    <p:sldId id="374" r:id="rId28"/>
    <p:sldId id="330" r:id="rId29"/>
    <p:sldId id="363" r:id="rId30"/>
    <p:sldId id="389" r:id="rId31"/>
    <p:sldId id="415" r:id="rId32"/>
    <p:sldId id="364" r:id="rId33"/>
    <p:sldId id="393" r:id="rId34"/>
    <p:sldId id="328" r:id="rId35"/>
    <p:sldId id="388" r:id="rId36"/>
    <p:sldId id="387" r:id="rId37"/>
    <p:sldId id="362" r:id="rId38"/>
    <p:sldId id="394" r:id="rId39"/>
    <p:sldId id="417" r:id="rId40"/>
    <p:sldId id="397" r:id="rId41"/>
    <p:sldId id="262" r:id="rId42"/>
    <p:sldId id="381" r:id="rId43"/>
    <p:sldId id="399" r:id="rId44"/>
    <p:sldId id="395" r:id="rId45"/>
    <p:sldId id="398" r:id="rId46"/>
    <p:sldId id="334" r:id="rId47"/>
    <p:sldId id="331" r:id="rId48"/>
    <p:sldId id="367" r:id="rId49"/>
    <p:sldId id="368" r:id="rId50"/>
    <p:sldId id="379" r:id="rId51"/>
    <p:sldId id="380" r:id="rId52"/>
    <p:sldId id="400" r:id="rId53"/>
    <p:sldId id="396" r:id="rId54"/>
    <p:sldId id="416" r:id="rId55"/>
    <p:sldId id="401" r:id="rId56"/>
    <p:sldId id="410" r:id="rId57"/>
    <p:sldId id="425" r:id="rId5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044" userDrawn="1">
          <p15:clr>
            <a:srgbClr val="A4A3A4"/>
          </p15:clr>
        </p15:guide>
        <p15:guide id="3" orient="horz" pos="572" userDrawn="1">
          <p15:clr>
            <a:srgbClr val="A4A3A4"/>
          </p15:clr>
        </p15:guide>
        <p15:guide id="4" pos="7568" userDrawn="1">
          <p15:clr>
            <a:srgbClr val="A4A3A4"/>
          </p15:clr>
        </p15:guide>
        <p15:guide id="5" orient="horz" pos="3793" userDrawn="1">
          <p15:clr>
            <a:srgbClr val="A4A3A4"/>
          </p15:clr>
        </p15:guide>
        <p15:guide id="6" pos="42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9C9"/>
    <a:srgbClr val="A2B610"/>
    <a:srgbClr val="FFFFFF"/>
    <a:srgbClr val="0563C1"/>
    <a:srgbClr val="A6B42F"/>
    <a:srgbClr val="5DA4E2"/>
    <a:srgbClr val="D78D00"/>
    <a:srgbClr val="45A2DB"/>
    <a:srgbClr val="B0467C"/>
    <a:srgbClr val="E93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pos="4044"/>
        <p:guide orient="horz" pos="572"/>
        <p:guide pos="7568"/>
        <p:guide orient="horz" pos="3793"/>
        <p:guide pos="42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 Heurlin" userId="d59f256e-c974-4226-ad5d-d67603016ad7" providerId="ADAL" clId="{DA96702E-777A-441A-985C-6F7D393E0864}"/>
    <pc:docChg chg="delSld">
      <pc:chgData name="Hanna Heurlin" userId="d59f256e-c974-4226-ad5d-d67603016ad7" providerId="ADAL" clId="{DA96702E-777A-441A-985C-6F7D393E0864}" dt="2023-02-20T13:55:42.279" v="0" actId="47"/>
      <pc:docMkLst>
        <pc:docMk/>
      </pc:docMkLst>
      <pc:sldChg chg="del">
        <pc:chgData name="Hanna Heurlin" userId="d59f256e-c974-4226-ad5d-d67603016ad7" providerId="ADAL" clId="{DA96702E-777A-441A-985C-6F7D393E0864}" dt="2023-02-20T13:55:42.279" v="0" actId="47"/>
        <pc:sldMkLst>
          <pc:docMk/>
          <pc:sldMk cId="2565414630" sldId="40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4FF12F-6E27-499D-AFE5-D61DC4C46497}" type="doc">
      <dgm:prSet loTypeId="urn:microsoft.com/office/officeart/2005/8/layout/radial5" loCatId="cycle" qsTypeId="urn:microsoft.com/office/officeart/2005/8/quickstyle/3d4" qsCatId="3D" csTypeId="urn:microsoft.com/office/officeart/2005/8/colors/accent2_1" csCatId="accent2" phldr="1"/>
      <dgm:spPr/>
      <dgm:t>
        <a:bodyPr/>
        <a:lstStyle/>
        <a:p>
          <a:endParaRPr lang="sv-SE"/>
        </a:p>
      </dgm:t>
    </dgm:pt>
    <dgm:pt modelId="{B0694960-C89B-4BC8-9BCA-B7BD1A0F69C0}">
      <dgm:prSet phldrT="[Text]" custT="1"/>
      <dgm:spPr/>
      <dgm:t>
        <a:bodyPr/>
        <a:lstStyle/>
        <a:p>
          <a:r>
            <a:rPr lang="sv-SE" sz="1800" b="1">
              <a:latin typeface="Albertus Extra Bold" pitchFamily="34" charset="0"/>
            </a:rPr>
            <a:t>IBSE</a:t>
          </a:r>
        </a:p>
      </dgm:t>
    </dgm:pt>
    <dgm:pt modelId="{FA508523-37BD-4D8E-B64B-63176EA9A898}" type="parTrans" cxnId="{7C959C94-16D1-48F8-AAF7-C661B611025C}">
      <dgm:prSet/>
      <dgm:spPr/>
      <dgm:t>
        <a:bodyPr/>
        <a:lstStyle/>
        <a:p>
          <a:endParaRPr lang="sv-SE"/>
        </a:p>
      </dgm:t>
    </dgm:pt>
    <dgm:pt modelId="{146D7D22-C0FE-47C0-8A21-BAFADB1271CB}" type="sibTrans" cxnId="{7C959C94-16D1-48F8-AAF7-C661B611025C}">
      <dgm:prSet/>
      <dgm:spPr/>
      <dgm:t>
        <a:bodyPr/>
        <a:lstStyle/>
        <a:p>
          <a:endParaRPr lang="sv-SE"/>
        </a:p>
      </dgm:t>
    </dgm:pt>
    <dgm:pt modelId="{914BAA7D-1263-4FD4-AE2B-304321B7EAE4}">
      <dgm:prSet phldrT="[Text]" custT="1"/>
      <dgm:spPr/>
      <dgm:t>
        <a:bodyPr/>
        <a:lstStyle/>
        <a:p>
          <a:r>
            <a:rPr lang="sv-SE" sz="1400" b="1">
              <a:latin typeface="Albertus Extra Bold" pitchFamily="34" charset="0"/>
            </a:rPr>
            <a:t>Samman-fattar och ställer frågor</a:t>
          </a:r>
        </a:p>
      </dgm:t>
    </dgm:pt>
    <dgm:pt modelId="{27126B42-F1A4-41E6-811E-9002D97A89CE}" type="parTrans" cxnId="{9A4C0BBA-7BD3-4024-BA98-2088CC47731A}">
      <dgm:prSet/>
      <dgm:spPr/>
      <dgm:t>
        <a:bodyPr/>
        <a:lstStyle/>
        <a:p>
          <a:endParaRPr lang="sv-SE"/>
        </a:p>
      </dgm:t>
    </dgm:pt>
    <dgm:pt modelId="{E2F34145-D74D-4608-ADF2-00A15B69A84E}" type="sibTrans" cxnId="{9A4C0BBA-7BD3-4024-BA98-2088CC47731A}">
      <dgm:prSet/>
      <dgm:spPr/>
      <dgm:t>
        <a:bodyPr/>
        <a:lstStyle/>
        <a:p>
          <a:endParaRPr lang="sv-SE"/>
        </a:p>
      </dgm:t>
    </dgm:pt>
    <dgm:pt modelId="{8627336A-1D97-4A3E-8954-F22382661D33}">
      <dgm:prSet phldrT="[Text]" custT="1"/>
      <dgm:spPr/>
      <dgm:t>
        <a:bodyPr/>
        <a:lstStyle/>
        <a:p>
          <a:r>
            <a:rPr lang="sv-SE" sz="1400" b="1">
              <a:latin typeface="Albertus Extra Bold" pitchFamily="34" charset="0"/>
            </a:rPr>
            <a:t>Hjälper eleven att analysera data</a:t>
          </a:r>
        </a:p>
      </dgm:t>
    </dgm:pt>
    <dgm:pt modelId="{C1BD53F4-3A90-4AA0-8E00-C9E9B8088971}" type="parTrans" cxnId="{EF51559F-7063-469C-B1D1-DBF6EEFC2507}">
      <dgm:prSet/>
      <dgm:spPr/>
      <dgm:t>
        <a:bodyPr/>
        <a:lstStyle/>
        <a:p>
          <a:endParaRPr lang="sv-SE"/>
        </a:p>
      </dgm:t>
    </dgm:pt>
    <dgm:pt modelId="{56F503B9-DB6A-4177-AACF-CDF4A98CB992}" type="sibTrans" cxnId="{EF51559F-7063-469C-B1D1-DBF6EEFC2507}">
      <dgm:prSet/>
      <dgm:spPr/>
      <dgm:t>
        <a:bodyPr/>
        <a:lstStyle/>
        <a:p>
          <a:endParaRPr lang="sv-SE"/>
        </a:p>
      </dgm:t>
    </dgm:pt>
    <dgm:pt modelId="{7AF9B245-35B0-4636-BD37-AD9BE510679E}">
      <dgm:prSet phldrT="[Text]" custT="1"/>
      <dgm:spPr/>
      <dgm:t>
        <a:bodyPr/>
        <a:lstStyle/>
        <a:p>
          <a:r>
            <a:rPr lang="sv-SE" sz="1400" b="1">
              <a:latin typeface="Albertus Extra Bold" pitchFamily="34" charset="0"/>
            </a:rPr>
            <a:t>Leder diskussioner</a:t>
          </a:r>
        </a:p>
      </dgm:t>
    </dgm:pt>
    <dgm:pt modelId="{62CAEE5D-5970-4BAB-A8BC-5F101E744785}" type="parTrans" cxnId="{A1901493-1595-472B-B199-6DDA2DF5B357}">
      <dgm:prSet/>
      <dgm:spPr/>
      <dgm:t>
        <a:bodyPr/>
        <a:lstStyle/>
        <a:p>
          <a:endParaRPr lang="sv-SE"/>
        </a:p>
      </dgm:t>
    </dgm:pt>
    <dgm:pt modelId="{5843885B-59C4-4ACC-8A60-772E3A781DE5}" type="sibTrans" cxnId="{A1901493-1595-472B-B199-6DDA2DF5B357}">
      <dgm:prSet/>
      <dgm:spPr/>
      <dgm:t>
        <a:bodyPr/>
        <a:lstStyle/>
        <a:p>
          <a:endParaRPr lang="sv-SE"/>
        </a:p>
      </dgm:t>
    </dgm:pt>
    <dgm:pt modelId="{3D90736D-D9A6-4FD2-9740-7D334A4CF30C}">
      <dgm:prSet phldrT="[Text]" custT="1"/>
      <dgm:spPr/>
      <dgm:t>
        <a:bodyPr/>
        <a:lstStyle/>
        <a:p>
          <a:r>
            <a:rPr lang="sv-SE" sz="1400" b="1" kern="1200">
              <a:latin typeface="Albertus Extra Bold" pitchFamily="34" charset="0"/>
            </a:rPr>
            <a:t>Utgår från </a:t>
          </a:r>
          <a:r>
            <a:rPr lang="sv-SE" sz="1400" b="1" kern="1200">
              <a:latin typeface="Albertus Extra Bold" pitchFamily="34" charset="0"/>
              <a:ea typeface="+mn-ea"/>
              <a:cs typeface="+mn-cs"/>
            </a:rPr>
            <a:t>elevernas</a:t>
          </a:r>
          <a:r>
            <a:rPr lang="sv-SE" sz="1400" b="1" kern="1200">
              <a:latin typeface="Albertus Extra Bold" pitchFamily="34" charset="0"/>
            </a:rPr>
            <a:t> tidigare erfarenheter</a:t>
          </a:r>
        </a:p>
      </dgm:t>
    </dgm:pt>
    <dgm:pt modelId="{88DD037A-625E-4ED3-AC0D-D4EAD53CBD34}" type="parTrans" cxnId="{217B4CAB-405D-4F5A-A329-260FF948EDA3}">
      <dgm:prSet/>
      <dgm:spPr/>
      <dgm:t>
        <a:bodyPr/>
        <a:lstStyle/>
        <a:p>
          <a:endParaRPr lang="sv-SE"/>
        </a:p>
      </dgm:t>
    </dgm:pt>
    <dgm:pt modelId="{B2FF4E58-3D1F-4B77-A02C-2FE7B631E2F5}" type="sibTrans" cxnId="{217B4CAB-405D-4F5A-A329-260FF948EDA3}">
      <dgm:prSet/>
      <dgm:spPr/>
      <dgm:t>
        <a:bodyPr/>
        <a:lstStyle/>
        <a:p>
          <a:endParaRPr lang="sv-SE"/>
        </a:p>
      </dgm:t>
    </dgm:pt>
    <dgm:pt modelId="{7E83C8C8-D440-4DEF-A0C0-609900A6E535}">
      <dgm:prSet phldrT="[Text]" custT="1"/>
      <dgm:spPr/>
      <dgm:t>
        <a:bodyPr/>
        <a:lstStyle/>
        <a:p>
          <a:r>
            <a:rPr lang="sv-SE" sz="1400" b="1">
              <a:latin typeface="Albertus Extra Bold" pitchFamily="34" charset="0"/>
            </a:rPr>
            <a:t>Jämför resultat med etablerad fakta</a:t>
          </a:r>
        </a:p>
      </dgm:t>
    </dgm:pt>
    <dgm:pt modelId="{B9FD782B-5690-4413-9448-29BE48B91649}" type="parTrans" cxnId="{039F9CC4-41E5-4A40-8C76-BC5C962F6264}">
      <dgm:prSet/>
      <dgm:spPr/>
      <dgm:t>
        <a:bodyPr/>
        <a:lstStyle/>
        <a:p>
          <a:endParaRPr lang="sv-SE"/>
        </a:p>
      </dgm:t>
    </dgm:pt>
    <dgm:pt modelId="{98735B73-25D0-4256-846B-EBEF6E28DF28}" type="sibTrans" cxnId="{039F9CC4-41E5-4A40-8C76-BC5C962F6264}">
      <dgm:prSet/>
      <dgm:spPr/>
      <dgm:t>
        <a:bodyPr/>
        <a:lstStyle/>
        <a:p>
          <a:endParaRPr lang="sv-SE"/>
        </a:p>
      </dgm:t>
    </dgm:pt>
    <dgm:pt modelId="{C386117C-9E42-418E-A9A0-8C4765102B0D}">
      <dgm:prSet phldrT="[Text]" custT="1"/>
      <dgm:spPr/>
      <dgm:t>
        <a:bodyPr/>
        <a:lstStyle/>
        <a:p>
          <a:r>
            <a:rPr lang="sv-SE" sz="1400" b="1">
              <a:latin typeface="Albertus Extra Bold" pitchFamily="34" charset="0"/>
            </a:rPr>
            <a:t>Hjälper till att designa experiment</a:t>
          </a:r>
        </a:p>
      </dgm:t>
    </dgm:pt>
    <dgm:pt modelId="{D7793B9E-9E48-4441-B9F3-80662A63014B}" type="parTrans" cxnId="{0C3F4C4D-95BC-4C92-A6B5-F13549D5B027}">
      <dgm:prSet/>
      <dgm:spPr/>
      <dgm:t>
        <a:bodyPr/>
        <a:lstStyle/>
        <a:p>
          <a:endParaRPr lang="sv-SE"/>
        </a:p>
      </dgm:t>
    </dgm:pt>
    <dgm:pt modelId="{802D2701-6339-4285-ADF4-4F93963050AC}" type="sibTrans" cxnId="{0C3F4C4D-95BC-4C92-A6B5-F13549D5B027}">
      <dgm:prSet/>
      <dgm:spPr/>
      <dgm:t>
        <a:bodyPr/>
        <a:lstStyle/>
        <a:p>
          <a:endParaRPr lang="sv-SE"/>
        </a:p>
      </dgm:t>
    </dgm:pt>
    <dgm:pt modelId="{45B5774A-1D2B-415C-970D-60CFAE068512}" type="pres">
      <dgm:prSet presAssocID="{864FF12F-6E27-499D-AFE5-D61DC4C4649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91C0F46-D91E-4BD3-B052-41963F22D8DA}" type="pres">
      <dgm:prSet presAssocID="{B0694960-C89B-4BC8-9BCA-B7BD1A0F69C0}" presName="centerShape" presStyleLbl="node0" presStyleIdx="0" presStyleCnt="1"/>
      <dgm:spPr/>
    </dgm:pt>
    <dgm:pt modelId="{BEABFD34-7570-4DC8-B817-FE6B3B5ADC32}" type="pres">
      <dgm:prSet presAssocID="{27126B42-F1A4-41E6-811E-9002D97A89CE}" presName="parTrans" presStyleLbl="sibTrans2D1" presStyleIdx="0" presStyleCnt="6"/>
      <dgm:spPr/>
    </dgm:pt>
    <dgm:pt modelId="{D5774B2C-B62A-460A-9A07-A25D992D4DE8}" type="pres">
      <dgm:prSet presAssocID="{27126B42-F1A4-41E6-811E-9002D97A89CE}" presName="connectorText" presStyleLbl="sibTrans2D1" presStyleIdx="0" presStyleCnt="6"/>
      <dgm:spPr/>
    </dgm:pt>
    <dgm:pt modelId="{9B2F2049-6B8A-4EB6-9C05-7C61EB65F6BF}" type="pres">
      <dgm:prSet presAssocID="{914BAA7D-1263-4FD4-AE2B-304321B7EAE4}" presName="node" presStyleLbl="node1" presStyleIdx="0" presStyleCnt="6" custScaleX="146087">
        <dgm:presLayoutVars>
          <dgm:bulletEnabled val="1"/>
        </dgm:presLayoutVars>
      </dgm:prSet>
      <dgm:spPr/>
    </dgm:pt>
    <dgm:pt modelId="{53601E3B-E10E-4583-A179-43E4C46A8757}" type="pres">
      <dgm:prSet presAssocID="{C1BD53F4-3A90-4AA0-8E00-C9E9B8088971}" presName="parTrans" presStyleLbl="sibTrans2D1" presStyleIdx="1" presStyleCnt="6"/>
      <dgm:spPr/>
    </dgm:pt>
    <dgm:pt modelId="{B653250D-6976-4A45-B74C-73C27EC346E9}" type="pres">
      <dgm:prSet presAssocID="{C1BD53F4-3A90-4AA0-8E00-C9E9B8088971}" presName="connectorText" presStyleLbl="sibTrans2D1" presStyleIdx="1" presStyleCnt="6"/>
      <dgm:spPr/>
    </dgm:pt>
    <dgm:pt modelId="{064532FD-C297-4035-ADE3-4F0BB9A3CA4E}" type="pres">
      <dgm:prSet presAssocID="{8627336A-1D97-4A3E-8954-F22382661D33}" presName="node" presStyleLbl="node1" presStyleIdx="1" presStyleCnt="6" custScaleX="156143" custRadScaleRad="111890" custRadScaleInc="4461">
        <dgm:presLayoutVars>
          <dgm:bulletEnabled val="1"/>
        </dgm:presLayoutVars>
      </dgm:prSet>
      <dgm:spPr/>
    </dgm:pt>
    <dgm:pt modelId="{C64F76CF-5167-447E-9FFE-E7C8C4AC61CB}" type="pres">
      <dgm:prSet presAssocID="{62CAEE5D-5970-4BAB-A8BC-5F101E744785}" presName="parTrans" presStyleLbl="sibTrans2D1" presStyleIdx="2" presStyleCnt="6"/>
      <dgm:spPr/>
    </dgm:pt>
    <dgm:pt modelId="{0F416A08-2767-44B4-9FA9-58EAE4907AF2}" type="pres">
      <dgm:prSet presAssocID="{62CAEE5D-5970-4BAB-A8BC-5F101E744785}" presName="connectorText" presStyleLbl="sibTrans2D1" presStyleIdx="2" presStyleCnt="6"/>
      <dgm:spPr/>
    </dgm:pt>
    <dgm:pt modelId="{121A25F3-6F0F-40CA-878B-69B7F38CD0BB}" type="pres">
      <dgm:prSet presAssocID="{7AF9B245-35B0-4636-BD37-AD9BE510679E}" presName="node" presStyleLbl="node1" presStyleIdx="2" presStyleCnt="6" custScaleX="148713" custRadScaleRad="103367" custRadScaleInc="-25327">
        <dgm:presLayoutVars>
          <dgm:bulletEnabled val="1"/>
        </dgm:presLayoutVars>
      </dgm:prSet>
      <dgm:spPr/>
    </dgm:pt>
    <dgm:pt modelId="{2BF47175-B074-4EE4-A21D-B6965B557074}" type="pres">
      <dgm:prSet presAssocID="{88DD037A-625E-4ED3-AC0D-D4EAD53CBD34}" presName="parTrans" presStyleLbl="sibTrans2D1" presStyleIdx="3" presStyleCnt="6"/>
      <dgm:spPr/>
    </dgm:pt>
    <dgm:pt modelId="{635D8DF0-F4BD-48E7-BC56-6E446BB8D963}" type="pres">
      <dgm:prSet presAssocID="{88DD037A-625E-4ED3-AC0D-D4EAD53CBD34}" presName="connectorText" presStyleLbl="sibTrans2D1" presStyleIdx="3" presStyleCnt="6"/>
      <dgm:spPr/>
    </dgm:pt>
    <dgm:pt modelId="{2F85EA6E-9D93-4D77-A82E-EEE329ACFCE6}" type="pres">
      <dgm:prSet presAssocID="{3D90736D-D9A6-4FD2-9740-7D334A4CF30C}" presName="node" presStyleLbl="node1" presStyleIdx="3" presStyleCnt="6" custScaleX="177219" custRadScaleRad="89736" custRadScaleInc="18781">
        <dgm:presLayoutVars>
          <dgm:bulletEnabled val="1"/>
        </dgm:presLayoutVars>
      </dgm:prSet>
      <dgm:spPr/>
    </dgm:pt>
    <dgm:pt modelId="{BFDF1182-4FC5-4631-9C60-0F83331DBF91}" type="pres">
      <dgm:prSet presAssocID="{B9FD782B-5690-4413-9448-29BE48B91649}" presName="parTrans" presStyleLbl="sibTrans2D1" presStyleIdx="4" presStyleCnt="6"/>
      <dgm:spPr/>
    </dgm:pt>
    <dgm:pt modelId="{AE9F5BD8-48A8-472C-99E1-AD0947022F07}" type="pres">
      <dgm:prSet presAssocID="{B9FD782B-5690-4413-9448-29BE48B91649}" presName="connectorText" presStyleLbl="sibTrans2D1" presStyleIdx="4" presStyleCnt="6"/>
      <dgm:spPr/>
    </dgm:pt>
    <dgm:pt modelId="{7F6287E7-1DB4-4407-8E76-8C47B921BCED}" type="pres">
      <dgm:prSet presAssocID="{7E83C8C8-D440-4DEF-A0C0-609900A6E535}" presName="node" presStyleLbl="node1" presStyleIdx="4" presStyleCnt="6" custScaleX="130455" custRadScaleRad="102380" custRadScaleInc="40499">
        <dgm:presLayoutVars>
          <dgm:bulletEnabled val="1"/>
        </dgm:presLayoutVars>
      </dgm:prSet>
      <dgm:spPr/>
    </dgm:pt>
    <dgm:pt modelId="{275D4646-5B56-4EA2-8257-333A8FE9807D}" type="pres">
      <dgm:prSet presAssocID="{D7793B9E-9E48-4441-B9F3-80662A63014B}" presName="parTrans" presStyleLbl="sibTrans2D1" presStyleIdx="5" presStyleCnt="6"/>
      <dgm:spPr/>
    </dgm:pt>
    <dgm:pt modelId="{30033D29-B2C4-4B55-B284-AD9FB390037F}" type="pres">
      <dgm:prSet presAssocID="{D7793B9E-9E48-4441-B9F3-80662A63014B}" presName="connectorText" presStyleLbl="sibTrans2D1" presStyleIdx="5" presStyleCnt="6"/>
      <dgm:spPr/>
    </dgm:pt>
    <dgm:pt modelId="{322EF817-1E37-4B79-8F2E-B1A8CA14D188}" type="pres">
      <dgm:prSet presAssocID="{C386117C-9E42-418E-A9A0-8C4765102B0D}" presName="node" presStyleLbl="node1" presStyleIdx="5" presStyleCnt="6" custScaleX="147362" custRadScaleRad="104974" custRadScaleInc="-6348">
        <dgm:presLayoutVars>
          <dgm:bulletEnabled val="1"/>
        </dgm:presLayoutVars>
      </dgm:prSet>
      <dgm:spPr/>
    </dgm:pt>
  </dgm:ptLst>
  <dgm:cxnLst>
    <dgm:cxn modelId="{3C55020B-E038-4004-9E16-4CD482F9D967}" type="presOf" srcId="{B9FD782B-5690-4413-9448-29BE48B91649}" destId="{BFDF1182-4FC5-4631-9C60-0F83331DBF91}" srcOrd="0" destOrd="0" presId="urn:microsoft.com/office/officeart/2005/8/layout/radial5"/>
    <dgm:cxn modelId="{99C71E0B-32D3-44C2-B83E-1B590C94D784}" type="presOf" srcId="{7AF9B245-35B0-4636-BD37-AD9BE510679E}" destId="{121A25F3-6F0F-40CA-878B-69B7F38CD0BB}" srcOrd="0" destOrd="0" presId="urn:microsoft.com/office/officeart/2005/8/layout/radial5"/>
    <dgm:cxn modelId="{9853CA0D-EE9B-4B45-907F-A65F6941B680}" type="presOf" srcId="{D7793B9E-9E48-4441-B9F3-80662A63014B}" destId="{30033D29-B2C4-4B55-B284-AD9FB390037F}" srcOrd="1" destOrd="0" presId="urn:microsoft.com/office/officeart/2005/8/layout/radial5"/>
    <dgm:cxn modelId="{08DB8A1D-5225-4613-8E6B-89A12B27DF5C}" type="presOf" srcId="{B0694960-C89B-4BC8-9BCA-B7BD1A0F69C0}" destId="{291C0F46-D91E-4BD3-B052-41963F22D8DA}" srcOrd="0" destOrd="0" presId="urn:microsoft.com/office/officeart/2005/8/layout/radial5"/>
    <dgm:cxn modelId="{438AF323-ED7C-4FE6-9674-EDA6F09A421F}" type="presOf" srcId="{27126B42-F1A4-41E6-811E-9002D97A89CE}" destId="{BEABFD34-7570-4DC8-B817-FE6B3B5ADC32}" srcOrd="0" destOrd="0" presId="urn:microsoft.com/office/officeart/2005/8/layout/radial5"/>
    <dgm:cxn modelId="{41D8DE26-8537-4D5E-B85B-1B94B663630B}" type="presOf" srcId="{864FF12F-6E27-499D-AFE5-D61DC4C46497}" destId="{45B5774A-1D2B-415C-970D-60CFAE068512}" srcOrd="0" destOrd="0" presId="urn:microsoft.com/office/officeart/2005/8/layout/radial5"/>
    <dgm:cxn modelId="{B0652B40-2DEC-41F6-9647-5AA4165C8115}" type="presOf" srcId="{88DD037A-625E-4ED3-AC0D-D4EAD53CBD34}" destId="{635D8DF0-F4BD-48E7-BC56-6E446BB8D963}" srcOrd="1" destOrd="0" presId="urn:microsoft.com/office/officeart/2005/8/layout/radial5"/>
    <dgm:cxn modelId="{217F4A67-9522-48F6-A263-8CE4E7E6FDC7}" type="presOf" srcId="{B9FD782B-5690-4413-9448-29BE48B91649}" destId="{AE9F5BD8-48A8-472C-99E1-AD0947022F07}" srcOrd="1" destOrd="0" presId="urn:microsoft.com/office/officeart/2005/8/layout/radial5"/>
    <dgm:cxn modelId="{F6F0306D-C00B-4CB9-887F-DF1869CCE641}" type="presOf" srcId="{C1BD53F4-3A90-4AA0-8E00-C9E9B8088971}" destId="{B653250D-6976-4A45-B74C-73C27EC346E9}" srcOrd="1" destOrd="0" presId="urn:microsoft.com/office/officeart/2005/8/layout/radial5"/>
    <dgm:cxn modelId="{0C3F4C4D-95BC-4C92-A6B5-F13549D5B027}" srcId="{B0694960-C89B-4BC8-9BCA-B7BD1A0F69C0}" destId="{C386117C-9E42-418E-A9A0-8C4765102B0D}" srcOrd="5" destOrd="0" parTransId="{D7793B9E-9E48-4441-B9F3-80662A63014B}" sibTransId="{802D2701-6339-4285-ADF4-4F93963050AC}"/>
    <dgm:cxn modelId="{EB425B5A-90D5-4638-ABFC-8CAA79DABC75}" type="presOf" srcId="{7E83C8C8-D440-4DEF-A0C0-609900A6E535}" destId="{7F6287E7-1DB4-4407-8E76-8C47B921BCED}" srcOrd="0" destOrd="0" presId="urn:microsoft.com/office/officeart/2005/8/layout/radial5"/>
    <dgm:cxn modelId="{536B647B-FC39-4F3B-A17B-A3DE8BD50B4E}" type="presOf" srcId="{914BAA7D-1263-4FD4-AE2B-304321B7EAE4}" destId="{9B2F2049-6B8A-4EB6-9C05-7C61EB65F6BF}" srcOrd="0" destOrd="0" presId="urn:microsoft.com/office/officeart/2005/8/layout/radial5"/>
    <dgm:cxn modelId="{2839047C-41C9-4972-A6DA-DB1E188253BB}" type="presOf" srcId="{C1BD53F4-3A90-4AA0-8E00-C9E9B8088971}" destId="{53601E3B-E10E-4583-A179-43E4C46A8757}" srcOrd="0" destOrd="0" presId="urn:microsoft.com/office/officeart/2005/8/layout/radial5"/>
    <dgm:cxn modelId="{40E28E8A-D7A9-44B9-BE35-BE13D649CF31}" type="presOf" srcId="{8627336A-1D97-4A3E-8954-F22382661D33}" destId="{064532FD-C297-4035-ADE3-4F0BB9A3CA4E}" srcOrd="0" destOrd="0" presId="urn:microsoft.com/office/officeart/2005/8/layout/radial5"/>
    <dgm:cxn modelId="{458B6C8C-14AF-4EB1-B09E-50DFE15B064B}" type="presOf" srcId="{62CAEE5D-5970-4BAB-A8BC-5F101E744785}" destId="{0F416A08-2767-44B4-9FA9-58EAE4907AF2}" srcOrd="1" destOrd="0" presId="urn:microsoft.com/office/officeart/2005/8/layout/radial5"/>
    <dgm:cxn modelId="{A1901493-1595-472B-B199-6DDA2DF5B357}" srcId="{B0694960-C89B-4BC8-9BCA-B7BD1A0F69C0}" destId="{7AF9B245-35B0-4636-BD37-AD9BE510679E}" srcOrd="2" destOrd="0" parTransId="{62CAEE5D-5970-4BAB-A8BC-5F101E744785}" sibTransId="{5843885B-59C4-4ACC-8A60-772E3A781DE5}"/>
    <dgm:cxn modelId="{7C959C94-16D1-48F8-AAF7-C661B611025C}" srcId="{864FF12F-6E27-499D-AFE5-D61DC4C46497}" destId="{B0694960-C89B-4BC8-9BCA-B7BD1A0F69C0}" srcOrd="0" destOrd="0" parTransId="{FA508523-37BD-4D8E-B64B-63176EA9A898}" sibTransId="{146D7D22-C0FE-47C0-8A21-BAFADB1271CB}"/>
    <dgm:cxn modelId="{EF51559F-7063-469C-B1D1-DBF6EEFC2507}" srcId="{B0694960-C89B-4BC8-9BCA-B7BD1A0F69C0}" destId="{8627336A-1D97-4A3E-8954-F22382661D33}" srcOrd="1" destOrd="0" parTransId="{C1BD53F4-3A90-4AA0-8E00-C9E9B8088971}" sibTransId="{56F503B9-DB6A-4177-AACF-CDF4A98CB992}"/>
    <dgm:cxn modelId="{1E2366A3-13DC-4DF9-B424-55380E058390}" type="presOf" srcId="{D7793B9E-9E48-4441-B9F3-80662A63014B}" destId="{275D4646-5B56-4EA2-8257-333A8FE9807D}" srcOrd="0" destOrd="0" presId="urn:microsoft.com/office/officeart/2005/8/layout/radial5"/>
    <dgm:cxn modelId="{217B4CAB-405D-4F5A-A329-260FF948EDA3}" srcId="{B0694960-C89B-4BC8-9BCA-B7BD1A0F69C0}" destId="{3D90736D-D9A6-4FD2-9740-7D334A4CF30C}" srcOrd="3" destOrd="0" parTransId="{88DD037A-625E-4ED3-AC0D-D4EAD53CBD34}" sibTransId="{B2FF4E58-3D1F-4B77-A02C-2FE7B631E2F5}"/>
    <dgm:cxn modelId="{D04F27AC-47BF-42F5-B09C-6B219FD4BF30}" type="presOf" srcId="{27126B42-F1A4-41E6-811E-9002D97A89CE}" destId="{D5774B2C-B62A-460A-9A07-A25D992D4DE8}" srcOrd="1" destOrd="0" presId="urn:microsoft.com/office/officeart/2005/8/layout/radial5"/>
    <dgm:cxn modelId="{A8EE09B3-FDF9-47C0-BC35-A3881FF02A85}" type="presOf" srcId="{3D90736D-D9A6-4FD2-9740-7D334A4CF30C}" destId="{2F85EA6E-9D93-4D77-A82E-EEE329ACFCE6}" srcOrd="0" destOrd="0" presId="urn:microsoft.com/office/officeart/2005/8/layout/radial5"/>
    <dgm:cxn modelId="{7D547DB8-F5A2-471C-87B1-254FD9266308}" type="presOf" srcId="{C386117C-9E42-418E-A9A0-8C4765102B0D}" destId="{322EF817-1E37-4B79-8F2E-B1A8CA14D188}" srcOrd="0" destOrd="0" presId="urn:microsoft.com/office/officeart/2005/8/layout/radial5"/>
    <dgm:cxn modelId="{9A4C0BBA-7BD3-4024-BA98-2088CC47731A}" srcId="{B0694960-C89B-4BC8-9BCA-B7BD1A0F69C0}" destId="{914BAA7D-1263-4FD4-AE2B-304321B7EAE4}" srcOrd="0" destOrd="0" parTransId="{27126B42-F1A4-41E6-811E-9002D97A89CE}" sibTransId="{E2F34145-D74D-4608-ADF2-00A15B69A84E}"/>
    <dgm:cxn modelId="{039F9CC4-41E5-4A40-8C76-BC5C962F6264}" srcId="{B0694960-C89B-4BC8-9BCA-B7BD1A0F69C0}" destId="{7E83C8C8-D440-4DEF-A0C0-609900A6E535}" srcOrd="4" destOrd="0" parTransId="{B9FD782B-5690-4413-9448-29BE48B91649}" sibTransId="{98735B73-25D0-4256-846B-EBEF6E28DF28}"/>
    <dgm:cxn modelId="{F63BBCEF-D196-4DCB-AF54-319133F678FB}" type="presOf" srcId="{88DD037A-625E-4ED3-AC0D-D4EAD53CBD34}" destId="{2BF47175-B074-4EE4-A21D-B6965B557074}" srcOrd="0" destOrd="0" presId="urn:microsoft.com/office/officeart/2005/8/layout/radial5"/>
    <dgm:cxn modelId="{BC1925F1-D236-419D-8298-9D09921DA7DF}" type="presOf" srcId="{62CAEE5D-5970-4BAB-A8BC-5F101E744785}" destId="{C64F76CF-5167-447E-9FFE-E7C8C4AC61CB}" srcOrd="0" destOrd="0" presId="urn:microsoft.com/office/officeart/2005/8/layout/radial5"/>
    <dgm:cxn modelId="{779808D2-5B1F-47EE-B5B0-3E0F10A900CD}" type="presParOf" srcId="{45B5774A-1D2B-415C-970D-60CFAE068512}" destId="{291C0F46-D91E-4BD3-B052-41963F22D8DA}" srcOrd="0" destOrd="0" presId="urn:microsoft.com/office/officeart/2005/8/layout/radial5"/>
    <dgm:cxn modelId="{5C49F9C4-610F-4A47-8D08-AB7B0DFD195D}" type="presParOf" srcId="{45B5774A-1D2B-415C-970D-60CFAE068512}" destId="{BEABFD34-7570-4DC8-B817-FE6B3B5ADC32}" srcOrd="1" destOrd="0" presId="urn:microsoft.com/office/officeart/2005/8/layout/radial5"/>
    <dgm:cxn modelId="{6104E867-F354-4360-BFE3-2764F1154860}" type="presParOf" srcId="{BEABFD34-7570-4DC8-B817-FE6B3B5ADC32}" destId="{D5774B2C-B62A-460A-9A07-A25D992D4DE8}" srcOrd="0" destOrd="0" presId="urn:microsoft.com/office/officeart/2005/8/layout/radial5"/>
    <dgm:cxn modelId="{9F6D459C-113D-4941-AF84-245506D846AC}" type="presParOf" srcId="{45B5774A-1D2B-415C-970D-60CFAE068512}" destId="{9B2F2049-6B8A-4EB6-9C05-7C61EB65F6BF}" srcOrd="2" destOrd="0" presId="urn:microsoft.com/office/officeart/2005/8/layout/radial5"/>
    <dgm:cxn modelId="{8F4E02A6-E707-4E24-A07F-3B2DBC65C69B}" type="presParOf" srcId="{45B5774A-1D2B-415C-970D-60CFAE068512}" destId="{53601E3B-E10E-4583-A179-43E4C46A8757}" srcOrd="3" destOrd="0" presId="urn:microsoft.com/office/officeart/2005/8/layout/radial5"/>
    <dgm:cxn modelId="{710BA63B-9FD6-4CB2-80BC-3DE5BD30CFDB}" type="presParOf" srcId="{53601E3B-E10E-4583-A179-43E4C46A8757}" destId="{B653250D-6976-4A45-B74C-73C27EC346E9}" srcOrd="0" destOrd="0" presId="urn:microsoft.com/office/officeart/2005/8/layout/radial5"/>
    <dgm:cxn modelId="{E89492F6-D1CA-487D-A115-3F79596C2D18}" type="presParOf" srcId="{45B5774A-1D2B-415C-970D-60CFAE068512}" destId="{064532FD-C297-4035-ADE3-4F0BB9A3CA4E}" srcOrd="4" destOrd="0" presId="urn:microsoft.com/office/officeart/2005/8/layout/radial5"/>
    <dgm:cxn modelId="{28053945-5615-453A-998D-7753073F36C5}" type="presParOf" srcId="{45B5774A-1D2B-415C-970D-60CFAE068512}" destId="{C64F76CF-5167-447E-9FFE-E7C8C4AC61CB}" srcOrd="5" destOrd="0" presId="urn:microsoft.com/office/officeart/2005/8/layout/radial5"/>
    <dgm:cxn modelId="{D217FF08-7067-495D-B7FB-A64A566E77D3}" type="presParOf" srcId="{C64F76CF-5167-447E-9FFE-E7C8C4AC61CB}" destId="{0F416A08-2767-44B4-9FA9-58EAE4907AF2}" srcOrd="0" destOrd="0" presId="urn:microsoft.com/office/officeart/2005/8/layout/radial5"/>
    <dgm:cxn modelId="{8612B650-CD44-40CA-A8AB-BCBE08E52BEE}" type="presParOf" srcId="{45B5774A-1D2B-415C-970D-60CFAE068512}" destId="{121A25F3-6F0F-40CA-878B-69B7F38CD0BB}" srcOrd="6" destOrd="0" presId="urn:microsoft.com/office/officeart/2005/8/layout/radial5"/>
    <dgm:cxn modelId="{7C03F5C2-1B11-4FA2-A9FB-6EBD29E04EC1}" type="presParOf" srcId="{45B5774A-1D2B-415C-970D-60CFAE068512}" destId="{2BF47175-B074-4EE4-A21D-B6965B557074}" srcOrd="7" destOrd="0" presId="urn:microsoft.com/office/officeart/2005/8/layout/radial5"/>
    <dgm:cxn modelId="{4F367B9D-7526-4887-85A4-D4DAA486B52B}" type="presParOf" srcId="{2BF47175-B074-4EE4-A21D-B6965B557074}" destId="{635D8DF0-F4BD-48E7-BC56-6E446BB8D963}" srcOrd="0" destOrd="0" presId="urn:microsoft.com/office/officeart/2005/8/layout/radial5"/>
    <dgm:cxn modelId="{4B592CF3-7BE5-4566-AB3E-425CF4AEC025}" type="presParOf" srcId="{45B5774A-1D2B-415C-970D-60CFAE068512}" destId="{2F85EA6E-9D93-4D77-A82E-EEE329ACFCE6}" srcOrd="8" destOrd="0" presId="urn:microsoft.com/office/officeart/2005/8/layout/radial5"/>
    <dgm:cxn modelId="{EAAA5CC7-1898-4A0A-9A1A-8861CD050C8C}" type="presParOf" srcId="{45B5774A-1D2B-415C-970D-60CFAE068512}" destId="{BFDF1182-4FC5-4631-9C60-0F83331DBF91}" srcOrd="9" destOrd="0" presId="urn:microsoft.com/office/officeart/2005/8/layout/radial5"/>
    <dgm:cxn modelId="{D3E75921-11FB-46F1-A4B9-F45D08C4A288}" type="presParOf" srcId="{BFDF1182-4FC5-4631-9C60-0F83331DBF91}" destId="{AE9F5BD8-48A8-472C-99E1-AD0947022F07}" srcOrd="0" destOrd="0" presId="urn:microsoft.com/office/officeart/2005/8/layout/radial5"/>
    <dgm:cxn modelId="{1EC524E5-2C31-43EC-B6A5-6D13A30113B7}" type="presParOf" srcId="{45B5774A-1D2B-415C-970D-60CFAE068512}" destId="{7F6287E7-1DB4-4407-8E76-8C47B921BCED}" srcOrd="10" destOrd="0" presId="urn:microsoft.com/office/officeart/2005/8/layout/radial5"/>
    <dgm:cxn modelId="{6616FDE8-458A-4CC8-B784-017D0DEFCA2A}" type="presParOf" srcId="{45B5774A-1D2B-415C-970D-60CFAE068512}" destId="{275D4646-5B56-4EA2-8257-333A8FE9807D}" srcOrd="11" destOrd="0" presId="urn:microsoft.com/office/officeart/2005/8/layout/radial5"/>
    <dgm:cxn modelId="{F1D8C50C-91B6-4B08-AA9E-F1BEB611CB95}" type="presParOf" srcId="{275D4646-5B56-4EA2-8257-333A8FE9807D}" destId="{30033D29-B2C4-4B55-B284-AD9FB390037F}" srcOrd="0" destOrd="0" presId="urn:microsoft.com/office/officeart/2005/8/layout/radial5"/>
    <dgm:cxn modelId="{8183F973-87F1-4592-9BB5-5D6563005157}" type="presParOf" srcId="{45B5774A-1D2B-415C-970D-60CFAE068512}" destId="{322EF817-1E37-4B79-8F2E-B1A8CA14D188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1C0F46-D91E-4BD3-B052-41963F22D8DA}">
      <dsp:nvSpPr>
        <dsp:cNvPr id="0" name=""/>
        <dsp:cNvSpPr/>
      </dsp:nvSpPr>
      <dsp:spPr>
        <a:xfrm>
          <a:off x="2732948" y="1808775"/>
          <a:ext cx="1010070" cy="10100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>
              <a:latin typeface="Albertus Extra Bold" pitchFamily="34" charset="0"/>
            </a:rPr>
            <a:t>IBSE</a:t>
          </a:r>
        </a:p>
      </dsp:txBody>
      <dsp:txXfrm>
        <a:off x="2880869" y="1956696"/>
        <a:ext cx="714228" cy="714228"/>
      </dsp:txXfrm>
    </dsp:sp>
    <dsp:sp modelId="{BEABFD34-7570-4DC8-B817-FE6B3B5ADC32}">
      <dsp:nvSpPr>
        <dsp:cNvPr id="0" name=""/>
        <dsp:cNvSpPr/>
      </dsp:nvSpPr>
      <dsp:spPr>
        <a:xfrm rot="16200000">
          <a:off x="3081860" y="1316271"/>
          <a:ext cx="312246" cy="4135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700" kern="1200"/>
        </a:p>
      </dsp:txBody>
      <dsp:txXfrm>
        <a:off x="3128697" y="1445815"/>
        <a:ext cx="218572" cy="248123"/>
      </dsp:txXfrm>
    </dsp:sp>
    <dsp:sp modelId="{9B2F2049-6B8A-4EB6-9C05-7C61EB65F6BF}">
      <dsp:nvSpPr>
        <dsp:cNvPr id="0" name=""/>
        <dsp:cNvSpPr/>
      </dsp:nvSpPr>
      <dsp:spPr>
        <a:xfrm>
          <a:off x="2349565" y="3345"/>
          <a:ext cx="1776835" cy="12162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b="1" kern="1200">
              <a:latin typeface="Albertus Extra Bold" pitchFamily="34" charset="0"/>
            </a:rPr>
            <a:t>Samman-fattar och ställer frågor</a:t>
          </a:r>
        </a:p>
      </dsp:txBody>
      <dsp:txXfrm>
        <a:off x="2609776" y="181466"/>
        <a:ext cx="1256413" cy="860044"/>
      </dsp:txXfrm>
    </dsp:sp>
    <dsp:sp modelId="{53601E3B-E10E-4583-A179-43E4C46A8757}">
      <dsp:nvSpPr>
        <dsp:cNvPr id="0" name=""/>
        <dsp:cNvSpPr/>
      </dsp:nvSpPr>
      <dsp:spPr>
        <a:xfrm rot="19880298">
          <a:off x="3773715" y="1730685"/>
          <a:ext cx="305579" cy="4135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700" kern="1200"/>
        </a:p>
      </dsp:txBody>
      <dsp:txXfrm>
        <a:off x="3779332" y="1835377"/>
        <a:ext cx="213905" cy="248123"/>
      </dsp:txXfrm>
    </dsp:sp>
    <dsp:sp modelId="{064532FD-C297-4035-ADE3-4F0BB9A3CA4E}">
      <dsp:nvSpPr>
        <dsp:cNvPr id="0" name=""/>
        <dsp:cNvSpPr/>
      </dsp:nvSpPr>
      <dsp:spPr>
        <a:xfrm>
          <a:off x="3959747" y="792089"/>
          <a:ext cx="1899145" cy="12162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b="1" kern="1200">
              <a:latin typeface="Albertus Extra Bold" pitchFamily="34" charset="0"/>
            </a:rPr>
            <a:t>Hjälper eleven att analysera data</a:t>
          </a:r>
        </a:p>
      </dsp:txBody>
      <dsp:txXfrm>
        <a:off x="4237870" y="970210"/>
        <a:ext cx="1342899" cy="860044"/>
      </dsp:txXfrm>
    </dsp:sp>
    <dsp:sp modelId="{C64F76CF-5167-447E-9FFE-E7C8C4AC61CB}">
      <dsp:nvSpPr>
        <dsp:cNvPr id="0" name=""/>
        <dsp:cNvSpPr/>
      </dsp:nvSpPr>
      <dsp:spPr>
        <a:xfrm rot="1344114">
          <a:off x="3782046" y="2377256"/>
          <a:ext cx="222928" cy="4135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700" kern="1200"/>
        </a:p>
      </dsp:txBody>
      <dsp:txXfrm>
        <a:off x="3784570" y="2447219"/>
        <a:ext cx="156050" cy="248123"/>
      </dsp:txXfrm>
    </dsp:sp>
    <dsp:sp modelId="{121A25F3-6F0F-40CA-878B-69B7F38CD0BB}">
      <dsp:nvSpPr>
        <dsp:cNvPr id="0" name=""/>
        <dsp:cNvSpPr/>
      </dsp:nvSpPr>
      <dsp:spPr>
        <a:xfrm>
          <a:off x="3960441" y="2376268"/>
          <a:ext cx="1808775" cy="12162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b="1" kern="1200">
              <a:latin typeface="Albertus Extra Bold" pitchFamily="34" charset="0"/>
            </a:rPr>
            <a:t>Leder diskussioner</a:t>
          </a:r>
        </a:p>
      </dsp:txBody>
      <dsp:txXfrm>
        <a:off x="4225330" y="2554389"/>
        <a:ext cx="1278997" cy="860044"/>
      </dsp:txXfrm>
    </dsp:sp>
    <dsp:sp modelId="{2BF47175-B074-4EE4-A21D-B6965B557074}">
      <dsp:nvSpPr>
        <dsp:cNvPr id="0" name=""/>
        <dsp:cNvSpPr/>
      </dsp:nvSpPr>
      <dsp:spPr>
        <a:xfrm rot="5738058">
          <a:off x="3059473" y="2808690"/>
          <a:ext cx="218577" cy="4135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700" kern="1200"/>
        </a:p>
      </dsp:txBody>
      <dsp:txXfrm rot="10800000">
        <a:off x="3095478" y="2858769"/>
        <a:ext cx="153004" cy="248123"/>
      </dsp:txXfrm>
    </dsp:sp>
    <dsp:sp modelId="{2F85EA6E-9D93-4D77-A82E-EEE329ACFCE6}">
      <dsp:nvSpPr>
        <dsp:cNvPr id="0" name=""/>
        <dsp:cNvSpPr/>
      </dsp:nvSpPr>
      <dsp:spPr>
        <a:xfrm>
          <a:off x="2010261" y="3225884"/>
          <a:ext cx="2155490" cy="12162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b="1" kern="1200">
              <a:latin typeface="Albertus Extra Bold" pitchFamily="34" charset="0"/>
            </a:rPr>
            <a:t>Utgår från </a:t>
          </a:r>
          <a:r>
            <a:rPr lang="sv-SE" sz="1400" b="1" kern="1200">
              <a:latin typeface="Albertus Extra Bold" pitchFamily="34" charset="0"/>
              <a:ea typeface="+mn-ea"/>
              <a:cs typeface="+mn-cs"/>
            </a:rPr>
            <a:t>elevernas</a:t>
          </a:r>
          <a:r>
            <a:rPr lang="sv-SE" sz="1400" b="1" kern="1200">
              <a:latin typeface="Albertus Extra Bold" pitchFamily="34" charset="0"/>
            </a:rPr>
            <a:t> tidigare erfarenheter</a:t>
          </a:r>
        </a:p>
      </dsp:txBody>
      <dsp:txXfrm>
        <a:off x="2325925" y="3404005"/>
        <a:ext cx="1524162" cy="860044"/>
      </dsp:txXfrm>
    </dsp:sp>
    <dsp:sp modelId="{BFDF1182-4FC5-4631-9C60-0F83331DBF91}">
      <dsp:nvSpPr>
        <dsp:cNvPr id="0" name=""/>
        <dsp:cNvSpPr/>
      </dsp:nvSpPr>
      <dsp:spPr>
        <a:xfrm rot="9728982">
          <a:off x="2416182" y="2331633"/>
          <a:ext cx="248772" cy="4135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700" kern="1200"/>
        </a:p>
      </dsp:txBody>
      <dsp:txXfrm rot="10800000">
        <a:off x="2489018" y="2402901"/>
        <a:ext cx="174140" cy="248123"/>
      </dsp:txXfrm>
    </dsp:sp>
    <dsp:sp modelId="{7F6287E7-1DB4-4407-8E76-8C47B921BCED}">
      <dsp:nvSpPr>
        <dsp:cNvPr id="0" name=""/>
        <dsp:cNvSpPr/>
      </dsp:nvSpPr>
      <dsp:spPr>
        <a:xfrm>
          <a:off x="785691" y="2239901"/>
          <a:ext cx="1586706" cy="12162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b="1" kern="1200">
              <a:latin typeface="Albertus Extra Bold" pitchFamily="34" charset="0"/>
            </a:rPr>
            <a:t>Jämför resultat med etablerad fakta</a:t>
          </a:r>
        </a:p>
      </dsp:txBody>
      <dsp:txXfrm>
        <a:off x="1018059" y="2418022"/>
        <a:ext cx="1121970" cy="860044"/>
      </dsp:txXfrm>
    </dsp:sp>
    <dsp:sp modelId="{275D4646-5B56-4EA2-8257-333A8FE9807D}">
      <dsp:nvSpPr>
        <dsp:cNvPr id="0" name=""/>
        <dsp:cNvSpPr/>
      </dsp:nvSpPr>
      <dsp:spPr>
        <a:xfrm rot="12485736">
          <a:off x="2457442" y="1758755"/>
          <a:ext cx="256274" cy="4135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700" kern="1200"/>
        </a:p>
      </dsp:txBody>
      <dsp:txXfrm rot="10800000">
        <a:off x="2529794" y="1859566"/>
        <a:ext cx="179392" cy="248123"/>
      </dsp:txXfrm>
    </dsp:sp>
    <dsp:sp modelId="{322EF817-1E37-4B79-8F2E-B1A8CA14D188}">
      <dsp:nvSpPr>
        <dsp:cNvPr id="0" name=""/>
        <dsp:cNvSpPr/>
      </dsp:nvSpPr>
      <dsp:spPr>
        <a:xfrm>
          <a:off x="765389" y="864092"/>
          <a:ext cx="1792343" cy="12162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b="1" kern="1200">
              <a:latin typeface="Albertus Extra Bold" pitchFamily="34" charset="0"/>
            </a:rPr>
            <a:t>Hjälper till att designa experiment</a:t>
          </a:r>
        </a:p>
      </dsp:txBody>
      <dsp:txXfrm>
        <a:off x="1027872" y="1042213"/>
        <a:ext cx="1267377" cy="8600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5A0AF-E3F5-2C43-B9E0-4155CED2A3BE}" type="datetimeFigureOut">
              <a:rPr lang="sv-SE" smtClean="0"/>
              <a:t>2023-02-20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1435E-055B-494E-A7C8-CD59707E961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2827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1435E-055B-494E-A7C8-CD59707E961C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7855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B0C0-F34E-4776-A78F-64167C01A283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7331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B0C0-F34E-4776-A78F-64167C01A283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1261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1435E-055B-494E-A7C8-CD59707E961C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7705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NTA-konceptets grundtankar, kvalitéer och utvecklingsstrategi – Tina? diskussioner, genomgång eget material, IBSE</a:t>
            </a:r>
          </a:p>
          <a:p>
            <a:r>
              <a:rPr lang="sv-SE"/>
              <a:t>Naturvetenskapens och teknikens roller i grundskolan – Anders </a:t>
            </a:r>
            <a:r>
              <a:rPr lang="sv-SE" err="1"/>
              <a:t>Jidesjö</a:t>
            </a:r>
            <a:endParaRPr lang="sv-SE"/>
          </a:p>
          <a:p>
            <a:r>
              <a:rPr lang="sv-SE"/>
              <a:t>Didaktiska kännetecken </a:t>
            </a:r>
            <a:r>
              <a:rPr lang="sv-SE" err="1"/>
              <a:t>bl.a</a:t>
            </a:r>
            <a:r>
              <a:rPr lang="sv-SE"/>
              <a:t> bedömning, reflektion, dokumentation, naturvetenskapligt arbetssätt, utvärdering samt ämnesteori i NTA-teman – Pernilla planering, diskussion, övningar, litteratur</a:t>
            </a:r>
          </a:p>
          <a:p>
            <a:r>
              <a:rPr lang="sv-SE"/>
              <a:t>Innehåll och arbetssätt i temautbildningar – planering, diskussioner, övningar</a:t>
            </a:r>
          </a:p>
          <a:p>
            <a:r>
              <a:rPr lang="sv-SE"/>
              <a:t>Utveckling- och anpassningsarbete i NTA - </a:t>
            </a:r>
          </a:p>
          <a:p>
            <a:r>
              <a:rPr lang="sv-SE"/>
              <a:t>Att möta vuxna i kompetensutveckling – reflektion/information</a:t>
            </a:r>
          </a:p>
          <a:p>
            <a:r>
              <a:rPr lang="sv-SE"/>
              <a:t>NTA-utbildning i kommuner, innehåll och former – Tina? samt erfarenhetsutbyte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1435E-055B-494E-A7C8-CD59707E961C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9691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1435E-055B-494E-A7C8-CD59707E961C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311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Det är en del i din utbildning att du själv och tillsammans med andra reflekterar över VARFÖR du tar med de delar du gör, VARFÖR du tar dem i en viss ordning och VARFÖR du väljer att göra just på det sättet.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1435E-055B-494E-A7C8-CD59707E961C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4997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1435E-055B-494E-A7C8-CD59707E961C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9691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1435E-055B-494E-A7C8-CD59707E961C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9336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1435E-055B-494E-A7C8-CD59707E961C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4435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1435E-055B-494E-A7C8-CD59707E961C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9898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1435E-055B-494E-A7C8-CD59707E961C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811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1435E-055B-494E-A7C8-CD59707E961C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74584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1435E-055B-494E-A7C8-CD59707E961C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93935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1435E-055B-494E-A7C8-CD59707E961C}" type="slidenum">
              <a:rPr lang="sv-SE" smtClean="0"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37669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Behålla? Eller hänvisa till filmen på </a:t>
            </a:r>
            <a:r>
              <a:rPr lang="sv-SE" err="1"/>
              <a:t>NTA’s</a:t>
            </a:r>
            <a:r>
              <a:rPr lang="sv-SE"/>
              <a:t> hemsida?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1435E-055B-494E-A7C8-CD59707E961C}" type="slidenum">
              <a:rPr lang="sv-SE" smtClean="0"/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02386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altLang="sv-SE" sz="1200" i="0" u="sng">
                <a:latin typeface="+mn-lt"/>
              </a:rPr>
              <a:t>Temats innehåll och lärande och Utvärdering</a:t>
            </a:r>
            <a:r>
              <a:rPr lang="sv-SE" altLang="sv-SE" sz="1200" i="0">
                <a:latin typeface="+mn-lt"/>
              </a:rPr>
              <a:t>; Pärm/lärarhandledning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200" i="0">
                <a:latin typeface="+mn-lt"/>
              </a:rPr>
              <a:t>Begreppssekvens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200" i="0">
                <a:latin typeface="+mn-lt"/>
              </a:rPr>
              <a:t>Kopplingar till Lgr 11</a:t>
            </a:r>
          </a:p>
          <a:p>
            <a:r>
              <a:rPr lang="sv-SE" altLang="sv-SE" sz="1200" i="0">
                <a:latin typeface="+mn-lt"/>
              </a:rPr>
              <a:t>Vad kan jag bedöma i elevens lärande och hur? (Pärm – Från frö till frö)</a:t>
            </a:r>
          </a:p>
          <a:p>
            <a:endParaRPr lang="sv-SE" altLang="sv-SE" sz="1200" i="0">
              <a:latin typeface="+mn-lt"/>
            </a:endParaRPr>
          </a:p>
          <a:p>
            <a:r>
              <a:rPr lang="sv-SE" altLang="sv-SE" sz="1200" i="0" u="sng">
                <a:latin typeface="+mn-lt"/>
              </a:rPr>
              <a:t>I uppdragen</a:t>
            </a:r>
            <a:r>
              <a:rPr lang="sv-SE" altLang="sv-SE" sz="1200" i="0">
                <a:latin typeface="+mn-lt"/>
              </a:rPr>
              <a:t>; Pärm/lärarhandledning</a:t>
            </a:r>
          </a:p>
          <a:p>
            <a:r>
              <a:rPr lang="sv-SE" altLang="sv-SE" sz="1200" i="0">
                <a:latin typeface="+mn-lt"/>
              </a:rPr>
              <a:t>Tydliga syften och mål för elev och lärare, på elevblad och lärarhandledning</a:t>
            </a:r>
          </a:p>
          <a:p>
            <a:r>
              <a:rPr lang="sv-SE" altLang="sv-SE" sz="1200" i="0">
                <a:latin typeface="+mn-lt"/>
              </a:rPr>
              <a:t>Fokus på viktiga slutsatser av uppdraget i lärarhandledningen, rubrik Sammanfatta och diskutera</a:t>
            </a:r>
          </a:p>
          <a:p>
            <a:r>
              <a:rPr lang="sv-SE" altLang="sv-SE" sz="1200" i="0">
                <a:latin typeface="+mn-lt"/>
              </a:rPr>
              <a:t>Tips på bedömning i lärarhandledningsdelen, rubrik Utvärdera</a:t>
            </a:r>
          </a:p>
          <a:p>
            <a:endParaRPr lang="sv-SE" altLang="sv-SE" sz="1200" i="0">
              <a:latin typeface="+mn-lt"/>
            </a:endParaRPr>
          </a:p>
          <a:p>
            <a:r>
              <a:rPr lang="sv-SE" altLang="sv-SE" sz="1200" i="0" u="sng">
                <a:latin typeface="+mn-lt"/>
              </a:rPr>
              <a:t>På hemsidan</a:t>
            </a:r>
            <a:r>
              <a:rPr lang="sv-SE" altLang="sv-SE" sz="1200" i="0">
                <a:latin typeface="+mn-lt"/>
              </a:rPr>
              <a:t>;</a:t>
            </a:r>
          </a:p>
          <a:p>
            <a:r>
              <a:rPr lang="sv-SE" altLang="sv-SE" sz="1200" i="0">
                <a:latin typeface="+mn-lt"/>
              </a:rPr>
              <a:t>Mål och syfte</a:t>
            </a:r>
          </a:p>
          <a:p>
            <a:r>
              <a:rPr lang="sv-SE" altLang="sv-SE" sz="1200" i="0">
                <a:latin typeface="+mn-lt"/>
              </a:rPr>
              <a:t>Länkar till bedömningsstöd</a:t>
            </a:r>
          </a:p>
          <a:p>
            <a:r>
              <a:rPr lang="sv-SE" altLang="sv-SE" sz="1200" i="0">
                <a:latin typeface="+mn-lt"/>
              </a:rPr>
              <a:t>Dokument/tips från NTA-pedagoger t.ex. LPP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1435E-055B-494E-A7C8-CD59707E961C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60730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altLang="sv-SE" sz="1200" i="0" u="sng">
                <a:latin typeface="+mn-lt"/>
              </a:rPr>
              <a:t>Temats innehåll och lärande och Utvärdering</a:t>
            </a:r>
            <a:r>
              <a:rPr lang="sv-SE" altLang="sv-SE" sz="1200" i="0">
                <a:latin typeface="+mn-lt"/>
              </a:rPr>
              <a:t>; Pärm/lärarhandledning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200" i="0">
                <a:latin typeface="+mn-lt"/>
              </a:rPr>
              <a:t>Begreppssekvens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200" i="0">
                <a:latin typeface="+mn-lt"/>
              </a:rPr>
              <a:t>Kopplingar till Lgr 11</a:t>
            </a:r>
          </a:p>
          <a:p>
            <a:r>
              <a:rPr lang="sv-SE" altLang="sv-SE" sz="1200" i="0">
                <a:latin typeface="+mn-lt"/>
              </a:rPr>
              <a:t>Vad kan jag bedöma i elevens lärande och hur? (Pärm – Från frö till frö)</a:t>
            </a:r>
          </a:p>
          <a:p>
            <a:endParaRPr lang="sv-SE" altLang="sv-SE" sz="1200" i="0">
              <a:latin typeface="+mn-lt"/>
            </a:endParaRPr>
          </a:p>
          <a:p>
            <a:r>
              <a:rPr lang="sv-SE" altLang="sv-SE" sz="1200" i="0" u="sng">
                <a:latin typeface="+mn-lt"/>
              </a:rPr>
              <a:t>I uppdragen</a:t>
            </a:r>
            <a:r>
              <a:rPr lang="sv-SE" altLang="sv-SE" sz="1200" i="0">
                <a:latin typeface="+mn-lt"/>
              </a:rPr>
              <a:t>; Pärm/lärarhandledning</a:t>
            </a:r>
          </a:p>
          <a:p>
            <a:r>
              <a:rPr lang="sv-SE" altLang="sv-SE" sz="1200" i="0">
                <a:latin typeface="+mn-lt"/>
              </a:rPr>
              <a:t>Tydliga syften och mål för elev och lärare, på elevblad och lärarhandledning</a:t>
            </a:r>
          </a:p>
          <a:p>
            <a:r>
              <a:rPr lang="sv-SE" altLang="sv-SE" sz="1200" i="0">
                <a:latin typeface="+mn-lt"/>
              </a:rPr>
              <a:t>Fokus på viktiga slutsatser av uppdraget i lärarhandledningen, rubrik Sammanfatta och diskutera</a:t>
            </a:r>
          </a:p>
          <a:p>
            <a:r>
              <a:rPr lang="sv-SE" altLang="sv-SE" sz="1200" i="0">
                <a:latin typeface="+mn-lt"/>
              </a:rPr>
              <a:t>Tips på bedömning i lärarhandledningsdelen, rubrik Utvärdera</a:t>
            </a:r>
          </a:p>
          <a:p>
            <a:endParaRPr lang="sv-SE" altLang="sv-SE" sz="1200" i="0">
              <a:latin typeface="+mn-lt"/>
            </a:endParaRPr>
          </a:p>
          <a:p>
            <a:r>
              <a:rPr lang="sv-SE" altLang="sv-SE" sz="1200" i="0" u="sng">
                <a:latin typeface="+mn-lt"/>
              </a:rPr>
              <a:t>På hemsidan</a:t>
            </a:r>
            <a:r>
              <a:rPr lang="sv-SE" altLang="sv-SE" sz="1200" i="0">
                <a:latin typeface="+mn-lt"/>
              </a:rPr>
              <a:t>;</a:t>
            </a:r>
          </a:p>
          <a:p>
            <a:r>
              <a:rPr lang="sv-SE" altLang="sv-SE" sz="1200" i="0">
                <a:latin typeface="+mn-lt"/>
              </a:rPr>
              <a:t>Mål och syfte</a:t>
            </a:r>
          </a:p>
          <a:p>
            <a:r>
              <a:rPr lang="sv-SE" altLang="sv-SE" sz="1200" i="0">
                <a:latin typeface="+mn-lt"/>
              </a:rPr>
              <a:t>Länkar till bedömningsstöd</a:t>
            </a:r>
          </a:p>
          <a:p>
            <a:r>
              <a:rPr lang="sv-SE" altLang="sv-SE" sz="1200" i="0">
                <a:latin typeface="+mn-lt"/>
              </a:rPr>
              <a:t>Digital lärarhandledning med tips och länkar</a:t>
            </a:r>
          </a:p>
          <a:p>
            <a:r>
              <a:rPr lang="sv-SE" altLang="sv-SE" sz="1200" i="0">
                <a:latin typeface="+mn-lt"/>
              </a:rPr>
              <a:t>Dokument/tips från NTA-pedagoger t.ex. LPP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1435E-055B-494E-A7C8-CD59707E961C}" type="slidenum">
              <a:rPr lang="sv-SE" smtClean="0"/>
              <a:t>45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92999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1435E-055B-494E-A7C8-CD59707E961C}" type="slidenum">
              <a:rPr lang="sv-SE" smtClean="0"/>
              <a:t>49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47015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1435E-055B-494E-A7C8-CD59707E961C}" type="slidenum">
              <a:rPr lang="sv-SE" smtClean="0"/>
              <a:t>50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515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1435E-055B-494E-A7C8-CD59707E961C}" type="slidenum">
              <a:rPr lang="sv-SE" smtClean="0"/>
              <a:t>52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0157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Skriva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ner</a:t>
            </a:r>
            <a:r>
              <a:rPr lang="en-US">
                <a:cs typeface="Calibri"/>
              </a:rPr>
              <a:t> var </a:t>
            </a:r>
            <a:r>
              <a:rPr lang="en-US" err="1">
                <a:cs typeface="Calibri"/>
              </a:rPr>
              <a:t>och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varför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vill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bli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utbildare</a:t>
            </a:r>
            <a:r>
              <a:rPr lang="en-US">
                <a:cs typeface="Calibri"/>
              </a:rPr>
              <a:t>. Spar den </a:t>
            </a:r>
            <a:r>
              <a:rPr lang="en-US" err="1">
                <a:cs typeface="Calibri"/>
              </a:rPr>
              <a:t>och</a:t>
            </a:r>
            <a:r>
              <a:rPr lang="en-US">
                <a:cs typeface="Calibri"/>
              </a:rPr>
              <a:t> ta med till Eskilstuna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1435E-055B-494E-A7C8-CD59707E961C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5403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Skolutvecklingsprogram</a:t>
            </a:r>
          </a:p>
          <a:p>
            <a:r>
              <a:rPr lang="sv-SE"/>
              <a:t>Temautbildningen är viktig för deltagarna. Diskussioner, pröva och utbyta erfarenheter</a:t>
            </a:r>
          </a:p>
          <a:p>
            <a:r>
              <a:rPr lang="sv-SE"/>
              <a:t>Mer än bara en blå låda</a:t>
            </a:r>
          </a:p>
          <a:p>
            <a:r>
              <a:rPr lang="sv-SE"/>
              <a:t>Regionala samordnarna</a:t>
            </a:r>
          </a:p>
          <a:p>
            <a:r>
              <a:rPr lang="sv-SE"/>
              <a:t>Kansliet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1435E-055B-494E-A7C8-CD59707E961C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8748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>
                <a:solidFill>
                  <a:schemeClr val="bg1"/>
                </a:solidFill>
              </a:rPr>
              <a:t>Kompetensutveckling</a:t>
            </a:r>
          </a:p>
          <a:p>
            <a:r>
              <a:rPr lang="sv-SE">
                <a:solidFill>
                  <a:schemeClr val="bg1"/>
                </a:solidFill>
              </a:rPr>
              <a:t>Stimulans</a:t>
            </a:r>
          </a:p>
          <a:p>
            <a:r>
              <a:rPr lang="sv-SE">
                <a:solidFill>
                  <a:schemeClr val="bg1"/>
                </a:solidFill>
              </a:rPr>
              <a:t>Variation</a:t>
            </a:r>
          </a:p>
          <a:p>
            <a:r>
              <a:rPr lang="sv-SE">
                <a:solidFill>
                  <a:schemeClr val="bg1"/>
                </a:solidFill>
              </a:rPr>
              <a:t>Information</a:t>
            </a:r>
          </a:p>
          <a:p>
            <a:r>
              <a:rPr lang="sv-SE">
                <a:solidFill>
                  <a:schemeClr val="bg1"/>
                </a:solidFill>
              </a:rPr>
              <a:t>Kommunikation / Nätverk / Kontakter</a:t>
            </a:r>
          </a:p>
          <a:p>
            <a:r>
              <a:rPr lang="sv-SE">
                <a:solidFill>
                  <a:schemeClr val="bg1"/>
                </a:solidFill>
              </a:rPr>
              <a:t>Lön/ersättningar… nu och senare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B0C0-F34E-4776-A78F-64167C01A283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7065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>
                <a:solidFill>
                  <a:schemeClr val="bg1"/>
                </a:solidFill>
              </a:rPr>
              <a:t>Otydliga(?) direktiv om arbetstid och ersättningar</a:t>
            </a:r>
          </a:p>
          <a:p>
            <a:pPr marL="0" indent="0">
              <a:buNone/>
            </a:pPr>
            <a:r>
              <a:rPr lang="sv-SE">
                <a:solidFill>
                  <a:schemeClr val="bg1"/>
                </a:solidFill>
              </a:rPr>
              <a:t>	- </a:t>
            </a:r>
            <a:r>
              <a:rPr lang="sv-SE" err="1">
                <a:solidFill>
                  <a:schemeClr val="bg1"/>
                </a:solidFill>
              </a:rPr>
              <a:t>NTAs</a:t>
            </a:r>
            <a:r>
              <a:rPr lang="sv-SE">
                <a:solidFill>
                  <a:schemeClr val="bg1"/>
                </a:solidFill>
              </a:rPr>
              <a:t> hemsida  </a:t>
            </a:r>
          </a:p>
          <a:p>
            <a:pPr marL="0" indent="0">
              <a:buNone/>
            </a:pPr>
            <a:r>
              <a:rPr lang="sv-SE">
                <a:solidFill>
                  <a:schemeClr val="bg1"/>
                </a:solidFill>
              </a:rPr>
              <a:t>	- </a:t>
            </a:r>
            <a:r>
              <a:rPr lang="sv-SE" err="1">
                <a:solidFill>
                  <a:schemeClr val="bg1"/>
                </a:solidFill>
              </a:rPr>
              <a:t>NTAs</a:t>
            </a:r>
            <a:r>
              <a:rPr lang="sv-SE">
                <a:solidFill>
                  <a:schemeClr val="bg1"/>
                </a:solidFill>
              </a:rPr>
              <a:t> dilemma gentemot kommunerna</a:t>
            </a:r>
          </a:p>
          <a:p>
            <a:r>
              <a:rPr lang="sv-SE">
                <a:solidFill>
                  <a:schemeClr val="bg1"/>
                </a:solidFill>
              </a:rPr>
              <a:t>Arbetstid – att hinna</a:t>
            </a:r>
          </a:p>
          <a:p>
            <a:pPr lvl="1"/>
            <a:r>
              <a:rPr lang="sv-SE">
                <a:solidFill>
                  <a:schemeClr val="bg1"/>
                </a:solidFill>
              </a:rPr>
              <a:t>Utbildningen/planeringen/mitt ordinarie arbete</a:t>
            </a:r>
          </a:p>
          <a:p>
            <a:pPr lvl="1"/>
            <a:r>
              <a:rPr lang="sv-SE">
                <a:solidFill>
                  <a:schemeClr val="bg1"/>
                </a:solidFill>
              </a:rPr>
              <a:t>Inför din första utbildning</a:t>
            </a:r>
          </a:p>
          <a:p>
            <a:pPr lvl="1"/>
            <a:r>
              <a:rPr lang="sv-SE">
                <a:solidFill>
                  <a:schemeClr val="bg1"/>
                </a:solidFill>
              </a:rPr>
              <a:t>Kommande utbildningar, revideringar</a:t>
            </a:r>
          </a:p>
          <a:p>
            <a:r>
              <a:rPr lang="sv-SE">
                <a:solidFill>
                  <a:schemeClr val="bg1"/>
                </a:solidFill>
              </a:rPr>
              <a:t>Fördelning uppgifter samordnare - utbildare</a:t>
            </a:r>
          </a:p>
          <a:p>
            <a:r>
              <a:rPr lang="sv-SE"/>
              <a:t>Visa dokument på hemsidan fördelning mellan utbildare och samordnare.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B0C0-F34E-4776-A78F-64167C01A283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2937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B0C0-F34E-4776-A78F-64167C01A283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3855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B0C0-F34E-4776-A78F-64167C01A283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2665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B0C0-F34E-4776-A78F-64167C01A283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8405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78D71EC-C867-D04E-B65A-BFCEC25D9B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C02E5309-957B-A84E-B744-118C51D3B0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15805" y="-604141"/>
            <a:ext cx="5160390" cy="4718941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2DC2B64D-2730-DC41-9E4A-4E8DF1ACC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820" y="3708335"/>
            <a:ext cx="9924585" cy="159039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6200">
                <a:solidFill>
                  <a:srgbClr val="45A2DB"/>
                </a:solidFill>
              </a:defRPr>
            </a:lvl1pPr>
          </a:lstStyle>
          <a:p>
            <a:r>
              <a:rPr lang="sv-SE"/>
              <a:t>Presentationsrubrik</a:t>
            </a:r>
          </a:p>
        </p:txBody>
      </p:sp>
      <p:sp>
        <p:nvSpPr>
          <p:cNvPr id="9" name="Platshållare för innehåll 3">
            <a:extLst>
              <a:ext uri="{FF2B5EF4-FFF2-40B4-BE49-F238E27FC236}">
                <a16:creationId xmlns:a16="http://schemas.microsoft.com/office/drawing/2014/main" id="{2D3794DE-EB7A-BD43-B323-A2E082786D2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92820" y="5517314"/>
            <a:ext cx="9924585" cy="426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sv-SE"/>
              <a:t>Namn </a:t>
            </a:r>
            <a:r>
              <a:rPr lang="sv-SE" err="1"/>
              <a:t>Namnsson</a:t>
            </a:r>
            <a:r>
              <a:rPr lang="sv-SE"/>
              <a:t> &amp; Namn </a:t>
            </a:r>
            <a:r>
              <a:rPr lang="sv-SE" err="1"/>
              <a:t>Namnsson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2588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, Ingress och Blå p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18188771-3F8E-334A-B401-824407DC27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8977" y="6233919"/>
            <a:ext cx="1733134" cy="251474"/>
          </a:xfrm>
          <a:prstGeom prst="rect">
            <a:avLst/>
          </a:prstGeom>
        </p:spPr>
      </p:pic>
      <p:sp>
        <p:nvSpPr>
          <p:cNvPr id="6" name="Platshållare för text 6">
            <a:extLst>
              <a:ext uri="{FF2B5EF4-FFF2-40B4-BE49-F238E27FC236}">
                <a16:creationId xmlns:a16="http://schemas.microsoft.com/office/drawing/2014/main" id="{7EDC3856-5601-5A41-8550-BD2E9E5F57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130" y="244110"/>
            <a:ext cx="11493188" cy="688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 b="1">
                <a:solidFill>
                  <a:srgbClr val="45A2DB"/>
                </a:solidFill>
              </a:defRPr>
            </a:lvl1pPr>
          </a:lstStyle>
          <a:p>
            <a:pPr lvl="0"/>
            <a:r>
              <a:rPr lang="sv-SE"/>
              <a:t>Presentationsrubrik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1C37A81-E664-774C-BD5C-9DF7253CF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13" y="932972"/>
            <a:ext cx="11194200" cy="91669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45A2DB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1990962-CFD7-8245-BCC3-D2344864F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913" y="3840914"/>
            <a:ext cx="11194198" cy="22459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r>
              <a:rPr lang="sv-SE"/>
              <a:t>Nivå två</a:t>
            </a:r>
          </a:p>
          <a:p>
            <a:pPr lvl="0"/>
            <a:r>
              <a:rPr lang="sv-SE"/>
              <a:t>Nivå tre</a:t>
            </a:r>
          </a:p>
          <a:p>
            <a:pPr lvl="0"/>
            <a:r>
              <a:rPr lang="sv-SE"/>
              <a:t>Nivå fyra</a:t>
            </a:r>
          </a:p>
          <a:p>
            <a:pPr lvl="0"/>
            <a:r>
              <a:rPr lang="sv-SE"/>
              <a:t>Nivå fem</a:t>
            </a:r>
          </a:p>
        </p:txBody>
      </p:sp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73FE0902-DAAE-A244-BFEF-5CF8BE4C1A4D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27913" y="1965278"/>
            <a:ext cx="11194198" cy="11886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600" b="1"/>
            </a:lvl1pPr>
          </a:lstStyle>
          <a:p>
            <a:pPr lvl="0"/>
            <a:r>
              <a:rPr lang="sv-SE"/>
              <a:t>Ingress</a:t>
            </a:r>
          </a:p>
          <a:p>
            <a:pPr lvl="0"/>
            <a:r>
              <a:rPr lang="sv-SE"/>
              <a:t>på ca</a:t>
            </a:r>
          </a:p>
          <a:p>
            <a:pPr lvl="0"/>
            <a:r>
              <a:rPr lang="sv-SE"/>
              <a:t>tre rader</a:t>
            </a:r>
          </a:p>
        </p:txBody>
      </p:sp>
      <p:sp>
        <p:nvSpPr>
          <p:cNvPr id="9" name="Platshållare för innehåll 3">
            <a:extLst>
              <a:ext uri="{FF2B5EF4-FFF2-40B4-BE49-F238E27FC236}">
                <a16:creationId xmlns:a16="http://schemas.microsoft.com/office/drawing/2014/main" id="{F5D500E2-055B-294C-9779-580EFBA61BE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7913" y="3153964"/>
            <a:ext cx="11194198" cy="6869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600" b="1">
                <a:solidFill>
                  <a:srgbClr val="45A2DB"/>
                </a:solidFill>
                <a:sym typeface="Wingdings" pitchFamily="2" charset="2"/>
              </a:defRPr>
            </a:lvl1pPr>
          </a:lstStyle>
          <a:p>
            <a:pPr lvl="0"/>
            <a:r>
              <a:rPr lang="sv-SE"/>
              <a:t> Mellanrubrik</a:t>
            </a:r>
          </a:p>
        </p:txBody>
      </p:sp>
    </p:spTree>
    <p:extLst>
      <p:ext uri="{BB962C8B-B14F-4D97-AF65-F5344CB8AC3E}">
        <p14:creationId xmlns:p14="http://schemas.microsoft.com/office/powerpoint/2010/main" val="1307446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4044">
          <p15:clr>
            <a:srgbClr val="FBAE40"/>
          </p15:clr>
        </p15:guide>
        <p15:guide id="3" orient="horz" pos="4201">
          <p15:clr>
            <a:srgbClr val="FBAE40"/>
          </p15:clr>
        </p15:guide>
        <p15:guide id="4" pos="755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svart rubrik (+ Blå pi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18188771-3F8E-334A-B401-824407DC27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8977" y="6233919"/>
            <a:ext cx="1733134" cy="251474"/>
          </a:xfrm>
          <a:prstGeom prst="rect">
            <a:avLst/>
          </a:prstGeom>
        </p:spPr>
      </p:pic>
      <p:sp>
        <p:nvSpPr>
          <p:cNvPr id="6" name="Platshållare för text 6">
            <a:extLst>
              <a:ext uri="{FF2B5EF4-FFF2-40B4-BE49-F238E27FC236}">
                <a16:creationId xmlns:a16="http://schemas.microsoft.com/office/drawing/2014/main" id="{7EDC3856-5601-5A41-8550-BD2E9E5F57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130" y="244110"/>
            <a:ext cx="11493188" cy="688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 b="1">
                <a:solidFill>
                  <a:srgbClr val="45A2DB"/>
                </a:solidFill>
              </a:defRPr>
            </a:lvl1pPr>
          </a:lstStyle>
          <a:p>
            <a:pPr lvl="0"/>
            <a:r>
              <a:rPr lang="sv-SE"/>
              <a:t>Presentationsrubrik</a:t>
            </a:r>
          </a:p>
        </p:txBody>
      </p:sp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73FE0902-DAAE-A244-BFEF-5CF8BE4C1A4D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27913" y="1027491"/>
            <a:ext cx="11194198" cy="11886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600" b="1"/>
            </a:lvl1pPr>
          </a:lstStyle>
          <a:p>
            <a:pPr lvl="0"/>
            <a:r>
              <a:rPr lang="sv-SE"/>
              <a:t>Ingress</a:t>
            </a:r>
          </a:p>
          <a:p>
            <a:pPr lvl="0"/>
            <a:r>
              <a:rPr lang="sv-SE"/>
              <a:t>på ca</a:t>
            </a:r>
          </a:p>
          <a:p>
            <a:pPr lvl="0"/>
            <a:r>
              <a:rPr lang="sv-SE"/>
              <a:t>tre rader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1990962-CFD7-8245-BCC3-D2344864F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913" y="2903126"/>
            <a:ext cx="11194198" cy="31428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r>
              <a:rPr lang="sv-SE"/>
              <a:t>Nivå två</a:t>
            </a:r>
          </a:p>
          <a:p>
            <a:pPr lvl="0"/>
            <a:r>
              <a:rPr lang="sv-SE"/>
              <a:t>Nivå tre</a:t>
            </a:r>
          </a:p>
          <a:p>
            <a:pPr lvl="0"/>
            <a:r>
              <a:rPr lang="sv-SE"/>
              <a:t>Nivå fyra</a:t>
            </a:r>
          </a:p>
          <a:p>
            <a:pPr lvl="0"/>
            <a:r>
              <a:rPr lang="sv-SE"/>
              <a:t>Nivå fem</a:t>
            </a:r>
          </a:p>
        </p:txBody>
      </p:sp>
      <p:sp>
        <p:nvSpPr>
          <p:cNvPr id="9" name="Platshållare för innehåll 3">
            <a:extLst>
              <a:ext uri="{FF2B5EF4-FFF2-40B4-BE49-F238E27FC236}">
                <a16:creationId xmlns:a16="http://schemas.microsoft.com/office/drawing/2014/main" id="{F5D500E2-055B-294C-9779-580EFBA61BE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7913" y="2216177"/>
            <a:ext cx="11194198" cy="6869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600" b="1">
                <a:solidFill>
                  <a:srgbClr val="45A2DB"/>
                </a:solidFill>
                <a:sym typeface="Wingdings" pitchFamily="2" charset="2"/>
              </a:defRPr>
            </a:lvl1pPr>
          </a:lstStyle>
          <a:p>
            <a:pPr lvl="0"/>
            <a:r>
              <a:rPr lang="sv-SE"/>
              <a:t> Mellanrubrik</a:t>
            </a:r>
          </a:p>
        </p:txBody>
      </p:sp>
    </p:spTree>
    <p:extLst>
      <p:ext uri="{BB962C8B-B14F-4D97-AF65-F5344CB8AC3E}">
        <p14:creationId xmlns:p14="http://schemas.microsoft.com/office/powerpoint/2010/main" val="728331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4044">
          <p15:clr>
            <a:srgbClr val="FBAE40"/>
          </p15:clr>
        </p15:guide>
        <p15:guide id="3" orient="horz" pos="4201">
          <p15:clr>
            <a:srgbClr val="FBAE40"/>
          </p15:clr>
        </p15:guide>
        <p15:guide id="4" pos="755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enspalt plus foto -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8386301-1245-664A-9C8B-16A067511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D7B5166A-F61B-B744-B7E2-40A5B75556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88977" y="6233919"/>
            <a:ext cx="1733134" cy="251474"/>
          </a:xfrm>
          <a:prstGeom prst="rect">
            <a:avLst/>
          </a:prstGeom>
        </p:spPr>
      </p:pic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9F03E82E-C155-814A-AEAE-2BCEDB4E50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4832" y="183645"/>
            <a:ext cx="5272543" cy="6485443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1C37A81-E664-774C-BD5C-9DF7253CF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13" y="524108"/>
            <a:ext cx="579193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838F34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1990962-CFD7-8245-BCC3-D2344864F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913" y="2023672"/>
            <a:ext cx="5791935" cy="43102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r>
              <a:rPr lang="sv-SE"/>
              <a:t>Nivå två</a:t>
            </a:r>
          </a:p>
          <a:p>
            <a:pPr lvl="0"/>
            <a:r>
              <a:rPr lang="sv-SE"/>
              <a:t>Nivå tre</a:t>
            </a:r>
          </a:p>
          <a:p>
            <a:pPr lvl="0"/>
            <a:r>
              <a:rPr lang="sv-SE"/>
              <a:t>Nivå fyra</a:t>
            </a:r>
          </a:p>
          <a:p>
            <a:pPr lvl="0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073482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4044">
          <p15:clr>
            <a:srgbClr val="FBAE40"/>
          </p15:clr>
        </p15:guide>
        <p15:guide id="3" orient="horz" pos="4201">
          <p15:clr>
            <a:srgbClr val="FBAE40"/>
          </p15:clr>
        </p15:guide>
        <p15:guide id="4" pos="755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enspalt plus foto - logo till vänster -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8386301-1245-664A-9C8B-16A067511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ild 4">
            <a:extLst>
              <a:ext uri="{FF2B5EF4-FFF2-40B4-BE49-F238E27FC236}">
                <a16:creationId xmlns:a16="http://schemas.microsoft.com/office/drawing/2014/main" id="{68958B78-5972-2E48-8B9E-D771D28058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721" y="5974537"/>
            <a:ext cx="2296041" cy="777545"/>
          </a:xfrm>
          <a:prstGeom prst="rect">
            <a:avLst/>
          </a:prstGeom>
        </p:spPr>
      </p:pic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9F03E82E-C155-814A-AEAE-2BCEDB4E50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4832" y="183645"/>
            <a:ext cx="5272543" cy="6485443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1C37A81-E664-774C-BD5C-9DF7253CF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13" y="524108"/>
            <a:ext cx="579193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838F34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1990962-CFD7-8245-BCC3-D2344864F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913" y="2023672"/>
            <a:ext cx="5791935" cy="43102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r>
              <a:rPr lang="sv-SE"/>
              <a:t>Nivå två</a:t>
            </a:r>
          </a:p>
          <a:p>
            <a:pPr lvl="0"/>
            <a:r>
              <a:rPr lang="sv-SE"/>
              <a:t>Nivå tre</a:t>
            </a:r>
          </a:p>
          <a:p>
            <a:pPr lvl="0"/>
            <a:r>
              <a:rPr lang="sv-SE"/>
              <a:t>Nivå fyra</a:t>
            </a:r>
          </a:p>
          <a:p>
            <a:pPr lvl="0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912933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4044">
          <p15:clr>
            <a:srgbClr val="FBAE40"/>
          </p15:clr>
        </p15:guide>
        <p15:guide id="3" orient="horz" pos="4201">
          <p15:clr>
            <a:srgbClr val="FBAE40"/>
          </p15:clr>
        </p15:guide>
        <p15:guide id="4" pos="755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enspalt m foto + Kapitelrubrik + Fokusområ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8386301-1245-664A-9C8B-16A067511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9F03E82E-C155-814A-AEAE-2BCEDB4E50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4832" y="183645"/>
            <a:ext cx="5272543" cy="6485443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42CED309-699E-A84E-936D-6C2DF25869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88977" y="6233919"/>
            <a:ext cx="1733134" cy="251474"/>
          </a:xfrm>
          <a:prstGeom prst="rect">
            <a:avLst/>
          </a:prstGeom>
        </p:spPr>
      </p:pic>
      <p:sp>
        <p:nvSpPr>
          <p:cNvPr id="6" name="Platshållare för text 6">
            <a:extLst>
              <a:ext uri="{FF2B5EF4-FFF2-40B4-BE49-F238E27FC236}">
                <a16:creationId xmlns:a16="http://schemas.microsoft.com/office/drawing/2014/main" id="{583C1860-0598-524A-A167-73B3325284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130" y="244110"/>
            <a:ext cx="6205718" cy="688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 b="1">
                <a:solidFill>
                  <a:srgbClr val="45A2DB"/>
                </a:solidFill>
              </a:defRPr>
            </a:lvl1pPr>
          </a:lstStyle>
          <a:p>
            <a:pPr lvl="0"/>
            <a:r>
              <a:rPr lang="sv-SE"/>
              <a:t>Presentationsrubrik</a:t>
            </a:r>
          </a:p>
        </p:txBody>
      </p:sp>
      <p:sp>
        <p:nvSpPr>
          <p:cNvPr id="10" name="Platshållare för text 6">
            <a:extLst>
              <a:ext uri="{FF2B5EF4-FFF2-40B4-BE49-F238E27FC236}">
                <a16:creationId xmlns:a16="http://schemas.microsoft.com/office/drawing/2014/main" id="{E4F05D64-D0E3-6F40-A406-0ACC2180F8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74810" y="244110"/>
            <a:ext cx="5161417" cy="688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ts val="2200"/>
              </a:lnSpc>
              <a:spcBef>
                <a:spcPts val="0"/>
              </a:spcBef>
              <a:buNone/>
              <a:defRPr sz="2000" b="1">
                <a:solidFill>
                  <a:srgbClr val="A2B610"/>
                </a:solidFill>
              </a:defRPr>
            </a:lvl1pPr>
          </a:lstStyle>
          <a:p>
            <a:pPr lvl="0"/>
            <a:r>
              <a:rPr lang="sv-SE"/>
              <a:t>Avsnitt 1:</a:t>
            </a:r>
          </a:p>
          <a:p>
            <a:pPr lvl="0"/>
            <a:r>
              <a:rPr lang="sv-SE" err="1"/>
              <a:t>Ev</a:t>
            </a:r>
            <a:r>
              <a:rPr lang="sv-SE"/>
              <a:t> namn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AFE04F9C-1ADA-3149-9D11-573A4BC2B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13" y="1048216"/>
            <a:ext cx="579193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838F34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innehåll 3">
            <a:extLst>
              <a:ext uri="{FF2B5EF4-FFF2-40B4-BE49-F238E27FC236}">
                <a16:creationId xmlns:a16="http://schemas.microsoft.com/office/drawing/2014/main" id="{21F4D4D8-9A2E-3640-B1E6-D8F03D8F1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913" y="2547780"/>
            <a:ext cx="5791935" cy="43102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r>
              <a:rPr lang="sv-SE"/>
              <a:t>Nivå två</a:t>
            </a:r>
          </a:p>
          <a:p>
            <a:pPr lvl="0"/>
            <a:r>
              <a:rPr lang="sv-SE"/>
              <a:t>Nivå tre</a:t>
            </a:r>
          </a:p>
          <a:p>
            <a:pPr lvl="0"/>
            <a:r>
              <a:rPr lang="sv-SE"/>
              <a:t>Nivå fyra</a:t>
            </a:r>
          </a:p>
          <a:p>
            <a:pPr lvl="0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570205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4044">
          <p15:clr>
            <a:srgbClr val="FBAE40"/>
          </p15:clr>
        </p15:guide>
        <p15:guide id="3" orient="horz" pos="4201">
          <p15:clr>
            <a:srgbClr val="FBAE40"/>
          </p15:clr>
        </p15:guide>
        <p15:guide id="4" pos="755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enspalt plus foto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8386301-1245-664A-9C8B-16A067511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F8FD5405-EC23-2947-8907-1AC391758E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88977" y="6233919"/>
            <a:ext cx="1733134" cy="251474"/>
          </a:xfrm>
          <a:prstGeom prst="rect">
            <a:avLst/>
          </a:prstGeom>
        </p:spPr>
      </p:pic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9F03E82E-C155-814A-AEAE-2BCEDB4E50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4832" y="183645"/>
            <a:ext cx="5272543" cy="6485443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1C37A81-E664-774C-BD5C-9DF7253CF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13" y="524108"/>
            <a:ext cx="579193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D78D00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1990962-CFD7-8245-BCC3-D2344864F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913" y="2023672"/>
            <a:ext cx="5791935" cy="43102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r>
              <a:rPr lang="sv-SE"/>
              <a:t>Nivå två</a:t>
            </a:r>
          </a:p>
          <a:p>
            <a:pPr lvl="0"/>
            <a:r>
              <a:rPr lang="sv-SE"/>
              <a:t>Nivå tre</a:t>
            </a:r>
          </a:p>
          <a:p>
            <a:pPr lvl="0"/>
            <a:r>
              <a:rPr lang="sv-SE"/>
              <a:t>Nivå fyra</a:t>
            </a:r>
          </a:p>
          <a:p>
            <a:pPr lvl="0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583157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4044">
          <p15:clr>
            <a:srgbClr val="FBAE40"/>
          </p15:clr>
        </p15:guide>
        <p15:guide id="3" orient="horz" pos="4201">
          <p15:clr>
            <a:srgbClr val="FBAE40"/>
          </p15:clr>
        </p15:guide>
        <p15:guide id="4" pos="755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enspalt plus foto - logo till vänst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8386301-1245-664A-9C8B-16A067511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377BE4AB-76A4-7744-9841-C2D0113C49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721" y="5974537"/>
            <a:ext cx="2296041" cy="777545"/>
          </a:xfrm>
          <a:prstGeom prst="rect">
            <a:avLst/>
          </a:prstGeom>
        </p:spPr>
      </p:pic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9F03E82E-C155-814A-AEAE-2BCEDB4E50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4832" y="183645"/>
            <a:ext cx="5272543" cy="6485443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1C37A81-E664-774C-BD5C-9DF7253CF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13" y="524108"/>
            <a:ext cx="579193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D78D00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1990962-CFD7-8245-BCC3-D2344864F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913" y="2023672"/>
            <a:ext cx="5791935" cy="43102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r>
              <a:rPr lang="sv-SE"/>
              <a:t>Nivå två</a:t>
            </a:r>
          </a:p>
          <a:p>
            <a:pPr lvl="0"/>
            <a:r>
              <a:rPr lang="sv-SE"/>
              <a:t>Nivå tre</a:t>
            </a:r>
          </a:p>
          <a:p>
            <a:pPr lvl="0"/>
            <a:r>
              <a:rPr lang="sv-SE"/>
              <a:t>Nivå fyra</a:t>
            </a:r>
          </a:p>
          <a:p>
            <a:pPr lvl="0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56786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4044">
          <p15:clr>
            <a:srgbClr val="FBAE40"/>
          </p15:clr>
        </p15:guide>
        <p15:guide id="3" orient="horz" pos="4201">
          <p15:clr>
            <a:srgbClr val="FBAE40"/>
          </p15:clr>
        </p15:guide>
        <p15:guide id="4" pos="755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enspalt m foto, kapitelrubrik + Fokusområ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8386301-1245-664A-9C8B-16A067511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9F03E82E-C155-814A-AEAE-2BCEDB4E50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4832" y="183645"/>
            <a:ext cx="5272543" cy="6485443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C30CBC02-EDF6-374F-B2EE-64D9786332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88977" y="6233919"/>
            <a:ext cx="1733134" cy="251474"/>
          </a:xfrm>
          <a:prstGeom prst="rect">
            <a:avLst/>
          </a:prstGeom>
        </p:spPr>
      </p:pic>
      <p:sp>
        <p:nvSpPr>
          <p:cNvPr id="6" name="Platshållare för text 6">
            <a:extLst>
              <a:ext uri="{FF2B5EF4-FFF2-40B4-BE49-F238E27FC236}">
                <a16:creationId xmlns:a16="http://schemas.microsoft.com/office/drawing/2014/main" id="{A3A27EEA-240E-BD4C-8961-90E8F4F6CE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130" y="244110"/>
            <a:ext cx="6205718" cy="688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 b="1">
                <a:solidFill>
                  <a:srgbClr val="45A2DB"/>
                </a:solidFill>
              </a:defRPr>
            </a:lvl1pPr>
          </a:lstStyle>
          <a:p>
            <a:pPr lvl="0"/>
            <a:r>
              <a:rPr lang="sv-SE"/>
              <a:t>Presentationsrubrik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CBC01D2C-9D7D-4948-A05E-BF67555236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74810" y="244110"/>
            <a:ext cx="5161417" cy="688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ts val="2200"/>
              </a:lnSpc>
              <a:spcBef>
                <a:spcPts val="0"/>
              </a:spcBef>
              <a:buNone/>
              <a:defRPr sz="2000" b="1">
                <a:solidFill>
                  <a:srgbClr val="EEA400"/>
                </a:solidFill>
              </a:defRPr>
            </a:lvl1pPr>
          </a:lstStyle>
          <a:p>
            <a:pPr lvl="0"/>
            <a:r>
              <a:rPr lang="sv-SE"/>
              <a:t>Avsnitt 2:</a:t>
            </a:r>
          </a:p>
          <a:p>
            <a:pPr lvl="0"/>
            <a:r>
              <a:rPr lang="sv-SE" err="1"/>
              <a:t>Ev</a:t>
            </a:r>
            <a:r>
              <a:rPr lang="sv-SE"/>
              <a:t> namn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1815A777-2A1A-CB4F-9413-63F2D99DF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13" y="1048216"/>
            <a:ext cx="579193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D78D00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Platshållare för innehåll 3">
            <a:extLst>
              <a:ext uri="{FF2B5EF4-FFF2-40B4-BE49-F238E27FC236}">
                <a16:creationId xmlns:a16="http://schemas.microsoft.com/office/drawing/2014/main" id="{55EA7E81-6363-9B46-B25A-15F5C2F13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913" y="2547780"/>
            <a:ext cx="5791935" cy="43102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r>
              <a:rPr lang="sv-SE"/>
              <a:t>Nivå två</a:t>
            </a:r>
          </a:p>
          <a:p>
            <a:pPr lvl="0"/>
            <a:r>
              <a:rPr lang="sv-SE"/>
              <a:t>Nivå tre</a:t>
            </a:r>
          </a:p>
          <a:p>
            <a:pPr lvl="0"/>
            <a:r>
              <a:rPr lang="sv-SE"/>
              <a:t>Nivå fyra</a:t>
            </a:r>
          </a:p>
          <a:p>
            <a:pPr lvl="0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915550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4044">
          <p15:clr>
            <a:srgbClr val="FBAE40"/>
          </p15:clr>
        </p15:guide>
        <p15:guide id="3" orient="horz" pos="4201">
          <p15:clr>
            <a:srgbClr val="FBAE40"/>
          </p15:clr>
        </p15:guide>
        <p15:guide id="4" pos="755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enspalt plus foto -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8386301-1245-664A-9C8B-16A067511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A6BC59C6-19B8-4141-9674-8835056DB0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88977" y="6233919"/>
            <a:ext cx="1733134" cy="251474"/>
          </a:xfrm>
          <a:prstGeom prst="rect">
            <a:avLst/>
          </a:prstGeom>
        </p:spPr>
      </p:pic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9F03E82E-C155-814A-AEAE-2BCEDB4E50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4832" y="183645"/>
            <a:ext cx="5272543" cy="6485443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1C37A81-E664-774C-BD5C-9DF7253CF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13" y="524108"/>
            <a:ext cx="579193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B0467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1990962-CFD7-8245-BCC3-D2344864F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913" y="2023672"/>
            <a:ext cx="5791935" cy="43102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r>
              <a:rPr lang="sv-SE"/>
              <a:t>Nivå två</a:t>
            </a:r>
          </a:p>
          <a:p>
            <a:pPr lvl="0"/>
            <a:r>
              <a:rPr lang="sv-SE"/>
              <a:t>Nivå tre</a:t>
            </a:r>
          </a:p>
          <a:p>
            <a:pPr lvl="0"/>
            <a:r>
              <a:rPr lang="sv-SE"/>
              <a:t>Nivå fyra</a:t>
            </a:r>
          </a:p>
          <a:p>
            <a:pPr lvl="0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056041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4044">
          <p15:clr>
            <a:srgbClr val="FBAE40"/>
          </p15:clr>
        </p15:guide>
        <p15:guide id="3" orient="horz" pos="4201">
          <p15:clr>
            <a:srgbClr val="FBAE40"/>
          </p15:clr>
        </p15:guide>
        <p15:guide id="4" pos="755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enspalt plus foto - logo till vänster -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4">
            <a:extLst>
              <a:ext uri="{FF2B5EF4-FFF2-40B4-BE49-F238E27FC236}">
                <a16:creationId xmlns:a16="http://schemas.microsoft.com/office/drawing/2014/main" id="{B4B3FCEE-69CC-6840-AD5A-FBDDA21D9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721" y="5974537"/>
            <a:ext cx="2296041" cy="77754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38386301-1245-664A-9C8B-16A0675117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9F03E82E-C155-814A-AEAE-2BCEDB4E50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4832" y="183645"/>
            <a:ext cx="5272543" cy="6485443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1C37A81-E664-774C-BD5C-9DF7253CF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13" y="524108"/>
            <a:ext cx="579193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B0467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1990962-CFD7-8245-BCC3-D2344864F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913" y="2023672"/>
            <a:ext cx="5791935" cy="395086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r>
              <a:rPr lang="sv-SE"/>
              <a:t>Nivå två</a:t>
            </a:r>
          </a:p>
          <a:p>
            <a:pPr lvl="0"/>
            <a:r>
              <a:rPr lang="sv-SE"/>
              <a:t>Nivå tre</a:t>
            </a:r>
          </a:p>
          <a:p>
            <a:pPr lvl="0"/>
            <a:r>
              <a:rPr lang="sv-SE"/>
              <a:t>Nivå fyra</a:t>
            </a:r>
          </a:p>
          <a:p>
            <a:pPr lvl="0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865001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4044">
          <p15:clr>
            <a:srgbClr val="FBAE40"/>
          </p15:clr>
        </p15:guide>
        <p15:guide id="3" orient="horz" pos="4201">
          <p15:clr>
            <a:srgbClr val="FBAE40"/>
          </p15:clr>
        </p15:guide>
        <p15:guide id="4" pos="75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78D71EC-C867-D04E-B65A-BFCEC25D9B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C02E5309-957B-A84E-B744-118C51D3B0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43188" y="363006"/>
            <a:ext cx="6705624" cy="613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37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enspalt m foto, kapitelrubrik + Fokusområ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8386301-1245-664A-9C8B-16A067511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9F03E82E-C155-814A-AEAE-2BCEDB4E50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4832" y="183645"/>
            <a:ext cx="5272543" cy="6485443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8F18E150-67C5-074C-9F67-A8BD6B35EE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88977" y="6233919"/>
            <a:ext cx="1733134" cy="251474"/>
          </a:xfrm>
          <a:prstGeom prst="rect">
            <a:avLst/>
          </a:prstGeom>
        </p:spPr>
      </p:pic>
      <p:sp>
        <p:nvSpPr>
          <p:cNvPr id="6" name="Platshållare för text 6">
            <a:extLst>
              <a:ext uri="{FF2B5EF4-FFF2-40B4-BE49-F238E27FC236}">
                <a16:creationId xmlns:a16="http://schemas.microsoft.com/office/drawing/2014/main" id="{12F49EA9-5602-9A43-A0C0-C404E4B86E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130" y="244110"/>
            <a:ext cx="6205718" cy="688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 b="1">
                <a:solidFill>
                  <a:srgbClr val="45A2DB"/>
                </a:solidFill>
              </a:defRPr>
            </a:lvl1pPr>
          </a:lstStyle>
          <a:p>
            <a:pPr lvl="0"/>
            <a:r>
              <a:rPr lang="sv-SE"/>
              <a:t>Presentationsrubrik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D1B17994-570F-4441-BBD1-BD3D5C667B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74810" y="244110"/>
            <a:ext cx="5161417" cy="688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ts val="2200"/>
              </a:lnSpc>
              <a:spcBef>
                <a:spcPts val="0"/>
              </a:spcBef>
              <a:buNone/>
              <a:defRPr sz="2000" b="1">
                <a:solidFill>
                  <a:srgbClr val="E93E8A"/>
                </a:solidFill>
              </a:defRPr>
            </a:lvl1pPr>
          </a:lstStyle>
          <a:p>
            <a:pPr lvl="0"/>
            <a:r>
              <a:rPr lang="sv-SE"/>
              <a:t>Avsnitt 3:</a:t>
            </a:r>
          </a:p>
          <a:p>
            <a:pPr lvl="0"/>
            <a:r>
              <a:rPr lang="sv-SE" err="1"/>
              <a:t>Ev</a:t>
            </a:r>
            <a:r>
              <a:rPr lang="sv-SE"/>
              <a:t> namn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1931CE3D-4DA8-DE4B-9816-B6AAE1143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13" y="1048216"/>
            <a:ext cx="579193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B0467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Platshållare för innehåll 3">
            <a:extLst>
              <a:ext uri="{FF2B5EF4-FFF2-40B4-BE49-F238E27FC236}">
                <a16:creationId xmlns:a16="http://schemas.microsoft.com/office/drawing/2014/main" id="{6A037F5C-C065-C941-A603-84889036D4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913" y="2547780"/>
            <a:ext cx="5791935" cy="43102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r>
              <a:rPr lang="sv-SE"/>
              <a:t>Nivå två</a:t>
            </a:r>
          </a:p>
          <a:p>
            <a:pPr lvl="0"/>
            <a:r>
              <a:rPr lang="sv-SE"/>
              <a:t>Nivå tre</a:t>
            </a:r>
          </a:p>
          <a:p>
            <a:pPr lvl="0"/>
            <a:r>
              <a:rPr lang="sv-SE"/>
              <a:t>Nivå fyra</a:t>
            </a:r>
          </a:p>
          <a:p>
            <a:pPr lvl="0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794507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4044">
          <p15:clr>
            <a:srgbClr val="FBAE40"/>
          </p15:clr>
        </p15:guide>
        <p15:guide id="3" orient="horz" pos="4201">
          <p15:clr>
            <a:srgbClr val="FBAE40"/>
          </p15:clr>
        </p15:guide>
        <p15:guide id="4" pos="755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Symbo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FD381C1B-BDA1-494D-B5D9-F0F28F57B7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721" y="5974537"/>
            <a:ext cx="2296041" cy="777545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6A6EE987-8235-1B48-AB6F-93155BA604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1213" y="340815"/>
            <a:ext cx="533400" cy="53340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0D1D3741-168F-C441-AEE4-44E71D5463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97788" y="391615"/>
            <a:ext cx="431800" cy="431800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35D4A263-623C-FF4C-9CE1-7A77E62B24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96156" y="391615"/>
            <a:ext cx="431800" cy="431800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A00A7817-F3B3-644C-AABE-69A236F94A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99419" y="391615"/>
            <a:ext cx="431800" cy="431800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188B6236-568F-394D-9CD6-2AE71E8927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01050" y="391615"/>
            <a:ext cx="431800" cy="431800"/>
          </a:xfrm>
          <a:prstGeom prst="rect">
            <a:avLst/>
          </a:prstGeom>
        </p:spPr>
      </p:pic>
      <p:sp>
        <p:nvSpPr>
          <p:cNvPr id="6" name="Platshållare för bild 7">
            <a:extLst>
              <a:ext uri="{FF2B5EF4-FFF2-40B4-BE49-F238E27FC236}">
                <a16:creationId xmlns:a16="http://schemas.microsoft.com/office/drawing/2014/main" id="{8E3A44F3-7CC4-D44A-97B9-1A92F3411C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4832" y="183645"/>
            <a:ext cx="5272543" cy="6485443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1989C9DA-B667-E243-8A72-BC514D53E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13" y="1048216"/>
            <a:ext cx="579193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45A2DB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innehåll 3">
            <a:extLst>
              <a:ext uri="{FF2B5EF4-FFF2-40B4-BE49-F238E27FC236}">
                <a16:creationId xmlns:a16="http://schemas.microsoft.com/office/drawing/2014/main" id="{C73D0349-89E3-2749-9BCA-2CEFDB8D1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913" y="2547780"/>
            <a:ext cx="5791935" cy="34267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r>
              <a:rPr lang="sv-SE"/>
              <a:t>Nivå två</a:t>
            </a:r>
          </a:p>
          <a:p>
            <a:pPr lvl="0"/>
            <a:r>
              <a:rPr lang="sv-SE"/>
              <a:t>Nivå tre</a:t>
            </a:r>
          </a:p>
          <a:p>
            <a:pPr lvl="0"/>
            <a:r>
              <a:rPr lang="sv-SE"/>
              <a:t>Nivå fyra</a:t>
            </a:r>
          </a:p>
          <a:p>
            <a:pPr lvl="0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877361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Symboler Te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FD381C1B-BDA1-494D-B5D9-F0F28F57B7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721" y="5974537"/>
            <a:ext cx="2296041" cy="777545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6A6EE987-8235-1B48-AB6F-93155BA604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1213" y="340815"/>
            <a:ext cx="533400" cy="533400"/>
          </a:xfrm>
          <a:prstGeom prst="rect">
            <a:avLst/>
          </a:prstGeom>
        </p:spPr>
      </p:pic>
      <p:sp>
        <p:nvSpPr>
          <p:cNvPr id="6" name="Platshållare för bild 7">
            <a:extLst>
              <a:ext uri="{FF2B5EF4-FFF2-40B4-BE49-F238E27FC236}">
                <a16:creationId xmlns:a16="http://schemas.microsoft.com/office/drawing/2014/main" id="{8E3A44F3-7CC4-D44A-97B9-1A92F3411C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4832" y="183645"/>
            <a:ext cx="5272543" cy="6485443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1989C9DA-B667-E243-8A72-BC514D53E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13" y="1048216"/>
            <a:ext cx="579193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45A2DB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innehåll 3">
            <a:extLst>
              <a:ext uri="{FF2B5EF4-FFF2-40B4-BE49-F238E27FC236}">
                <a16:creationId xmlns:a16="http://schemas.microsoft.com/office/drawing/2014/main" id="{C73D0349-89E3-2749-9BCA-2CEFDB8D1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913" y="2547780"/>
            <a:ext cx="5791935" cy="34267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r>
              <a:rPr lang="sv-SE"/>
              <a:t>Nivå två</a:t>
            </a:r>
          </a:p>
          <a:p>
            <a:pPr lvl="0"/>
            <a:r>
              <a:rPr lang="sv-SE"/>
              <a:t>Nivå tre</a:t>
            </a:r>
          </a:p>
          <a:p>
            <a:pPr lvl="0"/>
            <a:r>
              <a:rPr lang="sv-SE"/>
              <a:t>Nivå fyra</a:t>
            </a:r>
          </a:p>
          <a:p>
            <a:pPr lvl="0"/>
            <a:r>
              <a:rPr lang="sv-SE"/>
              <a:t>Nivå fem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80BC3E0D-F001-FF4D-BEEB-136C05EDBE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1050" y="389158"/>
            <a:ext cx="431800" cy="431800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71B20F7C-FCBE-F24E-8B42-94CB87A4E8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99418" y="389158"/>
            <a:ext cx="431800" cy="431800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AF3DFE0B-85CC-FE43-8A7A-51E11DEFF6C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997788" y="389158"/>
            <a:ext cx="431800" cy="431800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042871ED-6FB3-4548-9E2E-04BE1D4F967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496156" y="389158"/>
            <a:ext cx="4318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4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Symboler Mater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FD381C1B-BDA1-494D-B5D9-F0F28F57B7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721" y="5974537"/>
            <a:ext cx="2296041" cy="777545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188B6236-568F-394D-9CD6-2AE71E892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050" y="391615"/>
            <a:ext cx="431800" cy="431800"/>
          </a:xfrm>
          <a:prstGeom prst="rect">
            <a:avLst/>
          </a:prstGeom>
        </p:spPr>
      </p:pic>
      <p:sp>
        <p:nvSpPr>
          <p:cNvPr id="6" name="Platshållare för bild 7">
            <a:extLst>
              <a:ext uri="{FF2B5EF4-FFF2-40B4-BE49-F238E27FC236}">
                <a16:creationId xmlns:a16="http://schemas.microsoft.com/office/drawing/2014/main" id="{8E3A44F3-7CC4-D44A-97B9-1A92F3411C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4832" y="183645"/>
            <a:ext cx="5272543" cy="6485443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1989C9DA-B667-E243-8A72-BC514D53E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13" y="1048216"/>
            <a:ext cx="579193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45A2DB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innehåll 3">
            <a:extLst>
              <a:ext uri="{FF2B5EF4-FFF2-40B4-BE49-F238E27FC236}">
                <a16:creationId xmlns:a16="http://schemas.microsoft.com/office/drawing/2014/main" id="{C73D0349-89E3-2749-9BCA-2CEFDB8D1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913" y="2547780"/>
            <a:ext cx="5791935" cy="34267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r>
              <a:rPr lang="sv-SE"/>
              <a:t>Nivå två</a:t>
            </a:r>
          </a:p>
          <a:p>
            <a:pPr lvl="0"/>
            <a:r>
              <a:rPr lang="sv-SE"/>
              <a:t>Nivå tre</a:t>
            </a:r>
          </a:p>
          <a:p>
            <a:pPr lvl="0"/>
            <a:r>
              <a:rPr lang="sv-SE"/>
              <a:t>Nivå fyra</a:t>
            </a:r>
          </a:p>
          <a:p>
            <a:pPr lvl="0"/>
            <a:r>
              <a:rPr lang="sv-SE"/>
              <a:t>Nivå fem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9AB0EC32-6A36-0C45-9AA2-A544669AD9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1213" y="340815"/>
            <a:ext cx="533400" cy="533400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F5B8C574-87FB-6B4D-B125-C084B08FE8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99418" y="389158"/>
            <a:ext cx="431800" cy="431800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5ABD07A5-DFA2-0746-B561-B418FFA585C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997788" y="389158"/>
            <a:ext cx="431800" cy="431800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3DECFD11-A20B-F142-A9EB-4A3B0E4BE06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496156" y="389158"/>
            <a:ext cx="4318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85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Symboler Kompetensutveck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FD381C1B-BDA1-494D-B5D9-F0F28F57B7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721" y="5974537"/>
            <a:ext cx="2296041" cy="777545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A00A7817-F3B3-644C-AABE-69A236F94A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99419" y="391615"/>
            <a:ext cx="431800" cy="431800"/>
          </a:xfrm>
          <a:prstGeom prst="rect">
            <a:avLst/>
          </a:prstGeom>
        </p:spPr>
      </p:pic>
      <p:sp>
        <p:nvSpPr>
          <p:cNvPr id="6" name="Platshållare för bild 7">
            <a:extLst>
              <a:ext uri="{FF2B5EF4-FFF2-40B4-BE49-F238E27FC236}">
                <a16:creationId xmlns:a16="http://schemas.microsoft.com/office/drawing/2014/main" id="{8E3A44F3-7CC4-D44A-97B9-1A92F3411C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4832" y="183645"/>
            <a:ext cx="5272543" cy="6485443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1989C9DA-B667-E243-8A72-BC514D53E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13" y="1048216"/>
            <a:ext cx="579193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45A2DB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innehåll 3">
            <a:extLst>
              <a:ext uri="{FF2B5EF4-FFF2-40B4-BE49-F238E27FC236}">
                <a16:creationId xmlns:a16="http://schemas.microsoft.com/office/drawing/2014/main" id="{C73D0349-89E3-2749-9BCA-2CEFDB8D1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913" y="2547780"/>
            <a:ext cx="5791935" cy="34267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r>
              <a:rPr lang="sv-SE"/>
              <a:t>Nivå två</a:t>
            </a:r>
          </a:p>
          <a:p>
            <a:pPr lvl="0"/>
            <a:r>
              <a:rPr lang="sv-SE"/>
              <a:t>Nivå tre</a:t>
            </a:r>
          </a:p>
          <a:p>
            <a:pPr lvl="0"/>
            <a:r>
              <a:rPr lang="sv-SE"/>
              <a:t>Nivå fyra</a:t>
            </a:r>
          </a:p>
          <a:p>
            <a:pPr lvl="0"/>
            <a:r>
              <a:rPr lang="sv-SE"/>
              <a:t>Nivå fem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B30924CD-B01D-484A-901A-E451F40515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1213" y="340815"/>
            <a:ext cx="533400" cy="533400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9C1523D5-6802-CE42-98B0-D5D7CC54406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1050" y="389158"/>
            <a:ext cx="431800" cy="431800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B7562F67-BFE2-2E4E-AD8E-F2E83939454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997788" y="389158"/>
            <a:ext cx="431800" cy="431800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DDB32ACA-385D-8C4F-8A12-2F812469A93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496156" y="389158"/>
            <a:ext cx="4318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04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Symboler Organis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0D1D3741-168F-C441-AEE4-44E71D5463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97788" y="391615"/>
            <a:ext cx="431800" cy="431800"/>
          </a:xfrm>
          <a:prstGeom prst="rect">
            <a:avLst/>
          </a:prstGeom>
        </p:spPr>
      </p:pic>
      <p:sp>
        <p:nvSpPr>
          <p:cNvPr id="6" name="Platshållare för bild 7">
            <a:extLst>
              <a:ext uri="{FF2B5EF4-FFF2-40B4-BE49-F238E27FC236}">
                <a16:creationId xmlns:a16="http://schemas.microsoft.com/office/drawing/2014/main" id="{8E3A44F3-7CC4-D44A-97B9-1A92F3411C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4832" y="183645"/>
            <a:ext cx="5272543" cy="6485443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1989C9DA-B667-E243-8A72-BC514D53E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13" y="1048216"/>
            <a:ext cx="579193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45A2DB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innehåll 3">
            <a:extLst>
              <a:ext uri="{FF2B5EF4-FFF2-40B4-BE49-F238E27FC236}">
                <a16:creationId xmlns:a16="http://schemas.microsoft.com/office/drawing/2014/main" id="{C73D0349-89E3-2749-9BCA-2CEFDB8D1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913" y="2547780"/>
            <a:ext cx="5791935" cy="34267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r>
              <a:rPr lang="sv-SE"/>
              <a:t>Nivå två</a:t>
            </a:r>
          </a:p>
          <a:p>
            <a:pPr lvl="0"/>
            <a:r>
              <a:rPr lang="sv-SE"/>
              <a:t>Nivå tre</a:t>
            </a:r>
          </a:p>
          <a:p>
            <a:pPr lvl="0"/>
            <a:r>
              <a:rPr lang="sv-SE"/>
              <a:t>Nivå fyra</a:t>
            </a:r>
          </a:p>
          <a:p>
            <a:pPr lvl="0"/>
            <a:r>
              <a:rPr lang="sv-SE"/>
              <a:t>Nivå fem</a:t>
            </a:r>
          </a:p>
        </p:txBody>
      </p:sp>
      <p:pic>
        <p:nvPicPr>
          <p:cNvPr id="17" name="Bild 4">
            <a:extLst>
              <a:ext uri="{FF2B5EF4-FFF2-40B4-BE49-F238E27FC236}">
                <a16:creationId xmlns:a16="http://schemas.microsoft.com/office/drawing/2014/main" id="{364242C4-A01C-C943-B2FB-B665E2674C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721" y="5974537"/>
            <a:ext cx="2296041" cy="777545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EB7D1532-D82F-B844-A842-C60914FC08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96156" y="389158"/>
            <a:ext cx="431800" cy="431800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135126AC-A8C7-3D48-B5EC-6740BCD48B5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99418" y="389158"/>
            <a:ext cx="431800" cy="431800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B73F5D2C-A6FA-2246-9EC5-38CEEF01876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1050" y="389158"/>
            <a:ext cx="431800" cy="431800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E15E6E41-D1E6-7346-A389-05113642B6E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1213" y="340815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71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Symboler Utvärd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FD381C1B-BDA1-494D-B5D9-F0F28F57B7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721" y="5974537"/>
            <a:ext cx="2296041" cy="777545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35D4A263-623C-FF4C-9CE1-7A77E62B24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96156" y="391615"/>
            <a:ext cx="431800" cy="431800"/>
          </a:xfrm>
          <a:prstGeom prst="rect">
            <a:avLst/>
          </a:prstGeom>
        </p:spPr>
      </p:pic>
      <p:sp>
        <p:nvSpPr>
          <p:cNvPr id="6" name="Platshållare för bild 7">
            <a:extLst>
              <a:ext uri="{FF2B5EF4-FFF2-40B4-BE49-F238E27FC236}">
                <a16:creationId xmlns:a16="http://schemas.microsoft.com/office/drawing/2014/main" id="{8E3A44F3-7CC4-D44A-97B9-1A92F3411C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4832" y="183645"/>
            <a:ext cx="5272543" cy="6485443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1989C9DA-B667-E243-8A72-BC514D53E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13" y="1048216"/>
            <a:ext cx="579193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45A2DB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innehåll 3">
            <a:extLst>
              <a:ext uri="{FF2B5EF4-FFF2-40B4-BE49-F238E27FC236}">
                <a16:creationId xmlns:a16="http://schemas.microsoft.com/office/drawing/2014/main" id="{C73D0349-89E3-2749-9BCA-2CEFDB8D1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913" y="2547780"/>
            <a:ext cx="5791935" cy="34267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r>
              <a:rPr lang="sv-SE"/>
              <a:t>Nivå två</a:t>
            </a:r>
          </a:p>
          <a:p>
            <a:pPr lvl="0"/>
            <a:r>
              <a:rPr lang="sv-SE"/>
              <a:t>Nivå tre</a:t>
            </a:r>
          </a:p>
          <a:p>
            <a:pPr lvl="0"/>
            <a:r>
              <a:rPr lang="sv-SE"/>
              <a:t>Nivå fyra</a:t>
            </a:r>
          </a:p>
          <a:p>
            <a:pPr lvl="0"/>
            <a:r>
              <a:rPr lang="sv-SE"/>
              <a:t>Nivå fem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8E22C29B-4A47-0742-A3C0-7F4701E613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1213" y="340815"/>
            <a:ext cx="533400" cy="533400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244AA4EE-D4F6-C449-9F66-D5BBB7E0C05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1050" y="389158"/>
            <a:ext cx="431800" cy="431800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D7064C61-76FF-D547-82CE-F6ECCF7D290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99418" y="389158"/>
            <a:ext cx="431800" cy="431800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0AE9674B-3FF5-7244-893E-7495A3844BF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997788" y="389158"/>
            <a:ext cx="4318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41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Symboler: Teman, Materiel och Kompetensutveck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FD381C1B-BDA1-494D-B5D9-F0F28F57B7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721" y="5974537"/>
            <a:ext cx="2296041" cy="777545"/>
          </a:xfrm>
          <a:prstGeom prst="rect">
            <a:avLst/>
          </a:prstGeom>
        </p:spPr>
      </p:pic>
      <p:sp>
        <p:nvSpPr>
          <p:cNvPr id="6" name="Platshållare för bild 7">
            <a:extLst>
              <a:ext uri="{FF2B5EF4-FFF2-40B4-BE49-F238E27FC236}">
                <a16:creationId xmlns:a16="http://schemas.microsoft.com/office/drawing/2014/main" id="{8E3A44F3-7CC4-D44A-97B9-1A92F3411C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4832" y="183645"/>
            <a:ext cx="5272543" cy="6485443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1989C9DA-B667-E243-8A72-BC514D53E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13" y="1048216"/>
            <a:ext cx="579193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45A2DB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innehåll 3">
            <a:extLst>
              <a:ext uri="{FF2B5EF4-FFF2-40B4-BE49-F238E27FC236}">
                <a16:creationId xmlns:a16="http://schemas.microsoft.com/office/drawing/2014/main" id="{C73D0349-89E3-2749-9BCA-2CEFDB8D1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913" y="2547780"/>
            <a:ext cx="5791935" cy="34267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r>
              <a:rPr lang="sv-SE"/>
              <a:t>Nivå två</a:t>
            </a:r>
          </a:p>
          <a:p>
            <a:pPr lvl="0"/>
            <a:r>
              <a:rPr lang="sv-SE"/>
              <a:t>Nivå tre</a:t>
            </a:r>
          </a:p>
          <a:p>
            <a:pPr lvl="0"/>
            <a:r>
              <a:rPr lang="sv-SE"/>
              <a:t>Nivå fyra</a:t>
            </a:r>
          </a:p>
          <a:p>
            <a:pPr lvl="0"/>
            <a:r>
              <a:rPr lang="sv-SE"/>
              <a:t>Nivå fem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6A6EE987-8235-1B48-AB6F-93155BA604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1213" y="340815"/>
            <a:ext cx="533400" cy="533400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A00A7817-F3B3-644C-AABE-69A236F94A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99419" y="391615"/>
            <a:ext cx="431800" cy="431800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188B6236-568F-394D-9CD6-2AE71E89274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1050" y="391615"/>
            <a:ext cx="431800" cy="43180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9F80982F-9C53-194B-9C3E-83D9D053643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997788" y="389158"/>
            <a:ext cx="431800" cy="43180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67B6F67F-CFD4-1547-8A39-B96B097388C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496156" y="389158"/>
            <a:ext cx="4318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367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Symboler: Teman och Mater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FD381C1B-BDA1-494D-B5D9-F0F28F57B7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721" y="5974537"/>
            <a:ext cx="2296041" cy="777545"/>
          </a:xfrm>
          <a:prstGeom prst="rect">
            <a:avLst/>
          </a:prstGeom>
        </p:spPr>
      </p:pic>
      <p:sp>
        <p:nvSpPr>
          <p:cNvPr id="6" name="Platshållare för bild 7">
            <a:extLst>
              <a:ext uri="{FF2B5EF4-FFF2-40B4-BE49-F238E27FC236}">
                <a16:creationId xmlns:a16="http://schemas.microsoft.com/office/drawing/2014/main" id="{8E3A44F3-7CC4-D44A-97B9-1A92F3411C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4832" y="183645"/>
            <a:ext cx="5272543" cy="6485443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1989C9DA-B667-E243-8A72-BC514D53E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13" y="1048216"/>
            <a:ext cx="579193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45A2DB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innehåll 3">
            <a:extLst>
              <a:ext uri="{FF2B5EF4-FFF2-40B4-BE49-F238E27FC236}">
                <a16:creationId xmlns:a16="http://schemas.microsoft.com/office/drawing/2014/main" id="{C73D0349-89E3-2749-9BCA-2CEFDB8D1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913" y="2547780"/>
            <a:ext cx="5791935" cy="34267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r>
              <a:rPr lang="sv-SE"/>
              <a:t>Nivå två</a:t>
            </a:r>
          </a:p>
          <a:p>
            <a:pPr lvl="0"/>
            <a:r>
              <a:rPr lang="sv-SE"/>
              <a:t>Nivå tre</a:t>
            </a:r>
          </a:p>
          <a:p>
            <a:pPr lvl="0"/>
            <a:r>
              <a:rPr lang="sv-SE"/>
              <a:t>Nivå fyra</a:t>
            </a:r>
          </a:p>
          <a:p>
            <a:pPr lvl="0"/>
            <a:r>
              <a:rPr lang="sv-SE"/>
              <a:t>Nivå fem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6A6EE987-8235-1B48-AB6F-93155BA604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1213" y="340815"/>
            <a:ext cx="533400" cy="533400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188B6236-568F-394D-9CD6-2AE71E8927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1050" y="391615"/>
            <a:ext cx="431800" cy="43180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4198EF20-C9BF-D347-A304-8996FBC0188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99418" y="389158"/>
            <a:ext cx="431800" cy="431800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47A38285-E0FB-664D-9797-542C2856C5B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997788" y="389158"/>
            <a:ext cx="431800" cy="431800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69080A07-F7DA-A548-A5C3-46729671254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496156" y="389158"/>
            <a:ext cx="4318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443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tvåspalt plu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7">
            <a:extLst>
              <a:ext uri="{FF2B5EF4-FFF2-40B4-BE49-F238E27FC236}">
                <a16:creationId xmlns:a16="http://schemas.microsoft.com/office/drawing/2014/main" id="{9DEABB7F-000E-B244-B9D2-74FE31DA7E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4832" y="188913"/>
            <a:ext cx="5255081" cy="648017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8F7D9232-85D7-D747-8E18-BB211502B8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8977" y="6233919"/>
            <a:ext cx="1733134" cy="25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4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44" userDrawn="1">
          <p15:clr>
            <a:srgbClr val="FBAE40"/>
          </p15:clr>
        </p15:guide>
        <p15:guide id="2" pos="424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889E1508-BB5D-C247-B193-3BCE95BB8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150" y="184150"/>
            <a:ext cx="11823700" cy="6489700"/>
          </a:xfrm>
          <a:prstGeom prst="rect">
            <a:avLst/>
          </a:prstGeom>
        </p:spPr>
      </p:pic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6C5BCA3D-870A-084E-B235-7F1BFA4F2C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650" y="2743200"/>
            <a:ext cx="4810699" cy="20462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7000"/>
              </a:lnSpc>
              <a:buNone/>
              <a:defRPr sz="4200" b="1">
                <a:solidFill>
                  <a:srgbClr val="45A2DB"/>
                </a:solidFill>
              </a:defRPr>
            </a:lvl1pPr>
          </a:lstStyle>
          <a:p>
            <a:pPr lvl="0"/>
            <a:r>
              <a:rPr lang="sv-SE"/>
              <a:t>Avsnittsrubrik</a:t>
            </a: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944EA92E-F1C3-F14F-8342-2D4499E99D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88977" y="6233919"/>
            <a:ext cx="1733134" cy="25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98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310833A2-36BC-EE47-B586-A1BEA20707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8977" y="6233919"/>
            <a:ext cx="1733134" cy="25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167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889E1508-BB5D-C247-B193-3BCE95BB8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150" y="184150"/>
            <a:ext cx="11823700" cy="64897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53BA057A-1538-DD41-8943-E26862B2FF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15447" y="2335461"/>
            <a:ext cx="5361106" cy="4902487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DB6DBD61-7CCA-6B4C-9605-23782B1340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820" y="992407"/>
            <a:ext cx="9924585" cy="159039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6200">
                <a:solidFill>
                  <a:srgbClr val="45A2DB"/>
                </a:solidFill>
              </a:defRPr>
            </a:lvl1pPr>
          </a:lstStyle>
          <a:p>
            <a:r>
              <a:rPr lang="sv-SE"/>
              <a:t>Lycka till!</a:t>
            </a:r>
          </a:p>
        </p:txBody>
      </p:sp>
      <p:sp>
        <p:nvSpPr>
          <p:cNvPr id="8" name="Platshållare för innehåll 3">
            <a:extLst>
              <a:ext uri="{FF2B5EF4-FFF2-40B4-BE49-F238E27FC236}">
                <a16:creationId xmlns:a16="http://schemas.microsoft.com/office/drawing/2014/main" id="{033691B6-8BEA-F84A-8B32-704D9D5F72C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92820" y="2582800"/>
            <a:ext cx="9924585" cy="5168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sv-SE"/>
              <a:t>Namn </a:t>
            </a:r>
            <a:r>
              <a:rPr lang="sv-SE" err="1"/>
              <a:t>Namnsson</a:t>
            </a:r>
            <a:r>
              <a:rPr lang="sv-SE"/>
              <a:t> &amp; Namn </a:t>
            </a:r>
            <a:r>
              <a:rPr lang="sv-SE" err="1"/>
              <a:t>Namnsson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00411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vslutning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889E1508-BB5D-C247-B193-3BCE95BB8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150" y="184150"/>
            <a:ext cx="11823700" cy="64897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53BA057A-1538-DD41-8943-E26862B2FF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15447" y="2335461"/>
            <a:ext cx="5361106" cy="4902487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DB6DBD61-7CCA-6B4C-9605-23782B1340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820" y="992407"/>
            <a:ext cx="9924585" cy="159039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6200">
                <a:solidFill>
                  <a:srgbClr val="45A2DB"/>
                </a:solidFill>
              </a:defRPr>
            </a:lvl1pPr>
          </a:lstStyle>
          <a:p>
            <a:r>
              <a:rPr lang="sv-SE"/>
              <a:t>TACK!</a:t>
            </a:r>
          </a:p>
        </p:txBody>
      </p:sp>
      <p:sp>
        <p:nvSpPr>
          <p:cNvPr id="8" name="Platshållare för innehåll 3">
            <a:extLst>
              <a:ext uri="{FF2B5EF4-FFF2-40B4-BE49-F238E27FC236}">
                <a16:creationId xmlns:a16="http://schemas.microsoft.com/office/drawing/2014/main" id="{033691B6-8BEA-F84A-8B32-704D9D5F72C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92820" y="2582800"/>
            <a:ext cx="9924585" cy="5168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sv-SE"/>
              <a:t>Namn </a:t>
            </a:r>
            <a:r>
              <a:rPr lang="sv-SE" err="1"/>
              <a:t>Namnsson</a:t>
            </a:r>
            <a:r>
              <a:rPr lang="sv-SE"/>
              <a:t> &amp; Namn </a:t>
            </a:r>
            <a:r>
              <a:rPr lang="sv-SE" err="1"/>
              <a:t>Namnsson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73938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vslutning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889E1508-BB5D-C247-B193-3BCE95BB8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150" y="184150"/>
            <a:ext cx="11823700" cy="64897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2EC28B5F-E521-694C-ABAD-E8E135CD57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43188" y="363006"/>
            <a:ext cx="6705624" cy="613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63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 sida grön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288000" y="288000"/>
            <a:ext cx="11616000" cy="6309651"/>
          </a:xfrm>
          <a:prstGeom prst="rect">
            <a:avLst/>
          </a:prstGeom>
          <a:solidFill>
            <a:srgbClr val="E5E9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083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3F56-6A8E-4AB5-93BC-F2B654559779}" type="datetimeFigureOut">
              <a:rPr lang="sv-SE" smtClean="0"/>
              <a:t>2023-02-20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8B829-CFDF-453E-A4C2-215FA937D2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16154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bild" type="title">
  <p:cSld name="Rubrikbild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f334c1e398_0_18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gf334c1e398_0_18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gf334c1e398_0_1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gf334c1e398_0_1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gf334c1e398_0_1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1066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med kapitel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889E1508-BB5D-C247-B193-3BCE95BB8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150" y="184150"/>
            <a:ext cx="11823700" cy="6489700"/>
          </a:xfrm>
          <a:prstGeom prst="rect">
            <a:avLst/>
          </a:prstGeom>
        </p:spPr>
      </p:pic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6C5BCA3D-870A-084E-B235-7F1BFA4F2C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0650" y="2743200"/>
            <a:ext cx="4810699" cy="20462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7000"/>
              </a:lnSpc>
              <a:buNone/>
              <a:defRPr sz="4200" b="1">
                <a:solidFill>
                  <a:srgbClr val="45A2DB"/>
                </a:solidFill>
              </a:defRPr>
            </a:lvl1pPr>
          </a:lstStyle>
          <a:p>
            <a:pPr lvl="0"/>
            <a:r>
              <a:rPr lang="sv-SE"/>
              <a:t>Avsnittsrubrik</a:t>
            </a:r>
          </a:p>
        </p:txBody>
      </p:sp>
      <p:sp>
        <p:nvSpPr>
          <p:cNvPr id="8" name="Platshållare för text 6">
            <a:extLst>
              <a:ext uri="{FF2B5EF4-FFF2-40B4-BE49-F238E27FC236}">
                <a16:creationId xmlns:a16="http://schemas.microsoft.com/office/drawing/2014/main" id="{9D451D24-B5FE-CB47-99AA-332C8ABECB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130" y="244110"/>
            <a:ext cx="11493188" cy="688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 b="1">
                <a:solidFill>
                  <a:srgbClr val="45A2DB"/>
                </a:solidFill>
              </a:defRPr>
            </a:lvl1pPr>
          </a:lstStyle>
          <a:p>
            <a:pPr lvl="0"/>
            <a:r>
              <a:rPr lang="sv-SE"/>
              <a:t>Presentationsrubrik</a:t>
            </a: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944EA92E-F1C3-F14F-8342-2D4499E99D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88977" y="6233919"/>
            <a:ext cx="1733134" cy="25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14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del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78D71EC-C867-D04E-B65A-BFCEC25D9B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2DC2B64D-2730-DC41-9E4A-4E8DF1ACC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3707" y="2936810"/>
            <a:ext cx="9924585" cy="159039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200">
                <a:solidFill>
                  <a:srgbClr val="45A2DB"/>
                </a:solidFill>
              </a:defRPr>
            </a:lvl1pPr>
          </a:lstStyle>
          <a:p>
            <a:r>
              <a:rPr lang="sv-SE"/>
              <a:t>Presentationsrubrik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33E556C1-E4EB-104C-9F26-D1A6675125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88977" y="6233919"/>
            <a:ext cx="1733134" cy="25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76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enspalt plu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18188771-3F8E-334A-B401-824407DC27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8977" y="6233919"/>
            <a:ext cx="1733134" cy="251474"/>
          </a:xfrm>
          <a:prstGeom prst="rect">
            <a:avLst/>
          </a:prstGeom>
        </p:spPr>
      </p:pic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9F03E82E-C155-814A-AEAE-2BCEDB4E50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4832" y="183645"/>
            <a:ext cx="5272543" cy="6485443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1C37A81-E664-774C-BD5C-9DF7253CF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13" y="524108"/>
            <a:ext cx="579193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45A2DB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1990962-CFD7-8245-BCC3-D2344864F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913" y="2023672"/>
            <a:ext cx="5791935" cy="43102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r>
              <a:rPr lang="sv-SE"/>
              <a:t>Nivå två</a:t>
            </a:r>
          </a:p>
          <a:p>
            <a:pPr lvl="0"/>
            <a:r>
              <a:rPr lang="sv-SE"/>
              <a:t>Nivå tre</a:t>
            </a:r>
          </a:p>
          <a:p>
            <a:pPr lvl="0"/>
            <a:r>
              <a:rPr lang="sv-SE"/>
              <a:t>Nivå fyra</a:t>
            </a:r>
          </a:p>
          <a:p>
            <a:pPr lvl="0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006352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 userDrawn="1">
          <p15:clr>
            <a:srgbClr val="FBAE40"/>
          </p15:clr>
        </p15:guide>
        <p15:guide id="2" pos="4044" userDrawn="1">
          <p15:clr>
            <a:srgbClr val="FBAE40"/>
          </p15:clr>
        </p15:guide>
        <p15:guide id="3" orient="horz" pos="4201" userDrawn="1">
          <p15:clr>
            <a:srgbClr val="FBAE40"/>
          </p15:clr>
        </p15:guide>
        <p15:guide id="4" pos="755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enspalt plus foto - Logo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4">
            <a:extLst>
              <a:ext uri="{FF2B5EF4-FFF2-40B4-BE49-F238E27FC236}">
                <a16:creationId xmlns:a16="http://schemas.microsoft.com/office/drawing/2014/main" id="{B7165D2E-8A5B-364E-9C2B-11D5FA35C3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721" y="5974537"/>
            <a:ext cx="2296041" cy="777545"/>
          </a:xfrm>
          <a:prstGeom prst="rect">
            <a:avLst/>
          </a:prstGeom>
        </p:spPr>
      </p:pic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9F03E82E-C155-814A-AEAE-2BCEDB4E50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4832" y="183645"/>
            <a:ext cx="5272543" cy="6485443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1C37A81-E664-774C-BD5C-9DF7253CF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13" y="524108"/>
            <a:ext cx="579193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45A2DB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1990962-CFD7-8245-BCC3-D2344864F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913" y="2023672"/>
            <a:ext cx="5791935" cy="43102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r>
              <a:rPr lang="sv-SE"/>
              <a:t>Nivå två</a:t>
            </a:r>
          </a:p>
          <a:p>
            <a:pPr lvl="0"/>
            <a:r>
              <a:rPr lang="sv-SE"/>
              <a:t>Nivå tre</a:t>
            </a:r>
          </a:p>
          <a:p>
            <a:pPr lvl="0"/>
            <a:r>
              <a:rPr lang="sv-SE"/>
              <a:t>Nivå fyra</a:t>
            </a:r>
          </a:p>
          <a:p>
            <a:pPr lvl="0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929594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4044">
          <p15:clr>
            <a:srgbClr val="FBAE40"/>
          </p15:clr>
        </p15:guide>
        <p15:guide id="3" orient="horz" pos="4201">
          <p15:clr>
            <a:srgbClr val="FBAE40"/>
          </p15:clr>
        </p15:guide>
        <p15:guide id="4" pos="755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enspalt plus foto + Kapitel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>
            <a:extLst>
              <a:ext uri="{FF2B5EF4-FFF2-40B4-BE49-F238E27FC236}">
                <a16:creationId xmlns:a16="http://schemas.microsoft.com/office/drawing/2014/main" id="{AEC3B751-6D85-0B4D-B837-7C1BBCD011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8977" y="6233919"/>
            <a:ext cx="1733134" cy="251474"/>
          </a:xfrm>
          <a:prstGeom prst="rect">
            <a:avLst/>
          </a:prstGeom>
        </p:spPr>
      </p:pic>
      <p:sp>
        <p:nvSpPr>
          <p:cNvPr id="5" name="Platshållare för text 6">
            <a:extLst>
              <a:ext uri="{FF2B5EF4-FFF2-40B4-BE49-F238E27FC236}">
                <a16:creationId xmlns:a16="http://schemas.microsoft.com/office/drawing/2014/main" id="{244DB8D8-4E91-784F-ACCB-42CA1CEC1C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130" y="244110"/>
            <a:ext cx="6530702" cy="688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 b="1">
                <a:solidFill>
                  <a:srgbClr val="45A2DB"/>
                </a:solidFill>
              </a:defRPr>
            </a:lvl1pPr>
          </a:lstStyle>
          <a:p>
            <a:pPr lvl="0"/>
            <a:r>
              <a:rPr lang="sv-SE"/>
              <a:t>Presentationsrubrik</a:t>
            </a:r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9F03E82E-C155-814A-AEAE-2BCEDB4E50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4832" y="183645"/>
            <a:ext cx="5272543" cy="6485443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1C37A81-E664-774C-BD5C-9DF7253CF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13" y="1048216"/>
            <a:ext cx="579193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45A2DB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1990962-CFD7-8245-BCC3-D2344864F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913" y="2547780"/>
            <a:ext cx="5791935" cy="43102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r>
              <a:rPr lang="sv-SE"/>
              <a:t>Nivå två</a:t>
            </a:r>
          </a:p>
          <a:p>
            <a:pPr lvl="0"/>
            <a:r>
              <a:rPr lang="sv-SE"/>
              <a:t>Nivå tre</a:t>
            </a:r>
          </a:p>
          <a:p>
            <a:pPr lvl="0"/>
            <a:r>
              <a:rPr lang="sv-SE"/>
              <a:t>Nivå fyra</a:t>
            </a:r>
          </a:p>
          <a:p>
            <a:pPr lvl="0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002122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4044">
          <p15:clr>
            <a:srgbClr val="FBAE40"/>
          </p15:clr>
        </p15:guide>
        <p15:guide id="3" orient="horz" pos="4201">
          <p15:clr>
            <a:srgbClr val="FBAE40"/>
          </p15:clr>
        </p15:guide>
        <p15:guide id="4" pos="755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gres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18188771-3F8E-334A-B401-824407DC27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8977" y="6233919"/>
            <a:ext cx="1733134" cy="251474"/>
          </a:xfrm>
          <a:prstGeom prst="rect">
            <a:avLst/>
          </a:prstGeom>
        </p:spPr>
      </p:pic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1990962-CFD7-8245-BCC3-D2344864F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913" y="3840914"/>
            <a:ext cx="11194198" cy="22459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r>
              <a:rPr lang="sv-SE"/>
              <a:t>Nivå två</a:t>
            </a:r>
          </a:p>
          <a:p>
            <a:pPr lvl="0"/>
            <a:r>
              <a:rPr lang="sv-SE"/>
              <a:t>Nivå tre</a:t>
            </a:r>
          </a:p>
          <a:p>
            <a:pPr lvl="0"/>
            <a:r>
              <a:rPr lang="sv-SE"/>
              <a:t>Nivå fyra</a:t>
            </a:r>
          </a:p>
          <a:p>
            <a:pPr lvl="0"/>
            <a:r>
              <a:rPr lang="sv-SE"/>
              <a:t>Nivå fem</a:t>
            </a:r>
          </a:p>
        </p:txBody>
      </p:sp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73FE0902-DAAE-A244-BFEF-5CF8BE4C1A4D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27913" y="1965278"/>
            <a:ext cx="11194198" cy="11886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600" b="1"/>
            </a:lvl1pPr>
          </a:lstStyle>
          <a:p>
            <a:pPr lvl="0"/>
            <a:r>
              <a:rPr lang="sv-SE"/>
              <a:t>Ingress</a:t>
            </a:r>
          </a:p>
          <a:p>
            <a:pPr lvl="0"/>
            <a:r>
              <a:rPr lang="sv-SE"/>
              <a:t>på ca</a:t>
            </a:r>
          </a:p>
          <a:p>
            <a:pPr lvl="0"/>
            <a:r>
              <a:rPr lang="sv-SE"/>
              <a:t>tre rader</a:t>
            </a:r>
          </a:p>
        </p:txBody>
      </p:sp>
      <p:sp>
        <p:nvSpPr>
          <p:cNvPr id="9" name="Platshållare för innehåll 3">
            <a:extLst>
              <a:ext uri="{FF2B5EF4-FFF2-40B4-BE49-F238E27FC236}">
                <a16:creationId xmlns:a16="http://schemas.microsoft.com/office/drawing/2014/main" id="{F5D500E2-055B-294C-9779-580EFBA61BE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7913" y="3153964"/>
            <a:ext cx="11194198" cy="6869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600" b="1">
                <a:solidFill>
                  <a:srgbClr val="45A2DB"/>
                </a:solidFill>
                <a:sym typeface="Wingdings" pitchFamily="2" charset="2"/>
              </a:defRPr>
            </a:lvl1pPr>
          </a:lstStyle>
          <a:p>
            <a:pPr lvl="0"/>
            <a:r>
              <a:rPr lang="sv-SE"/>
              <a:t> Mellanrubrik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39D87F30-49F6-3843-89E6-F5100EB9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13" y="524108"/>
            <a:ext cx="111942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45A2DB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238518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4044">
          <p15:clr>
            <a:srgbClr val="FBAE40"/>
          </p15:clr>
        </p15:guide>
        <p15:guide id="3" orient="horz" pos="4201">
          <p15:clr>
            <a:srgbClr val="FBAE40"/>
          </p15:clr>
        </p15:guide>
        <p15:guide id="4" pos="755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A7C6F2CE-F7EE-984C-AEBC-11329C1F94EE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A428F09-79C7-854C-922B-4D47C3D1B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01" y="775101"/>
            <a:ext cx="6347786" cy="7582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7AC9700-2107-E04B-90EC-19083B00D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601" y="2308485"/>
            <a:ext cx="6347786" cy="3568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1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1568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70" r:id="rId3"/>
    <p:sldLayoutId id="2147483660" r:id="rId4"/>
    <p:sldLayoutId id="2147483689" r:id="rId5"/>
    <p:sldLayoutId id="2147483662" r:id="rId6"/>
    <p:sldLayoutId id="2147483675" r:id="rId7"/>
    <p:sldLayoutId id="2147483671" r:id="rId8"/>
    <p:sldLayoutId id="2147483686" r:id="rId9"/>
    <p:sldLayoutId id="2147483688" r:id="rId10"/>
    <p:sldLayoutId id="2147483687" r:id="rId11"/>
    <p:sldLayoutId id="2147483666" r:id="rId12"/>
    <p:sldLayoutId id="2147483676" r:id="rId13"/>
    <p:sldLayoutId id="2147483672" r:id="rId14"/>
    <p:sldLayoutId id="2147483667" r:id="rId15"/>
    <p:sldLayoutId id="2147483677" r:id="rId16"/>
    <p:sldLayoutId id="2147483673" r:id="rId17"/>
    <p:sldLayoutId id="2147483668" r:id="rId18"/>
    <p:sldLayoutId id="2147483678" r:id="rId19"/>
    <p:sldLayoutId id="2147483674" r:id="rId20"/>
    <p:sldLayoutId id="2147483661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63" r:id="rId29"/>
    <p:sldLayoutId id="2147483655" r:id="rId30"/>
    <p:sldLayoutId id="2147483669" r:id="rId31"/>
    <p:sldLayoutId id="2147483690" r:id="rId32"/>
    <p:sldLayoutId id="2147483692" r:id="rId33"/>
    <p:sldLayoutId id="2147483693" r:id="rId34"/>
    <p:sldLayoutId id="2147483694" r:id="rId35"/>
    <p:sldLayoutId id="2147483695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45A2DB"/>
          </a:solidFill>
          <a:latin typeface="+mn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ts val="2300"/>
        </a:lnSpc>
        <a:spcBef>
          <a:spcPts val="12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216000" algn="l" defTabSz="914400" rtl="0" eaLnBrk="1" latinLnBrk="0" hangingPunct="1">
        <a:lnSpc>
          <a:spcPts val="2300"/>
        </a:lnSpc>
        <a:spcBef>
          <a:spcPts val="600"/>
        </a:spcBef>
        <a:buFont typeface="Systemtypsnitt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396000" indent="-216000" algn="l" defTabSz="914400" rtl="0" eaLnBrk="1" latinLnBrk="0" hangingPunct="1">
        <a:lnSpc>
          <a:spcPts val="2300"/>
        </a:lnSpc>
        <a:spcBef>
          <a:spcPts val="600"/>
        </a:spcBef>
        <a:buFont typeface="Systemtypsnitt"/>
        <a:buChar char="–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96000" indent="-216000" algn="l" defTabSz="914400" rtl="0" eaLnBrk="1" latinLnBrk="0" hangingPunct="1">
        <a:lnSpc>
          <a:spcPts val="2300"/>
        </a:lnSpc>
        <a:spcBef>
          <a:spcPts val="600"/>
        </a:spcBef>
        <a:buFont typeface="Systemtypsnitt"/>
        <a:buChar char="–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96000" indent="-216000" algn="l" defTabSz="914400" rtl="0" eaLnBrk="1" latinLnBrk="0" hangingPunct="1">
        <a:lnSpc>
          <a:spcPct val="100000"/>
        </a:lnSpc>
        <a:spcBef>
          <a:spcPts val="600"/>
        </a:spcBef>
        <a:buFont typeface="Systemtypsnitt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hanna.heurlin@ntaskolutveckling.se" TargetMode="Externa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image" Target="../media/image49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24" Type="http://schemas.openxmlformats.org/officeDocument/2006/relationships/image" Target="../media/image52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23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image" Target="../media/image47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Relationship Id="rId22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Hanna.heurlin@ntaskolutveckling.se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taskolutveckling.se/" TargetMode="Externa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tina.haggholm@ntaskolutveckling.se" TargetMode="External"/><Relationship Id="rId2" Type="http://schemas.openxmlformats.org/officeDocument/2006/relationships/hyperlink" Target="mailto:hanna.heurlin@ntaskolutveckling.se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hyperlink" Target="mailto:Tina.haggholm@ntaskolutveckling.se" TargetMode="External"/><Relationship Id="rId4" Type="http://schemas.openxmlformats.org/officeDocument/2006/relationships/hyperlink" Target="mailto:Hanna.heurlin@ntaskolutveckling.se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4.png"/><Relationship Id="rId4" Type="http://schemas.openxmlformats.org/officeDocument/2006/relationships/image" Target="../media/image6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8FFC0F-7F00-C448-8F7D-3D9305171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707" y="3689822"/>
            <a:ext cx="9924585" cy="1590392"/>
          </a:xfrm>
        </p:spPr>
        <p:txBody>
          <a:bodyPr/>
          <a:lstStyle/>
          <a:p>
            <a:r>
              <a:rPr lang="sv-SE"/>
              <a:t>Grundutbildning för temautbildare</a:t>
            </a:r>
            <a:br>
              <a:rPr lang="sv-SE"/>
            </a:br>
            <a:r>
              <a:rPr lang="sv-SE"/>
              <a:t>2023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91C2A72A-225D-489D-8BD7-1A8F28488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3707" y="6064089"/>
            <a:ext cx="9924585" cy="426286"/>
          </a:xfrm>
        </p:spPr>
        <p:txBody>
          <a:bodyPr/>
          <a:lstStyle/>
          <a:p>
            <a:r>
              <a:rPr lang="sv-SE" sz="2400" b="1">
                <a:solidFill>
                  <a:srgbClr val="A6B42F"/>
                </a:solidFill>
              </a:rPr>
              <a:t>Välkomna!</a:t>
            </a:r>
          </a:p>
        </p:txBody>
      </p:sp>
    </p:spTree>
    <p:extLst>
      <p:ext uri="{BB962C8B-B14F-4D97-AF65-F5344CB8AC3E}">
        <p14:creationId xmlns:p14="http://schemas.microsoft.com/office/powerpoint/2010/main" val="1645010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981200" y="1932190"/>
            <a:ext cx="8229600" cy="452596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defRPr/>
            </a:pPr>
            <a:r>
              <a:rPr lang="sv-SE" sz="2400" ker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Samarbeta med utbildaren för att bestämma ett utbildningstillfälle – 1 dag.</a:t>
            </a:r>
          </a:p>
          <a:p>
            <a:pPr marL="342900" indent="-342900">
              <a:lnSpc>
                <a:spcPct val="100000"/>
              </a:lnSpc>
              <a:defRPr/>
            </a:pPr>
            <a:r>
              <a:rPr lang="sv-SE" sz="2400" ker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Skriva inbjudan – Ta emot anmälningar.</a:t>
            </a:r>
          </a:p>
          <a:p>
            <a:pPr marL="342900" indent="-342900">
              <a:lnSpc>
                <a:spcPct val="100000"/>
              </a:lnSpc>
              <a:defRPr/>
            </a:pPr>
            <a:r>
              <a:rPr lang="sv-SE" sz="2400" ker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Ordna lokal – ändamålsenlig </a:t>
            </a:r>
            <a:br>
              <a:rPr lang="sv-SE" sz="2400" ker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</a:br>
            <a:r>
              <a:rPr lang="sv-SE" sz="2400" ker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(tillgång till vatten, dator, projektor o.s.v.).</a:t>
            </a:r>
          </a:p>
          <a:p>
            <a:pPr marL="342900" indent="-342900">
              <a:lnSpc>
                <a:spcPct val="100000"/>
              </a:lnSpc>
              <a:defRPr/>
            </a:pPr>
            <a:r>
              <a:rPr lang="sv-SE" sz="2400" ker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Ordna med förtäring – Kaffe, lunch m.m.</a:t>
            </a:r>
          </a:p>
          <a:p>
            <a:pPr marL="342900" indent="-342900">
              <a:lnSpc>
                <a:spcPct val="100000"/>
              </a:lnSpc>
              <a:defRPr/>
            </a:pPr>
            <a:r>
              <a:rPr lang="sv-SE" sz="2400" ker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Beställa handledningarna</a:t>
            </a:r>
          </a:p>
          <a:p>
            <a:pPr marL="342900" indent="-342900">
              <a:lnSpc>
                <a:spcPct val="100000"/>
              </a:lnSpc>
              <a:defRPr/>
            </a:pPr>
            <a:r>
              <a:rPr lang="sv-SE" sz="2400" ker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Ta fram utvärderingar</a:t>
            </a:r>
          </a:p>
          <a:p>
            <a:pPr marL="342900" indent="-342900">
              <a:lnSpc>
                <a:spcPct val="100000"/>
              </a:lnSpc>
              <a:defRPr/>
            </a:pPr>
            <a:endParaRPr lang="sv-SE" sz="2400" kern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pPr marL="180000" lvl="1" indent="0">
              <a:lnSpc>
                <a:spcPct val="100000"/>
              </a:lnSpc>
              <a:buNone/>
            </a:pPr>
            <a:endParaRPr lang="sv-SE" sz="2400"/>
          </a:p>
          <a:p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C7E10EFB-643E-456D-B5BA-8A6D4FF8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Samordnaren</a:t>
            </a:r>
          </a:p>
        </p:txBody>
      </p:sp>
    </p:spTree>
    <p:extLst>
      <p:ext uri="{BB962C8B-B14F-4D97-AF65-F5344CB8AC3E}">
        <p14:creationId xmlns:p14="http://schemas.microsoft.com/office/powerpoint/2010/main" val="1213269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981200" y="1562076"/>
            <a:ext cx="8229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  <a:defRPr/>
            </a:pPr>
            <a:endParaRPr lang="sv-SE" sz="2400" kern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pPr marL="342900" indent="-342900">
              <a:lnSpc>
                <a:spcPct val="100000"/>
              </a:lnSpc>
              <a:defRPr/>
            </a:pPr>
            <a:r>
              <a:rPr lang="sv-SE" sz="2400" ker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Ta fram Diplom/intyg</a:t>
            </a:r>
          </a:p>
          <a:p>
            <a:pPr marL="342900" indent="-342900">
              <a:lnSpc>
                <a:spcPct val="100000"/>
              </a:lnSpc>
              <a:defRPr/>
            </a:pPr>
            <a:r>
              <a:rPr lang="sv-SE" sz="2400" ker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Beställa NTA lådorna</a:t>
            </a:r>
          </a:p>
          <a:p>
            <a:pPr marL="342900" indent="-342900">
              <a:lnSpc>
                <a:spcPct val="100000"/>
              </a:lnSpc>
              <a:defRPr/>
            </a:pPr>
            <a:r>
              <a:rPr lang="sv-SE" sz="2400" ker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Distribuera NTA lådorna till de som utbildats</a:t>
            </a:r>
          </a:p>
          <a:p>
            <a:pPr marL="342900" indent="-342900">
              <a:lnSpc>
                <a:spcPct val="100000"/>
              </a:lnSpc>
              <a:defRPr/>
            </a:pPr>
            <a:r>
              <a:rPr lang="sv-SE" sz="2400" ker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Hämta in NTA lådorna</a:t>
            </a:r>
          </a:p>
          <a:p>
            <a:pPr marL="342900" indent="-342900">
              <a:lnSpc>
                <a:spcPct val="100000"/>
              </a:lnSpc>
              <a:defRPr/>
            </a:pPr>
            <a:r>
              <a:rPr lang="sv-SE" sz="2400" ker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Uppdatera NTA lådorna</a:t>
            </a:r>
          </a:p>
          <a:p>
            <a:pPr marL="180000" lvl="1" indent="0">
              <a:buNone/>
            </a:pPr>
            <a:endParaRPr lang="sv-SE"/>
          </a:p>
          <a:p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C7E10EFB-643E-456D-B5BA-8A6D4FF8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Samordnaren</a:t>
            </a:r>
          </a:p>
        </p:txBody>
      </p:sp>
    </p:spTree>
    <p:extLst>
      <p:ext uri="{BB962C8B-B14F-4D97-AF65-F5344CB8AC3E}">
        <p14:creationId xmlns:p14="http://schemas.microsoft.com/office/powerpoint/2010/main" val="3077083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981200" y="1562076"/>
            <a:ext cx="8229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  <a:defRPr/>
            </a:pPr>
            <a:endParaRPr lang="sv-SE" sz="2400" kern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sv-SE" sz="2400" ker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Hålla i utbildningen – Temat - Teori – Praktik.</a:t>
            </a:r>
            <a:endParaRPr lang="sv-SE" sz="240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pPr marL="342900" indent="-342900" defTabSz="914400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sv-SE" sz="240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Som utbildare bör du vara en förebild.</a:t>
            </a:r>
            <a:endParaRPr lang="sv-SE" sz="2400" kern="0">
              <a:solidFill>
                <a:schemeClr val="tx2">
                  <a:lumMod val="75000"/>
                </a:schemeClr>
              </a:solidFill>
              <a:ea typeface="+mj-ea"/>
              <a:cs typeface="Arial" pitchFamily="34" charset="0"/>
            </a:endParaRPr>
          </a:p>
          <a:p>
            <a:pPr marL="342900" indent="-342900" defTabSz="914400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sv-SE" sz="2400" kern="0">
                <a:solidFill>
                  <a:schemeClr val="tx2">
                    <a:lumMod val="75000"/>
                  </a:schemeClr>
                </a:solidFill>
                <a:ea typeface="+mj-ea"/>
                <a:cs typeface="Arial" pitchFamily="34" charset="0"/>
              </a:rPr>
              <a:t>Visa och prata om egna erfarenheter.</a:t>
            </a:r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sv-SE" sz="240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Tydlig och klar över det du förmedlar, </a:t>
            </a:r>
            <a:br>
              <a:rPr lang="sv-SE" sz="240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</a:br>
            <a:r>
              <a:rPr lang="sv-SE" sz="240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fakta – termer, förklara…</a:t>
            </a:r>
          </a:p>
          <a:p>
            <a:pPr marL="180000" lvl="1" indent="0">
              <a:buNone/>
            </a:pPr>
            <a:endParaRPr lang="sv-SE"/>
          </a:p>
          <a:p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C7E10EFB-643E-456D-B5BA-8A6D4FF8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Utbildaren</a:t>
            </a:r>
          </a:p>
        </p:txBody>
      </p:sp>
    </p:spTree>
    <p:extLst>
      <p:ext uri="{BB962C8B-B14F-4D97-AF65-F5344CB8AC3E}">
        <p14:creationId xmlns:p14="http://schemas.microsoft.com/office/powerpoint/2010/main" val="3535003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981200" y="1562076"/>
            <a:ext cx="8229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endParaRPr lang="sv-SE" sz="2000" kern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marL="342900" indent="-342900">
              <a:lnSpc>
                <a:spcPct val="100000"/>
              </a:lnSpc>
              <a:defRPr/>
            </a:pPr>
            <a:r>
              <a:rPr lang="sv-SE" sz="2400" kern="0">
                <a:solidFill>
                  <a:schemeClr val="tx2">
                    <a:lumMod val="75000"/>
                  </a:schemeClr>
                </a:solidFill>
                <a:cs typeface="Arial"/>
              </a:rPr>
              <a:t>Inspirera lärarna att arbeta med Naturvetenskap och teknik och matematik</a:t>
            </a:r>
            <a:endParaRPr lang="sv-SE" sz="240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sv-SE" sz="240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Länken mellan NTA och läraren, förskolläraren, barnskötaren</a:t>
            </a:r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sv-SE" sz="240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Förmedla NTA konceptet</a:t>
            </a:r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sv-SE" sz="2400">
                <a:solidFill>
                  <a:schemeClr val="tx2">
                    <a:lumMod val="75000"/>
                  </a:schemeClr>
                </a:solidFill>
              </a:rPr>
              <a:t>Du </a:t>
            </a:r>
            <a:r>
              <a:rPr lang="sv-SE" sz="2400" b="1">
                <a:solidFill>
                  <a:schemeClr val="tx2">
                    <a:lumMod val="75000"/>
                  </a:schemeClr>
                </a:solidFill>
              </a:rPr>
              <a:t>företräder NTA </a:t>
            </a:r>
            <a:r>
              <a:rPr lang="sv-SE" sz="2400">
                <a:solidFill>
                  <a:schemeClr val="tx2">
                    <a:lumMod val="75000"/>
                  </a:schemeClr>
                </a:solidFill>
              </a:rPr>
              <a:t>vid utbildningstillfället</a:t>
            </a:r>
            <a:endParaRPr lang="sv-SE" sz="2400" kern="0">
              <a:solidFill>
                <a:schemeClr val="tx2">
                  <a:lumMod val="75000"/>
                </a:schemeClr>
              </a:solidFill>
              <a:ea typeface="+mj-ea"/>
              <a:cs typeface="Arial" pitchFamily="34" charset="0"/>
            </a:endParaRPr>
          </a:p>
          <a:p>
            <a:pPr marL="179705" lvl="1" indent="0">
              <a:buNone/>
            </a:pPr>
            <a:endParaRPr lang="sv-SE">
              <a:cs typeface="Calibri" panose="020F0502020204030204"/>
            </a:endParaRPr>
          </a:p>
          <a:p>
            <a:pPr marL="215900" indent="-215900"/>
            <a:endParaRPr lang="sv-SE">
              <a:cs typeface="Calibri" panose="020F0502020204030204"/>
            </a:endParaRP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C7E10EFB-643E-456D-B5BA-8A6D4FF8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Utbildaren</a:t>
            </a:r>
          </a:p>
        </p:txBody>
      </p:sp>
    </p:spTree>
    <p:extLst>
      <p:ext uri="{BB962C8B-B14F-4D97-AF65-F5344CB8AC3E}">
        <p14:creationId xmlns:p14="http://schemas.microsoft.com/office/powerpoint/2010/main" val="748490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981200" y="1562076"/>
            <a:ext cx="8229600" cy="4525963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  <a:defRPr/>
            </a:pPr>
            <a:endParaRPr lang="sv-SE" sz="2400" kern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pPr marL="342900" indent="-342900">
              <a:lnSpc>
                <a:spcPct val="100000"/>
              </a:lnSpc>
              <a:defRPr/>
            </a:pPr>
            <a:r>
              <a:rPr lang="sv-SE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För att få gå utbildningen till utbildare måste du vara legitimerad lärare/förskollärare.</a:t>
            </a:r>
            <a:endParaRPr lang="sv-SE" sz="2400" kern="0">
              <a:solidFill>
                <a:schemeClr val="tx2">
                  <a:lumMod val="75000"/>
                </a:schemeClr>
              </a:solidFill>
              <a:ea typeface="+mj-ea"/>
              <a:cs typeface="Arial" pitchFamily="34" charset="0"/>
            </a:endParaRPr>
          </a:p>
          <a:p>
            <a:pPr marL="342900" indent="-342900" defTabSz="914400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sv-SE" sz="2400" kern="0">
                <a:solidFill>
                  <a:schemeClr val="tx2">
                    <a:lumMod val="75000"/>
                  </a:schemeClr>
                </a:solidFill>
                <a:ea typeface="+mj-ea"/>
                <a:cs typeface="Arial" pitchFamily="34" charset="0"/>
              </a:rPr>
              <a:t>För att utbilda i ett tema måste du själv gått utbildningen i de tema som du ska utbilda i</a:t>
            </a:r>
          </a:p>
          <a:p>
            <a:pPr marL="342900" indent="-342900" defTabSz="914400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sv-SE" sz="2400" kern="0">
                <a:solidFill>
                  <a:schemeClr val="tx2">
                    <a:lumMod val="75000"/>
                  </a:schemeClr>
                </a:solidFill>
                <a:ea typeface="+mj-ea"/>
                <a:cs typeface="Arial" pitchFamily="34" charset="0"/>
              </a:rPr>
              <a:t>Du måste även arbetat tillsammans med eleverna/barnen och fått en viss erfarenhet av temat</a:t>
            </a:r>
          </a:p>
          <a:p>
            <a:pPr marL="342900" indent="-342900" defTabSz="914400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sv-SE" sz="2400" ker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Som utbildare räcker det med att gå en utbildarutbildning för att utbilda i fler teman</a:t>
            </a:r>
          </a:p>
          <a:p>
            <a:pPr marL="342900" indent="-342900" defTabSz="914400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sv-SE" sz="2400" ker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När du ska utbilda i flera teman ska du skriva en planering och gå igenom den med din samordnare innan utbildningstillfället</a:t>
            </a:r>
          </a:p>
          <a:p>
            <a:pPr marL="180000" lvl="1" indent="0">
              <a:buNone/>
            </a:pPr>
            <a:endParaRPr lang="sv-SE"/>
          </a:p>
          <a:p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C7E10EFB-643E-456D-B5BA-8A6D4FF8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Utbildaren</a:t>
            </a:r>
          </a:p>
        </p:txBody>
      </p:sp>
    </p:spTree>
    <p:extLst>
      <p:ext uri="{BB962C8B-B14F-4D97-AF65-F5344CB8AC3E}">
        <p14:creationId xmlns:p14="http://schemas.microsoft.com/office/powerpoint/2010/main" val="1234871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0924278-A9EA-4DC2-B3D5-D525FDD6BBD9}"/>
              </a:ext>
            </a:extLst>
          </p:cNvPr>
          <p:cNvSpPr/>
          <p:nvPr/>
        </p:nvSpPr>
        <p:spPr>
          <a:xfrm>
            <a:off x="2157073" y="2889706"/>
            <a:ext cx="7706982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4000" b="1">
                <a:solidFill>
                  <a:srgbClr val="45A2DB"/>
                </a:solidFill>
                <a:ea typeface="+mj-ea"/>
                <a:cs typeface="+mj-cs"/>
              </a:rPr>
              <a:t>Grundutbildning för temautbildare </a:t>
            </a:r>
          </a:p>
          <a:p>
            <a:r>
              <a:rPr lang="sv-SE" sz="4000" b="1">
                <a:solidFill>
                  <a:srgbClr val="45A2DB"/>
                </a:solidFill>
                <a:ea typeface="+mj-ea"/>
                <a:cs typeface="+mj-cs"/>
              </a:rPr>
              <a:t>	</a:t>
            </a:r>
            <a:r>
              <a:rPr lang="sv-SE" sz="3200" b="1">
                <a:solidFill>
                  <a:srgbClr val="45A2DB"/>
                </a:solidFill>
                <a:ea typeface="+mj-ea"/>
                <a:cs typeface="+mj-cs"/>
              </a:rPr>
              <a:t>- </a:t>
            </a:r>
            <a:r>
              <a:rPr lang="sv-SE" sz="2800" b="1">
                <a:solidFill>
                  <a:srgbClr val="45A2DB"/>
                </a:solidFill>
                <a:ea typeface="+mj-ea"/>
                <a:cs typeface="+mj-cs"/>
              </a:rPr>
              <a:t>Mål och krav</a:t>
            </a:r>
          </a:p>
          <a:p>
            <a:r>
              <a:rPr lang="sv-SE" sz="2800" b="1">
                <a:solidFill>
                  <a:srgbClr val="45A2DB"/>
                </a:solidFill>
                <a:ea typeface="+mj-ea"/>
                <a:cs typeface="+mj-cs"/>
              </a:rPr>
              <a:t>	- Att planera en temautbildningsdag</a:t>
            </a:r>
          </a:p>
          <a:p>
            <a:r>
              <a:rPr lang="sv-SE" sz="2800" b="1">
                <a:solidFill>
                  <a:srgbClr val="45A2DB"/>
                </a:solidFill>
                <a:ea typeface="+mj-ea"/>
                <a:cs typeface="+mj-cs"/>
              </a:rPr>
              <a:t>	- Utbildningens olika delar</a:t>
            </a:r>
          </a:p>
        </p:txBody>
      </p:sp>
    </p:spTree>
    <p:extLst>
      <p:ext uri="{BB962C8B-B14F-4D97-AF65-F5344CB8AC3E}">
        <p14:creationId xmlns:p14="http://schemas.microsoft.com/office/powerpoint/2010/main" val="438025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09C1C090-F62B-455F-AE80-D847EABCE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77827" y="1855960"/>
            <a:ext cx="8058151" cy="431006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sv-SE" sz="2800" b="1"/>
              <a:t>Mål med utbildningen</a:t>
            </a:r>
            <a:br>
              <a:rPr lang="sv-SE" sz="2800" b="1"/>
            </a:br>
            <a:endParaRPr lang="sv-SE" sz="2800" b="1"/>
          </a:p>
          <a:p>
            <a:pPr marL="215900" indent="-2159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sv-SE" sz="2800" i="1"/>
              <a:t>att du själv, och tillsammans med andra, ska få granska, jämföra och analysera det tema du ska hålla utbildning i så du blir </a:t>
            </a:r>
            <a:r>
              <a:rPr lang="sv-SE" sz="2800" b="1"/>
              <a:t>säker på temats mål och innehåll</a:t>
            </a:r>
            <a:r>
              <a:rPr lang="sv-SE" sz="2800"/>
              <a:t>.</a:t>
            </a:r>
            <a:br>
              <a:rPr lang="sv-SE" sz="2800"/>
            </a:br>
            <a:endParaRPr lang="sv-SE" sz="2800">
              <a:cs typeface="Calibri" panose="020F0502020204030204"/>
            </a:endParaRPr>
          </a:p>
          <a:p>
            <a:pPr marL="215900" indent="-2159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sv-SE" sz="2800" i="1"/>
              <a:t>att din utbildning ska innehålla </a:t>
            </a:r>
            <a:r>
              <a:rPr lang="sv-SE" sz="2800" b="1"/>
              <a:t>kopplingar till läroplanen och aktuell skolforskning</a:t>
            </a:r>
            <a:r>
              <a:rPr lang="sv-SE" sz="2800"/>
              <a:t> </a:t>
            </a:r>
            <a:r>
              <a:rPr lang="sv-SE" sz="2800" i="1"/>
              <a:t>så att </a:t>
            </a:r>
            <a:r>
              <a:rPr lang="sv-SE" sz="2800" i="1" err="1"/>
              <a:t>NTA:s</a:t>
            </a:r>
            <a:r>
              <a:rPr lang="sv-SE" sz="2800" i="1"/>
              <a:t> grundtankar att vara ett </a:t>
            </a:r>
            <a:r>
              <a:rPr lang="sv-SE" sz="2800" i="1" u="sng"/>
              <a:t>skolutvecklingsprogram</a:t>
            </a:r>
            <a:r>
              <a:rPr lang="sv-SE" sz="2800" i="1"/>
              <a:t> bibehålls. </a:t>
            </a:r>
            <a:endParaRPr lang="sv-SE" sz="2800" i="1"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endParaRPr lang="sv-SE" sz="2800" i="1"/>
          </a:p>
          <a:p>
            <a:pPr marL="215900" indent="-2159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sv-SE" sz="2800" i="1"/>
              <a:t>att du efter avslutad utbildning och planering ska </a:t>
            </a:r>
            <a:r>
              <a:rPr lang="sv-SE" sz="2800" b="1"/>
              <a:t>vara redo för din första temautbildning</a:t>
            </a:r>
            <a:r>
              <a:rPr lang="sv-SE" sz="2800"/>
              <a:t>.</a:t>
            </a:r>
            <a:endParaRPr lang="sv-SE" sz="2800">
              <a:cs typeface="Calibri" panose="020F0502020204030204"/>
            </a:endParaRPr>
          </a:p>
          <a:p>
            <a:pPr marL="215900" indent="-215900">
              <a:lnSpc>
                <a:spcPct val="90000"/>
              </a:lnSpc>
              <a:buFontTx/>
              <a:buChar char="-"/>
            </a:pPr>
            <a:endParaRPr lang="sv-SE" sz="1700">
              <a:cs typeface="Calibri" panose="020F0502020204030204"/>
            </a:endParaRP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59C1B27B-FBDC-47BE-8709-4A7692FE9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705" y="556054"/>
            <a:ext cx="10677782" cy="742221"/>
          </a:xfrm>
        </p:spPr>
        <p:txBody>
          <a:bodyPr anchor="b">
            <a:normAutofit/>
          </a:bodyPr>
          <a:lstStyle/>
          <a:p>
            <a:r>
              <a:rPr lang="sv-SE" sz="3500"/>
              <a:t>Grundutbildning för temautbildare</a:t>
            </a:r>
          </a:p>
        </p:txBody>
      </p:sp>
    </p:spTree>
    <p:extLst>
      <p:ext uri="{BB962C8B-B14F-4D97-AF65-F5344CB8AC3E}">
        <p14:creationId xmlns:p14="http://schemas.microsoft.com/office/powerpoint/2010/main" val="1943686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7B9D0806-F904-4223-ABC9-289051C576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9406" y="433477"/>
            <a:ext cx="11493188" cy="6888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/>
              <a:t>Grundutbildning för temautbildare </a:t>
            </a:r>
            <a:endParaRPr lang="sv-SE">
              <a:solidFill>
                <a:srgbClr val="A6B42F"/>
              </a:solidFill>
            </a:endParaRPr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752A643F-DADB-404D-850E-9DA8CF521E3E}"/>
              </a:ext>
            </a:extLst>
          </p:cNvPr>
          <p:cNvSpPr txBox="1">
            <a:spLocks/>
          </p:cNvSpPr>
          <p:nvPr/>
        </p:nvSpPr>
        <p:spPr>
          <a:xfrm>
            <a:off x="1514218" y="952948"/>
            <a:ext cx="10677782" cy="74222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5A2DB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sv-SE" sz="3500">
                <a:solidFill>
                  <a:srgbClr val="A6B42F"/>
                </a:solidFill>
              </a:rPr>
              <a:t>För att bli godkänd</a:t>
            </a: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8B08C4AC-1F24-4F10-9666-B681C839E3B8}"/>
              </a:ext>
            </a:extLst>
          </p:cNvPr>
          <p:cNvSpPr txBox="1">
            <a:spLocks/>
          </p:cNvSpPr>
          <p:nvPr/>
        </p:nvSpPr>
        <p:spPr>
          <a:xfrm>
            <a:off x="1514218" y="1922011"/>
            <a:ext cx="9631577" cy="41435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16000" indent="-2160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/>
            </a:lvl1pPr>
            <a:lvl2pPr marL="396000" indent="-216000">
              <a:lnSpc>
                <a:spcPts val="2300"/>
              </a:lnSpc>
              <a:spcBef>
                <a:spcPts val="600"/>
              </a:spcBef>
              <a:buFont typeface="Systemtypsnitt"/>
              <a:buChar char="–"/>
              <a:defRPr sz="2200"/>
            </a:lvl2pPr>
            <a:lvl3pPr marL="396000" indent="-216000">
              <a:lnSpc>
                <a:spcPts val="2300"/>
              </a:lnSpc>
              <a:spcBef>
                <a:spcPts val="600"/>
              </a:spcBef>
              <a:buFont typeface="Systemtypsnitt"/>
              <a:buChar char="–"/>
              <a:defRPr sz="2200" baseline="0"/>
            </a:lvl3pPr>
            <a:lvl4pPr marL="396000" indent="-216000">
              <a:lnSpc>
                <a:spcPts val="2300"/>
              </a:lnSpc>
              <a:spcBef>
                <a:spcPts val="600"/>
              </a:spcBef>
              <a:buFont typeface="Systemtypsnitt"/>
              <a:buChar char="–"/>
              <a:defRPr sz="2200" baseline="0"/>
            </a:lvl4pPr>
            <a:lvl5pPr marL="396000" indent="-216000">
              <a:lnSpc>
                <a:spcPct val="100000"/>
              </a:lnSpc>
              <a:spcBef>
                <a:spcPts val="600"/>
              </a:spcBef>
              <a:buFont typeface="Systemtypsnitt"/>
              <a:buChar char="–"/>
              <a:defRPr sz="2400" baseline="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sv-SE" sz="2400"/>
              <a:t>Krävs att du</a:t>
            </a:r>
            <a:br>
              <a:rPr lang="sv-SE" sz="2400"/>
            </a:br>
            <a:endParaRPr lang="sv-SE" sz="2400"/>
          </a:p>
          <a:p>
            <a:pPr marL="215900" indent="-215900">
              <a:lnSpc>
                <a:spcPct val="100000"/>
              </a:lnSpc>
            </a:pPr>
            <a:r>
              <a:rPr lang="sv-SE" sz="2400"/>
              <a:t>Deltagit i utbildningsdagarna, läst litteraturen, sett filmerna och gjort arbetsuppgifterna.</a:t>
            </a:r>
            <a:endParaRPr lang="sv-SE" sz="2400">
              <a:cs typeface="Calibri" panose="020F0502020204030204"/>
            </a:endParaRPr>
          </a:p>
          <a:p>
            <a:pPr marL="215900" indent="-215900">
              <a:lnSpc>
                <a:spcPct val="100000"/>
              </a:lnSpc>
            </a:pPr>
            <a:r>
              <a:rPr lang="sv-SE" sz="2400"/>
              <a:t>Arbetat fram och skickat in en översiktlig plan på din temautbildning.</a:t>
            </a:r>
            <a:endParaRPr lang="sv-SE" sz="2400">
              <a:cs typeface="Calibri" panose="020F0502020204030204"/>
            </a:endParaRPr>
          </a:p>
          <a:p>
            <a:pPr marL="215900" indent="-215900">
              <a:lnSpc>
                <a:spcPct val="100000"/>
              </a:lnSpc>
            </a:pPr>
            <a:r>
              <a:rPr lang="sv-SE" sz="2400"/>
              <a:t>Genomfört en temautbildning.</a:t>
            </a:r>
            <a:endParaRPr lang="sv-SE" sz="2400">
              <a:cs typeface="Calibri" panose="020F0502020204030204"/>
            </a:endParaRPr>
          </a:p>
          <a:p>
            <a:pPr marL="215900" indent="-215900">
              <a:lnSpc>
                <a:spcPct val="100000"/>
              </a:lnSpc>
            </a:pPr>
            <a:r>
              <a:rPr lang="sv-SE" sz="2400"/>
              <a:t>Skickat in en rapport om din utbildningsdag.</a:t>
            </a:r>
            <a:endParaRPr lang="sv-SE" sz="2400">
              <a:cs typeface="Calibri" panose="020F0502020204030204"/>
            </a:endParaRPr>
          </a:p>
          <a:p>
            <a:pPr marL="215900" indent="-215900">
              <a:lnSpc>
                <a:spcPct val="100000"/>
              </a:lnSpc>
            </a:pPr>
            <a:r>
              <a:rPr lang="sv-SE" sz="2400">
                <a:cs typeface="Calibri" panose="020F0502020204030204"/>
              </a:rPr>
              <a:t>Utbildningsdagen utvärderas av en samordnare.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2400"/>
              <a:t>	</a:t>
            </a:r>
            <a:r>
              <a:rPr lang="sv-SE" sz="2400" i="1">
                <a:solidFill>
                  <a:schemeClr val="accent4">
                    <a:lumMod val="75000"/>
                  </a:schemeClr>
                </a:solidFill>
              </a:rPr>
              <a:t>När allt är klart får du ett intyg på att du är temautbildare.</a:t>
            </a:r>
          </a:p>
        </p:txBody>
      </p:sp>
    </p:spTree>
    <p:extLst>
      <p:ext uri="{BB962C8B-B14F-4D97-AF65-F5344CB8AC3E}">
        <p14:creationId xmlns:p14="http://schemas.microsoft.com/office/powerpoint/2010/main" val="489929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59C1B27B-FBDC-47BE-8709-4A7692FE9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705" y="556054"/>
            <a:ext cx="10677782" cy="742221"/>
          </a:xfrm>
        </p:spPr>
        <p:txBody>
          <a:bodyPr anchor="b">
            <a:normAutofit/>
          </a:bodyPr>
          <a:lstStyle/>
          <a:p>
            <a:r>
              <a:rPr lang="sv-SE" sz="3500"/>
              <a:t>Utbildningens innehåll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F2EAEC01-B7A8-4289-B38A-A7E517EAC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55800" y="1602889"/>
            <a:ext cx="8640482" cy="45827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15900" indent="-215900">
              <a:lnSpc>
                <a:spcPct val="150000"/>
              </a:lnSpc>
            </a:pPr>
            <a:r>
              <a:rPr lang="sv-SE"/>
              <a:t>NTA-konceptets grundtankar, kvalitéer och utvecklingsstrategi</a:t>
            </a:r>
          </a:p>
          <a:p>
            <a:pPr marL="215900" indent="-215900">
              <a:lnSpc>
                <a:spcPct val="150000"/>
              </a:lnSpc>
            </a:pPr>
            <a:r>
              <a:rPr lang="sv-SE"/>
              <a:t>NTA-utbildning - innehåll, arbetssätt och former</a:t>
            </a:r>
            <a:endParaRPr lang="sv-SE">
              <a:cs typeface="Calibri"/>
            </a:endParaRPr>
          </a:p>
          <a:p>
            <a:pPr marL="215900" indent="-215900">
              <a:lnSpc>
                <a:spcPct val="150000"/>
              </a:lnSpc>
            </a:pPr>
            <a:r>
              <a:rPr lang="sv-SE"/>
              <a:t>Resonemang kring att  möta vuxna i kompetensutveckling</a:t>
            </a:r>
            <a:endParaRPr lang="sv-SE">
              <a:cs typeface="Calibri"/>
            </a:endParaRPr>
          </a:p>
          <a:p>
            <a:pPr marL="215900" indent="-215900">
              <a:lnSpc>
                <a:spcPct val="150000"/>
              </a:lnSpc>
            </a:pPr>
            <a:r>
              <a:rPr lang="sv-SE"/>
              <a:t>Naturvetenskapens, teknikens och matematikens roll i förskola och skola</a:t>
            </a:r>
            <a:endParaRPr lang="sv-SE">
              <a:cs typeface="Calibri" panose="020F0502020204030204"/>
            </a:endParaRPr>
          </a:p>
          <a:p>
            <a:pPr marL="215900" indent="-215900">
              <a:lnSpc>
                <a:spcPct val="150000"/>
              </a:lnSpc>
            </a:pPr>
            <a:r>
              <a:rPr lang="sv-SE"/>
              <a:t>Didaktiska kännetecken bl.a. reflektion, dokumentation, naturvetenskapligt arbetssätt, utvärdering samt ämnesteori i NTA-teman</a:t>
            </a:r>
            <a:endParaRPr lang="sv-SE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5270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0924278-A9EA-4DC2-B3D5-D525FDD6BBD9}"/>
              </a:ext>
            </a:extLst>
          </p:cNvPr>
          <p:cNvSpPr/>
          <p:nvPr/>
        </p:nvSpPr>
        <p:spPr>
          <a:xfrm>
            <a:off x="2928798" y="2191320"/>
            <a:ext cx="4942379" cy="341632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sv-SE" sz="4000" b="1">
                <a:solidFill>
                  <a:srgbClr val="45A2DB"/>
                </a:solidFill>
                <a:ea typeface="+mj-ea"/>
                <a:cs typeface="+mj-cs"/>
              </a:rPr>
              <a:t>Dela upp oss i grupper</a:t>
            </a:r>
          </a:p>
          <a:p>
            <a:endParaRPr lang="sv-SE" sz="2800" b="1">
              <a:solidFill>
                <a:srgbClr val="45A2DB"/>
              </a:solidFill>
              <a:ea typeface="+mj-ea"/>
              <a:cs typeface="+mj-cs"/>
            </a:endParaRPr>
          </a:p>
          <a:p>
            <a:pPr marL="571500" indent="-571500">
              <a:buFont typeface="Arial"/>
              <a:buChar char="•"/>
            </a:pPr>
            <a:r>
              <a:rPr lang="sv-SE" sz="4000">
                <a:solidFill>
                  <a:srgbClr val="45A2DB"/>
                </a:solidFill>
                <a:ea typeface="+mj-ea"/>
                <a:cs typeface="Calibri" panose="020F0502020204030204"/>
              </a:rPr>
              <a:t>Förskola</a:t>
            </a:r>
          </a:p>
          <a:p>
            <a:pPr marL="571500" indent="-571500">
              <a:buFont typeface="Arial"/>
              <a:buChar char="•"/>
            </a:pPr>
            <a:r>
              <a:rPr lang="sv-SE" sz="4000">
                <a:solidFill>
                  <a:srgbClr val="45A2DB"/>
                </a:solidFill>
                <a:ea typeface="+mj-ea"/>
                <a:cs typeface="+mj-cs"/>
              </a:rPr>
              <a:t>Skola</a:t>
            </a:r>
            <a:endParaRPr lang="sv-SE" sz="4000">
              <a:solidFill>
                <a:srgbClr val="45A2DB"/>
              </a:solidFill>
              <a:ea typeface="+mj-ea"/>
              <a:cs typeface="Calibri" panose="020F0502020204030204"/>
            </a:endParaRPr>
          </a:p>
          <a:p>
            <a:pPr marL="571500" indent="-571500">
              <a:buFont typeface="Arial"/>
              <a:buChar char="•"/>
            </a:pPr>
            <a:r>
              <a:rPr lang="sv-SE" sz="4000">
                <a:solidFill>
                  <a:srgbClr val="45A2DB"/>
                </a:solidFill>
                <a:ea typeface="+mj-ea"/>
                <a:cs typeface="Calibri" panose="020F0502020204030204"/>
              </a:rPr>
              <a:t>Matematik</a:t>
            </a:r>
            <a:endParaRPr lang="sv-SE" sz="4000">
              <a:solidFill>
                <a:srgbClr val="45A2DB"/>
              </a:solidFill>
              <a:ea typeface="+mj-ea"/>
              <a:cs typeface="+mj-cs"/>
            </a:endParaRPr>
          </a:p>
          <a:p>
            <a:r>
              <a:rPr lang="sv-SE" sz="2800" b="1">
                <a:solidFill>
                  <a:srgbClr val="45A2DB"/>
                </a:solidFill>
                <a:ea typeface="+mj-ea"/>
                <a:cs typeface="+mj-cs"/>
              </a:rPr>
              <a:t>	</a:t>
            </a:r>
            <a:endParaRPr lang="sv-SE" sz="2800" b="1">
              <a:solidFill>
                <a:srgbClr val="45A2DB"/>
              </a:solidFill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6908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11544AE-4932-40EF-850B-B1E7C4EB20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/>
              <a:t>Grundutbildning för utbildare </a:t>
            </a:r>
            <a:r>
              <a:rPr lang="sv-SE">
                <a:solidFill>
                  <a:srgbClr val="A6B42F"/>
                </a:solidFill>
              </a:rPr>
              <a:t>2023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69621B6-D140-40A3-8BA2-B5CBFE77BC53}"/>
              </a:ext>
            </a:extLst>
          </p:cNvPr>
          <p:cNvSpPr txBox="1"/>
          <p:nvPr/>
        </p:nvSpPr>
        <p:spPr>
          <a:xfrm>
            <a:off x="1805928" y="932972"/>
            <a:ext cx="308462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2800"/>
              <a:t>Zoomtips</a:t>
            </a:r>
          </a:p>
        </p:txBody>
      </p:sp>
      <p:cxnSp>
        <p:nvCxnSpPr>
          <p:cNvPr id="7" name="Rak pilkoppling 6">
            <a:extLst>
              <a:ext uri="{FF2B5EF4-FFF2-40B4-BE49-F238E27FC236}">
                <a16:creationId xmlns:a16="http://schemas.microsoft.com/office/drawing/2014/main" id="{EE09A0E9-7F78-41F2-838C-3E8DC002FF1A}"/>
              </a:ext>
            </a:extLst>
          </p:cNvPr>
          <p:cNvCxnSpPr/>
          <p:nvPr/>
        </p:nvCxnSpPr>
        <p:spPr>
          <a:xfrm>
            <a:off x="807387" y="1593011"/>
            <a:ext cx="0" cy="685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Bildobjekt 8">
            <a:extLst>
              <a:ext uri="{FF2B5EF4-FFF2-40B4-BE49-F238E27FC236}">
                <a16:creationId xmlns:a16="http://schemas.microsoft.com/office/drawing/2014/main" id="{3F897495-846B-4289-B93B-AC9B713F9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909268" y="3744032"/>
            <a:ext cx="335309" cy="85961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8E15AA64-2F9C-4825-8AC7-86D85A004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60000">
            <a:off x="1712176" y="3750176"/>
            <a:ext cx="335309" cy="859611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5BE2289C-1ACF-4876-AFEC-C963C718FB37}"/>
              </a:ext>
            </a:extLst>
          </p:cNvPr>
          <p:cNvSpPr txBox="1"/>
          <p:nvPr/>
        </p:nvSpPr>
        <p:spPr>
          <a:xfrm>
            <a:off x="1033082" y="1852798"/>
            <a:ext cx="4045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/>
              <a:t>Stäng av mikrofonen när du inte vill prata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14EC02B-1149-4D5D-B289-4516AC58C010}"/>
              </a:ext>
            </a:extLst>
          </p:cNvPr>
          <p:cNvSpPr txBox="1"/>
          <p:nvPr/>
        </p:nvSpPr>
        <p:spPr>
          <a:xfrm>
            <a:off x="881580" y="4614389"/>
            <a:ext cx="1994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Stäng av kameran medan bildspel visas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9018EACB-F050-4CD3-A56C-F1EE2F6A24C4}"/>
              </a:ext>
            </a:extLst>
          </p:cNvPr>
          <p:cNvSpPr txBox="1"/>
          <p:nvPr/>
        </p:nvSpPr>
        <p:spPr>
          <a:xfrm>
            <a:off x="5955115" y="4705032"/>
            <a:ext cx="2703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/>
              <a:t>Skriv gärna frågor i chatten</a:t>
            </a:r>
          </a:p>
        </p:txBody>
      </p:sp>
      <p:pic>
        <p:nvPicPr>
          <p:cNvPr id="4" name="Bildobjekt 5" descr="En bild som visar skärm, TV, foto, sitter&#10;&#10;Automatiskt genererad beskrivning">
            <a:extLst>
              <a:ext uri="{FF2B5EF4-FFF2-40B4-BE49-F238E27FC236}">
                <a16:creationId xmlns:a16="http://schemas.microsoft.com/office/drawing/2014/main" id="{C3087020-E062-4F72-9AD6-D38BAF436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39" y="2494605"/>
            <a:ext cx="11427123" cy="110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15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0924278-A9EA-4DC2-B3D5-D525FDD6BBD9}"/>
              </a:ext>
            </a:extLst>
          </p:cNvPr>
          <p:cNvSpPr/>
          <p:nvPr/>
        </p:nvSpPr>
        <p:spPr>
          <a:xfrm>
            <a:off x="1044965" y="3048570"/>
            <a:ext cx="9562426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4000" b="1">
                <a:solidFill>
                  <a:srgbClr val="45A2DB"/>
                </a:solidFill>
                <a:ea typeface="+mj-ea"/>
                <a:cs typeface="+mj-cs"/>
              </a:rPr>
              <a:t>	Planeringen av min temautbildningsdag</a:t>
            </a:r>
            <a:endParaRPr lang="sv-SE" sz="2800" b="1">
              <a:solidFill>
                <a:srgbClr val="45A2DB"/>
              </a:solidFill>
              <a:ea typeface="+mj-ea"/>
              <a:cs typeface="+mj-cs"/>
            </a:endParaRPr>
          </a:p>
          <a:p>
            <a:r>
              <a:rPr lang="sv-SE" sz="2800" b="1">
                <a:solidFill>
                  <a:srgbClr val="45A2DB"/>
                </a:solidFill>
                <a:ea typeface="+mj-ea"/>
                <a:cs typeface="+mj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202157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5D68AA5-991D-DB45-85F1-3F5A3E99B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13" y="375824"/>
            <a:ext cx="5791936" cy="798065"/>
          </a:xfrm>
        </p:spPr>
        <p:txBody>
          <a:bodyPr/>
          <a:lstStyle/>
          <a:p>
            <a:r>
              <a:rPr lang="sv-SE"/>
              <a:t>Uppgift; 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F86EF61-C272-B348-B9F6-3918B2A5C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4440" y="1274732"/>
            <a:ext cx="5791935" cy="24371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sv-SE" sz="1800" b="1"/>
              <a:t>Vad är </a:t>
            </a:r>
            <a:r>
              <a:rPr lang="sv-SE" sz="1800" b="1" u="sng"/>
              <a:t>det bästa</a:t>
            </a:r>
            <a:r>
              <a:rPr lang="sv-SE" sz="1800" b="1"/>
              <a:t> med någon av de temautbildningar </a:t>
            </a:r>
            <a:br>
              <a:rPr lang="sv-SE" sz="1800" b="1"/>
            </a:br>
            <a:r>
              <a:rPr lang="sv-SE" sz="1800" b="1"/>
              <a:t>du varit på. </a:t>
            </a:r>
            <a:endParaRPr lang="sv-SE" sz="1800">
              <a:cs typeface="Calibri"/>
            </a:endParaRPr>
          </a:p>
          <a:p>
            <a:pPr marL="215900" indent="-215900">
              <a:buFontTx/>
              <a:buChar char="-"/>
            </a:pPr>
            <a:r>
              <a:rPr lang="sv-SE" sz="1800"/>
              <a:t>Där och då – hur var utbildningsdagen upplagd, något speciellt moment</a:t>
            </a:r>
            <a:endParaRPr lang="sv-SE" sz="1800">
              <a:cs typeface="Calibri"/>
            </a:endParaRPr>
          </a:p>
          <a:p>
            <a:pPr marL="215900" indent="-215900">
              <a:buFontTx/>
              <a:buChar char="-"/>
            </a:pPr>
            <a:r>
              <a:rPr lang="sv-SE" sz="1800"/>
              <a:t>Efter – vad var bra att du hade fått lära dig på tema-utbildningsdagen när temat startade.</a:t>
            </a:r>
            <a:endParaRPr lang="sv-SE" sz="1800">
              <a:cs typeface="Calibri"/>
            </a:endParaRPr>
          </a:p>
          <a:p>
            <a:pPr marL="215900" lvl="0" indent="-215900"/>
            <a:endParaRPr lang="sv-SE" b="1">
              <a:cs typeface="Calibri" panose="020F0502020204030204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87DE355-5868-435F-883D-6585CFE4B755}"/>
              </a:ext>
            </a:extLst>
          </p:cNvPr>
          <p:cNvSpPr txBox="1"/>
          <p:nvPr/>
        </p:nvSpPr>
        <p:spPr>
          <a:xfrm>
            <a:off x="2425032" y="3855453"/>
            <a:ext cx="605856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>
                <a:cs typeface="Segoe UI"/>
              </a:rPr>
              <a:t>Vad är det du </a:t>
            </a:r>
            <a:r>
              <a:rPr lang="sv-SE" b="1" u="sng">
                <a:cs typeface="Segoe UI"/>
              </a:rPr>
              <a:t>har saknat </a:t>
            </a:r>
            <a:r>
              <a:rPr lang="sv-SE" b="1">
                <a:cs typeface="Segoe UI"/>
              </a:rPr>
              <a:t>på de temautbildningar du varit på.</a:t>
            </a:r>
            <a:r>
              <a:rPr lang="en-US">
                <a:cs typeface="Segoe UI"/>
              </a:rPr>
              <a:t>​</a:t>
            </a:r>
          </a:p>
          <a:p>
            <a:pPr>
              <a:buChar char="•"/>
            </a:pPr>
            <a:r>
              <a:rPr lang="sv-SE">
                <a:cs typeface="Arial"/>
              </a:rPr>
              <a:t>  Där och då – vad har du saknat/varit missnöjd med    </a:t>
            </a:r>
            <a:r>
              <a:rPr lang="en-US">
                <a:cs typeface="Arial"/>
              </a:rPr>
              <a:t>​</a:t>
            </a:r>
            <a:br>
              <a:rPr lang="en-US">
                <a:cs typeface="Arial"/>
              </a:rPr>
            </a:br>
            <a:r>
              <a:rPr lang="sv-SE">
                <a:cs typeface="Arial"/>
              </a:rPr>
              <a:t>    under utbildningsdagen.  </a:t>
            </a:r>
            <a:r>
              <a:rPr lang="en-US">
                <a:cs typeface="Arial"/>
              </a:rPr>
              <a:t>​</a:t>
            </a:r>
          </a:p>
          <a:p>
            <a:pPr>
              <a:buChar char="•"/>
            </a:pPr>
            <a:r>
              <a:rPr lang="sv-SE">
                <a:cs typeface="Arial"/>
              </a:rPr>
              <a:t>  Efter – vad har du saknat när ni började arbeta med </a:t>
            </a:r>
            <a:r>
              <a:rPr lang="en-US">
                <a:cs typeface="Arial"/>
              </a:rPr>
              <a:t>​</a:t>
            </a:r>
            <a:br>
              <a:rPr lang="en-US">
                <a:cs typeface="Arial"/>
              </a:rPr>
            </a:br>
            <a:r>
              <a:rPr lang="sv-SE">
                <a:cs typeface="Arial"/>
              </a:rPr>
              <a:t>   temat?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F5C375B8-7879-47E3-8656-B2B1036A8D44}"/>
              </a:ext>
            </a:extLst>
          </p:cNvPr>
          <p:cNvSpPr txBox="1"/>
          <p:nvPr/>
        </p:nvSpPr>
        <p:spPr>
          <a:xfrm>
            <a:off x="2594644" y="5482222"/>
            <a:ext cx="382604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>
                <a:cs typeface="Calibri"/>
              </a:rPr>
              <a:t>Utse en sekreterare i gruppen som mailar gruppens tankar till Hanna</a:t>
            </a:r>
          </a:p>
          <a:p>
            <a:r>
              <a:rPr lang="sv-SE">
                <a:cs typeface="Calibri"/>
                <a:hlinkClick r:id="rId2"/>
              </a:rPr>
              <a:t>Hanna.heurlin@ntaskolutveckling.se</a:t>
            </a:r>
            <a:endParaRPr lang="sv-SE">
              <a:cs typeface="Calibri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F495211-A686-D996-BD46-A0DBBC63FCE4}"/>
              </a:ext>
            </a:extLst>
          </p:cNvPr>
          <p:cNvSpPr txBox="1"/>
          <p:nvPr/>
        </p:nvSpPr>
        <p:spPr>
          <a:xfrm>
            <a:off x="7449910" y="959303"/>
            <a:ext cx="353105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400" dirty="0">
                <a:cs typeface="Calibri"/>
              </a:rPr>
              <a:t>Egen fundering – skriv några exempel. </a:t>
            </a:r>
          </a:p>
          <a:p>
            <a:endParaRPr lang="sv-SE" sz="2400" dirty="0">
              <a:cs typeface="Calibri"/>
            </a:endParaRPr>
          </a:p>
          <a:p>
            <a:r>
              <a:rPr lang="sv-SE" sz="2400" dirty="0">
                <a:cs typeface="Calibri"/>
              </a:rPr>
              <a:t>Tillsammans- samlar gemensamma exempel.</a:t>
            </a:r>
          </a:p>
        </p:txBody>
      </p:sp>
    </p:spTree>
    <p:extLst>
      <p:ext uri="{BB962C8B-B14F-4D97-AF65-F5344CB8AC3E}">
        <p14:creationId xmlns:p14="http://schemas.microsoft.com/office/powerpoint/2010/main" val="3630070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961538F-BCA5-44B7-A349-464ED61566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Mål </a:t>
            </a:r>
            <a:r>
              <a:rPr lang="sv-SE">
                <a:sym typeface="Wingdings" panose="05000000000000000000" pitchFamily="2" charset="2"/>
              </a:rPr>
              <a:t></a:t>
            </a:r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0AD71D1-9672-456A-AF7F-E3AA1CD09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448" y="941006"/>
            <a:ext cx="5310822" cy="5176654"/>
          </a:xfrm>
          <a:prstGeom prst="rect">
            <a:avLst/>
          </a:prstGeom>
        </p:spPr>
      </p:pic>
      <p:grpSp>
        <p:nvGrpSpPr>
          <p:cNvPr id="10" name="Grupp 9">
            <a:extLst>
              <a:ext uri="{FF2B5EF4-FFF2-40B4-BE49-F238E27FC236}">
                <a16:creationId xmlns:a16="http://schemas.microsoft.com/office/drawing/2014/main" id="{660ABE0D-E779-42AB-B5F6-06EAF779FA95}"/>
              </a:ext>
            </a:extLst>
          </p:cNvPr>
          <p:cNvGrpSpPr/>
          <p:nvPr/>
        </p:nvGrpSpPr>
        <p:grpSpPr>
          <a:xfrm>
            <a:off x="5625216" y="605480"/>
            <a:ext cx="1037968" cy="1000897"/>
            <a:chOff x="7936561" y="3963390"/>
            <a:chExt cx="1037968" cy="1000897"/>
          </a:xfrm>
        </p:grpSpPr>
        <p:sp>
          <p:nvSpPr>
            <p:cNvPr id="11" name="Stjärna: 4 punkter 10">
              <a:extLst>
                <a:ext uri="{FF2B5EF4-FFF2-40B4-BE49-F238E27FC236}">
                  <a16:creationId xmlns:a16="http://schemas.microsoft.com/office/drawing/2014/main" id="{677030E8-49D8-4453-947D-AB39891B9BBE}"/>
                </a:ext>
              </a:extLst>
            </p:cNvPr>
            <p:cNvSpPr/>
            <p:nvPr/>
          </p:nvSpPr>
          <p:spPr>
            <a:xfrm rot="20863059">
              <a:off x="7936561" y="3963390"/>
              <a:ext cx="1037968" cy="1000897"/>
            </a:xfrm>
            <a:prstGeom prst="star4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" name="Stjärna: 4 punkter 11">
              <a:extLst>
                <a:ext uri="{FF2B5EF4-FFF2-40B4-BE49-F238E27FC236}">
                  <a16:creationId xmlns:a16="http://schemas.microsoft.com/office/drawing/2014/main" id="{FAFA53B9-5ACA-487A-B3F0-076FC2008F10}"/>
                </a:ext>
              </a:extLst>
            </p:cNvPr>
            <p:cNvSpPr/>
            <p:nvPr/>
          </p:nvSpPr>
          <p:spPr>
            <a:xfrm rot="2135539">
              <a:off x="8109556" y="4141756"/>
              <a:ext cx="691978" cy="644163"/>
            </a:xfrm>
            <a:prstGeom prst="star4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3" name="Pil: högerböjd 12">
            <a:extLst>
              <a:ext uri="{FF2B5EF4-FFF2-40B4-BE49-F238E27FC236}">
                <a16:creationId xmlns:a16="http://schemas.microsoft.com/office/drawing/2014/main" id="{DF4F0309-4721-4006-8710-BDE59A5B3EBB}"/>
              </a:ext>
            </a:extLst>
          </p:cNvPr>
          <p:cNvSpPr/>
          <p:nvPr/>
        </p:nvSpPr>
        <p:spPr>
          <a:xfrm rot="9695947">
            <a:off x="7118267" y="778800"/>
            <a:ext cx="1746200" cy="4306903"/>
          </a:xfrm>
          <a:prstGeom prst="curvedRightArrow">
            <a:avLst>
              <a:gd name="adj1" fmla="val 16042"/>
              <a:gd name="adj2" fmla="val 45661"/>
              <a:gd name="adj3" fmla="val 25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0F3CE1EA-4E81-4DAD-8153-9D5C6879EBF4}"/>
              </a:ext>
            </a:extLst>
          </p:cNvPr>
          <p:cNvGrpSpPr/>
          <p:nvPr/>
        </p:nvGrpSpPr>
        <p:grpSpPr>
          <a:xfrm>
            <a:off x="6910166" y="4219419"/>
            <a:ext cx="1037968" cy="1000897"/>
            <a:chOff x="7936561" y="3963390"/>
            <a:chExt cx="1037968" cy="1000897"/>
          </a:xfrm>
        </p:grpSpPr>
        <p:sp>
          <p:nvSpPr>
            <p:cNvPr id="15" name="Stjärna: 4 punkter 14">
              <a:extLst>
                <a:ext uri="{FF2B5EF4-FFF2-40B4-BE49-F238E27FC236}">
                  <a16:creationId xmlns:a16="http://schemas.microsoft.com/office/drawing/2014/main" id="{7D7D19FE-59A1-423E-A728-F853551FC586}"/>
                </a:ext>
              </a:extLst>
            </p:cNvPr>
            <p:cNvSpPr/>
            <p:nvPr/>
          </p:nvSpPr>
          <p:spPr>
            <a:xfrm rot="20863059">
              <a:off x="7936561" y="3963390"/>
              <a:ext cx="1037968" cy="1000897"/>
            </a:xfrm>
            <a:prstGeom prst="star4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6" name="Stjärna: 4 punkter 15">
              <a:extLst>
                <a:ext uri="{FF2B5EF4-FFF2-40B4-BE49-F238E27FC236}">
                  <a16:creationId xmlns:a16="http://schemas.microsoft.com/office/drawing/2014/main" id="{E6F0D2E9-B953-41D5-A2AD-102C529FBAE1}"/>
                </a:ext>
              </a:extLst>
            </p:cNvPr>
            <p:cNvSpPr/>
            <p:nvPr/>
          </p:nvSpPr>
          <p:spPr>
            <a:xfrm rot="2135539">
              <a:off x="8109556" y="4141756"/>
              <a:ext cx="691978" cy="644163"/>
            </a:xfrm>
            <a:prstGeom prst="star4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B7893C76-45B9-4A65-9A6E-F4F7C890C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9196" y="1255107"/>
            <a:ext cx="2619375" cy="1743075"/>
          </a:xfrm>
          <a:prstGeom prst="rect">
            <a:avLst/>
          </a:prstGeom>
        </p:spPr>
      </p:pic>
      <p:sp>
        <p:nvSpPr>
          <p:cNvPr id="18" name="Pil: höger 17">
            <a:extLst>
              <a:ext uri="{FF2B5EF4-FFF2-40B4-BE49-F238E27FC236}">
                <a16:creationId xmlns:a16="http://schemas.microsoft.com/office/drawing/2014/main" id="{3B7FF321-A324-4D7C-91EC-F6143177F40A}"/>
              </a:ext>
            </a:extLst>
          </p:cNvPr>
          <p:cNvSpPr/>
          <p:nvPr/>
        </p:nvSpPr>
        <p:spPr>
          <a:xfrm>
            <a:off x="6740565" y="797963"/>
            <a:ext cx="3847175" cy="472886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Uttryckssymbol 18">
            <a:extLst>
              <a:ext uri="{FF2B5EF4-FFF2-40B4-BE49-F238E27FC236}">
                <a16:creationId xmlns:a16="http://schemas.microsoft.com/office/drawing/2014/main" id="{1E716CDF-8F81-463C-8CAF-2627D66B9579}"/>
              </a:ext>
            </a:extLst>
          </p:cNvPr>
          <p:cNvSpPr/>
          <p:nvPr/>
        </p:nvSpPr>
        <p:spPr>
          <a:xfrm>
            <a:off x="10763575" y="365063"/>
            <a:ext cx="1037968" cy="1014708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0" name="Bildobjekt 19">
            <a:extLst>
              <a:ext uri="{FF2B5EF4-FFF2-40B4-BE49-F238E27FC236}">
                <a16:creationId xmlns:a16="http://schemas.microsoft.com/office/drawing/2014/main" id="{AC44B383-19A9-460F-8C12-D743B347B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40" r="13833"/>
          <a:stretch/>
        </p:blipFill>
        <p:spPr>
          <a:xfrm>
            <a:off x="9851344" y="3888226"/>
            <a:ext cx="1326115" cy="1743075"/>
          </a:xfrm>
          <a:prstGeom prst="rect">
            <a:avLst/>
          </a:prstGeom>
        </p:spPr>
      </p:pic>
      <p:sp>
        <p:nvSpPr>
          <p:cNvPr id="21" name="Pil: nedåt 20">
            <a:extLst>
              <a:ext uri="{FF2B5EF4-FFF2-40B4-BE49-F238E27FC236}">
                <a16:creationId xmlns:a16="http://schemas.microsoft.com/office/drawing/2014/main" id="{35BA7C9D-D594-4718-A750-54EC77E1F6BD}"/>
              </a:ext>
            </a:extLst>
          </p:cNvPr>
          <p:cNvSpPr/>
          <p:nvPr/>
        </p:nvSpPr>
        <p:spPr>
          <a:xfrm>
            <a:off x="10236715" y="3048016"/>
            <a:ext cx="430770" cy="761967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Flödesschema: Alternativ process 21">
            <a:extLst>
              <a:ext uri="{FF2B5EF4-FFF2-40B4-BE49-F238E27FC236}">
                <a16:creationId xmlns:a16="http://schemas.microsoft.com/office/drawing/2014/main" id="{C21DB29F-021C-4A0F-9D0C-D1563157A73B}"/>
              </a:ext>
            </a:extLst>
          </p:cNvPr>
          <p:cNvSpPr/>
          <p:nvPr/>
        </p:nvSpPr>
        <p:spPr>
          <a:xfrm>
            <a:off x="4732639" y="613298"/>
            <a:ext cx="1964724" cy="2092832"/>
          </a:xfrm>
          <a:prstGeom prst="flowChartAlternateProcess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693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AD7C5CA-D4CB-4FCA-B367-DE52200210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11" t="7928" r="44662" b="60181"/>
          <a:stretch/>
        </p:blipFill>
        <p:spPr>
          <a:xfrm>
            <a:off x="4872680" y="2557848"/>
            <a:ext cx="2075935" cy="2187147"/>
          </a:xfrm>
          <a:prstGeom prst="flowChartAlternateProcess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156CAD9A-9588-45A7-B2C9-DA71AEFC86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82" b="24056"/>
          <a:stretch/>
        </p:blipFill>
        <p:spPr>
          <a:xfrm>
            <a:off x="704336" y="339810"/>
            <a:ext cx="3769857" cy="3089190"/>
          </a:xfrm>
          <a:prstGeom prst="rect">
            <a:avLst/>
          </a:prstGeom>
        </p:spPr>
      </p:pic>
      <p:pic>
        <p:nvPicPr>
          <p:cNvPr id="9" name="Bild 8" descr="Tal">
            <a:extLst>
              <a:ext uri="{FF2B5EF4-FFF2-40B4-BE49-F238E27FC236}">
                <a16:creationId xmlns:a16="http://schemas.microsoft.com/office/drawing/2014/main" id="{3485AF90-EE36-44FA-A121-21C20D92B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322" y="3272234"/>
            <a:ext cx="1107990" cy="1107990"/>
          </a:xfrm>
          <a:prstGeom prst="rect">
            <a:avLst/>
          </a:prstGeom>
        </p:spPr>
      </p:pic>
      <p:pic>
        <p:nvPicPr>
          <p:cNvPr id="11" name="Bild 10" descr="Urklipp">
            <a:extLst>
              <a:ext uri="{FF2B5EF4-FFF2-40B4-BE49-F238E27FC236}">
                <a16:creationId xmlns:a16="http://schemas.microsoft.com/office/drawing/2014/main" id="{D69DD718-6049-4207-B9BF-A7E5890BB7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51025" y="5399904"/>
            <a:ext cx="914400" cy="914400"/>
          </a:xfrm>
          <a:prstGeom prst="rect">
            <a:avLst/>
          </a:prstGeom>
        </p:spPr>
      </p:pic>
      <p:pic>
        <p:nvPicPr>
          <p:cNvPr id="13" name="Bild 12" descr="Snurrande tallrikar">
            <a:extLst>
              <a:ext uri="{FF2B5EF4-FFF2-40B4-BE49-F238E27FC236}">
                <a16:creationId xmlns:a16="http://schemas.microsoft.com/office/drawing/2014/main" id="{44DD0B6E-2358-4EE9-8244-ECF87FA821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76549" y="3763663"/>
            <a:ext cx="1554892" cy="1554892"/>
          </a:xfrm>
          <a:prstGeom prst="rect">
            <a:avLst/>
          </a:prstGeom>
        </p:spPr>
      </p:pic>
      <p:pic>
        <p:nvPicPr>
          <p:cNvPr id="15" name="Bild 14" descr="Betyg 1 stjärna">
            <a:extLst>
              <a:ext uri="{FF2B5EF4-FFF2-40B4-BE49-F238E27FC236}">
                <a16:creationId xmlns:a16="http://schemas.microsoft.com/office/drawing/2014/main" id="{5F67C769-F64B-4D54-8295-47C5B39AB6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24874" y="4342372"/>
            <a:ext cx="914400" cy="914400"/>
          </a:xfrm>
          <a:prstGeom prst="rect">
            <a:avLst/>
          </a:prstGeom>
        </p:spPr>
      </p:pic>
      <p:pic>
        <p:nvPicPr>
          <p:cNvPr id="17" name="Bild 16" descr="Filmremsa">
            <a:extLst>
              <a:ext uri="{FF2B5EF4-FFF2-40B4-BE49-F238E27FC236}">
                <a16:creationId xmlns:a16="http://schemas.microsoft.com/office/drawing/2014/main" id="{7A878253-389E-4E32-80D2-0B88A957D0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12460" y="4623487"/>
            <a:ext cx="914400" cy="914400"/>
          </a:xfrm>
          <a:prstGeom prst="rect">
            <a:avLst/>
          </a:prstGeom>
        </p:spPr>
      </p:pic>
      <p:pic>
        <p:nvPicPr>
          <p:cNvPr id="19" name="Bild 18" descr="Chatt">
            <a:extLst>
              <a:ext uri="{FF2B5EF4-FFF2-40B4-BE49-F238E27FC236}">
                <a16:creationId xmlns:a16="http://schemas.microsoft.com/office/drawing/2014/main" id="{4DF9CE0F-63D0-439E-9B8B-66F6822F0C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165614" y="4998309"/>
            <a:ext cx="914400" cy="914400"/>
          </a:xfrm>
          <a:prstGeom prst="rect">
            <a:avLst/>
          </a:prstGeom>
        </p:spPr>
      </p:pic>
      <p:pic>
        <p:nvPicPr>
          <p:cNvPr id="23" name="Bild 22" descr="Man">
            <a:extLst>
              <a:ext uri="{FF2B5EF4-FFF2-40B4-BE49-F238E27FC236}">
                <a16:creationId xmlns:a16="http://schemas.microsoft.com/office/drawing/2014/main" id="{72B9969C-8DDF-472E-BBFD-549659C718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2333" y="4098326"/>
            <a:ext cx="1250092" cy="1250092"/>
          </a:xfrm>
          <a:prstGeom prst="rect">
            <a:avLst/>
          </a:prstGeom>
        </p:spPr>
      </p:pic>
      <p:pic>
        <p:nvPicPr>
          <p:cNvPr id="25" name="Bild 24" descr="Cirklar med pilar">
            <a:extLst>
              <a:ext uri="{FF2B5EF4-FFF2-40B4-BE49-F238E27FC236}">
                <a16:creationId xmlns:a16="http://schemas.microsoft.com/office/drawing/2014/main" id="{DD374603-1228-4DDF-B63F-9C16D02A6E4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3855325">
            <a:off x="1613022" y="3790371"/>
            <a:ext cx="1685647" cy="1685647"/>
          </a:xfrm>
          <a:prstGeom prst="rect">
            <a:avLst/>
          </a:prstGeom>
        </p:spPr>
      </p:pic>
      <p:pic>
        <p:nvPicPr>
          <p:cNvPr id="27" name="Bild 26" descr="Internet">
            <a:extLst>
              <a:ext uri="{FF2B5EF4-FFF2-40B4-BE49-F238E27FC236}">
                <a16:creationId xmlns:a16="http://schemas.microsoft.com/office/drawing/2014/main" id="{54DFB007-0C18-4B1E-A956-9922B8D9D97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50645" y="3975664"/>
            <a:ext cx="914400" cy="914400"/>
          </a:xfrm>
          <a:prstGeom prst="rect">
            <a:avLst/>
          </a:prstGeom>
        </p:spPr>
      </p:pic>
      <p:sp>
        <p:nvSpPr>
          <p:cNvPr id="30" name="Pil: vänsterböjd 29">
            <a:extLst>
              <a:ext uri="{FF2B5EF4-FFF2-40B4-BE49-F238E27FC236}">
                <a16:creationId xmlns:a16="http://schemas.microsoft.com/office/drawing/2014/main" id="{D1FB0472-00AE-47D8-A727-CFBE504CF4E0}"/>
              </a:ext>
            </a:extLst>
          </p:cNvPr>
          <p:cNvSpPr/>
          <p:nvPr/>
        </p:nvSpPr>
        <p:spPr>
          <a:xfrm rot="3653870">
            <a:off x="5052094" y="453786"/>
            <a:ext cx="2771660" cy="8582418"/>
          </a:xfrm>
          <a:prstGeom prst="curvedLeftArrow">
            <a:avLst/>
          </a:prstGeom>
          <a:solidFill>
            <a:srgbClr val="FF00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F0C02F8-6F59-4A5E-A256-090695C4C1A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10865" y="339809"/>
            <a:ext cx="5691623" cy="4040415"/>
          </a:xfrm>
          <a:prstGeom prst="rect">
            <a:avLst/>
          </a:prstGeom>
        </p:spPr>
      </p:pic>
      <p:pic>
        <p:nvPicPr>
          <p:cNvPr id="21" name="Bild 20" descr="Möte">
            <a:extLst>
              <a:ext uri="{FF2B5EF4-FFF2-40B4-BE49-F238E27FC236}">
                <a16:creationId xmlns:a16="http://schemas.microsoft.com/office/drawing/2014/main" id="{BBD8A79E-6B61-4B04-A537-B380D8A0D42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638800" y="553788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3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61717C24-7F10-1446-A34E-0B957BCA1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3" y="340781"/>
            <a:ext cx="9737125" cy="1325563"/>
          </a:xfrm>
        </p:spPr>
        <p:txBody>
          <a:bodyPr/>
          <a:lstStyle/>
          <a:p>
            <a:r>
              <a:rPr lang="sv-SE"/>
              <a:t>Stöd under skapandet av min temautbildningsdag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85DD7F2A-71D1-4B82-9BEE-41A4CB672600}"/>
              </a:ext>
            </a:extLst>
          </p:cNvPr>
          <p:cNvSpPr txBox="1">
            <a:spLocks/>
          </p:cNvSpPr>
          <p:nvPr/>
        </p:nvSpPr>
        <p:spPr>
          <a:xfrm>
            <a:off x="743066" y="1978264"/>
            <a:ext cx="5163464" cy="4101260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ts val="23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216000" algn="l" defTabSz="914400" rtl="0" eaLnBrk="1" latinLnBrk="0" hangingPunct="1">
              <a:lnSpc>
                <a:spcPts val="2300"/>
              </a:lnSpc>
              <a:spcBef>
                <a:spcPts val="600"/>
              </a:spcBef>
              <a:buFont typeface="Systemtypsnitt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-216000" algn="l" defTabSz="914400" rtl="0" eaLnBrk="1" latinLnBrk="0" hangingPunct="1">
              <a:lnSpc>
                <a:spcPts val="2300"/>
              </a:lnSpc>
              <a:spcBef>
                <a:spcPts val="600"/>
              </a:spcBef>
              <a:buFont typeface="Systemtypsnitt"/>
              <a:buChar char="–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6000" indent="-216000" algn="l" defTabSz="914400" rtl="0" eaLnBrk="1" latinLnBrk="0" hangingPunct="1">
              <a:lnSpc>
                <a:spcPts val="2300"/>
              </a:lnSpc>
              <a:spcBef>
                <a:spcPts val="600"/>
              </a:spcBef>
              <a:buFont typeface="Systemtypsnitt"/>
              <a:buChar char="–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ystemtypsnitt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sv-SE">
                <a:solidFill>
                  <a:schemeClr val="accent6">
                    <a:lumMod val="75000"/>
                  </a:schemeClr>
                </a:solidFill>
              </a:rPr>
              <a:t>Temapärm, hemsida</a:t>
            </a:r>
          </a:p>
          <a:p>
            <a:pPr>
              <a:buFontTx/>
              <a:buChar char="-"/>
            </a:pPr>
            <a:r>
              <a:rPr lang="sv-SE">
                <a:solidFill>
                  <a:schemeClr val="accent6">
                    <a:lumMod val="75000"/>
                  </a:schemeClr>
                </a:solidFill>
              </a:rPr>
              <a:t>Erfarenheter från arbetet med elever</a:t>
            </a:r>
          </a:p>
          <a:p>
            <a:pPr>
              <a:buFontTx/>
              <a:buChar char="-"/>
            </a:pPr>
            <a:r>
              <a:rPr lang="sv-SE">
                <a:solidFill>
                  <a:schemeClr val="accent6">
                    <a:lumMod val="75000"/>
                  </a:schemeClr>
                </a:solidFill>
              </a:rPr>
              <a:t>Temautbildning</a:t>
            </a:r>
          </a:p>
          <a:p>
            <a:pPr>
              <a:buFontTx/>
              <a:buChar char="-"/>
            </a:pPr>
            <a:r>
              <a:rPr lang="sv-SE">
                <a:solidFill>
                  <a:srgbClr val="002060"/>
                </a:solidFill>
              </a:rPr>
              <a:t>Grundutbildning för temautbildare</a:t>
            </a:r>
          </a:p>
          <a:p>
            <a:pPr>
              <a:buFontTx/>
              <a:buChar char="-"/>
            </a:pPr>
            <a:r>
              <a:rPr lang="sv-SE">
                <a:solidFill>
                  <a:srgbClr val="002060"/>
                </a:solidFill>
              </a:rPr>
              <a:t>Forumgruppen på </a:t>
            </a:r>
            <a:r>
              <a:rPr lang="sv-SE" err="1">
                <a:solidFill>
                  <a:srgbClr val="002060"/>
                </a:solidFill>
              </a:rPr>
              <a:t>NTAs</a:t>
            </a:r>
            <a:r>
              <a:rPr lang="sv-SE">
                <a:solidFill>
                  <a:srgbClr val="002060"/>
                </a:solidFill>
              </a:rPr>
              <a:t> hemsida</a:t>
            </a:r>
          </a:p>
          <a:p>
            <a:pPr>
              <a:buFontTx/>
              <a:buChar char="-"/>
            </a:pPr>
            <a:r>
              <a:rPr lang="sv-SE">
                <a:solidFill>
                  <a:srgbClr val="002060"/>
                </a:solidFill>
              </a:rPr>
              <a:t>Stöddokument</a:t>
            </a:r>
          </a:p>
          <a:p>
            <a:pPr>
              <a:buFontTx/>
              <a:buChar char="-"/>
            </a:pPr>
            <a:r>
              <a:rPr lang="sv-SE">
                <a:solidFill>
                  <a:srgbClr val="002060"/>
                </a:solidFill>
              </a:rPr>
              <a:t>Håll kontakt med planeringsgruppen</a:t>
            </a:r>
            <a:br>
              <a:rPr lang="sv-SE">
                <a:solidFill>
                  <a:srgbClr val="002060"/>
                </a:solidFill>
              </a:rPr>
            </a:br>
            <a:r>
              <a:rPr lang="sv-SE">
                <a:solidFill>
                  <a:srgbClr val="002060"/>
                </a:solidFill>
              </a:rPr>
              <a:t> – dela tips och dokument</a:t>
            </a:r>
          </a:p>
          <a:p>
            <a:pPr>
              <a:buFontTx/>
              <a:buChar char="-"/>
            </a:pPr>
            <a:r>
              <a:rPr lang="sv-SE">
                <a:solidFill>
                  <a:srgbClr val="002060"/>
                </a:solidFill>
              </a:rPr>
              <a:t>Gemensam planeringstid under utbildningsdagarna</a:t>
            </a:r>
          </a:p>
          <a:p>
            <a:pPr>
              <a:buFontTx/>
              <a:buChar char="-"/>
            </a:pPr>
            <a:endParaRPr lang="sv-SE">
              <a:solidFill>
                <a:srgbClr val="FF0000"/>
              </a:solidFill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D400AB12-1D6D-4C58-A556-036FB5BBD0E1}"/>
              </a:ext>
            </a:extLst>
          </p:cNvPr>
          <p:cNvSpPr/>
          <p:nvPr/>
        </p:nvSpPr>
        <p:spPr>
          <a:xfrm>
            <a:off x="5906530" y="2250112"/>
            <a:ext cx="6096000" cy="26194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6000" indent="-216000">
              <a:lnSpc>
                <a:spcPts val="2300"/>
              </a:lnSpc>
              <a:spcBef>
                <a:spcPts val="1200"/>
              </a:spcBef>
              <a:buFontTx/>
              <a:buChar char="-"/>
            </a:pPr>
            <a:r>
              <a:rPr lang="sv-SE" sz="2200">
                <a:solidFill>
                  <a:schemeClr val="accent4">
                    <a:lumMod val="75000"/>
                  </a:schemeClr>
                </a:solidFill>
              </a:rPr>
              <a:t>Samordnaren, ett bra stöd och bollplank och kan sammankoppla dig med andra utbildare i kommunen</a:t>
            </a:r>
          </a:p>
          <a:p>
            <a:pPr marL="216000" indent="-216000">
              <a:lnSpc>
                <a:spcPts val="2300"/>
              </a:lnSpc>
              <a:spcBef>
                <a:spcPts val="1200"/>
              </a:spcBef>
              <a:buFontTx/>
              <a:buChar char="-"/>
            </a:pPr>
            <a:r>
              <a:rPr lang="sv-SE" sz="2200">
                <a:solidFill>
                  <a:srgbClr val="002060"/>
                </a:solidFill>
              </a:rPr>
              <a:t>Återkoppling när du lämnar in din planering</a:t>
            </a:r>
          </a:p>
          <a:p>
            <a:pPr marL="216000" indent="-216000">
              <a:lnSpc>
                <a:spcPts val="2300"/>
              </a:lnSpc>
              <a:spcBef>
                <a:spcPts val="1200"/>
              </a:spcBef>
              <a:buFontTx/>
              <a:buChar char="-"/>
            </a:pPr>
            <a:r>
              <a:rPr lang="sv-SE" sz="2200"/>
              <a:t>Utvärderingar på utbildningsdagen </a:t>
            </a:r>
          </a:p>
          <a:p>
            <a:pPr marL="216000" indent="-216000">
              <a:lnSpc>
                <a:spcPts val="2300"/>
              </a:lnSpc>
              <a:spcBef>
                <a:spcPts val="1200"/>
              </a:spcBef>
              <a:buFontTx/>
              <a:buChar char="-"/>
            </a:pPr>
            <a:r>
              <a:rPr lang="sv-SE" sz="2200"/>
              <a:t>Reflektion efter utbildningsdagen – med samordnare och egen rapport</a:t>
            </a:r>
          </a:p>
        </p:txBody>
      </p:sp>
    </p:spTree>
    <p:extLst>
      <p:ext uri="{BB962C8B-B14F-4D97-AF65-F5344CB8AC3E}">
        <p14:creationId xmlns:p14="http://schemas.microsoft.com/office/powerpoint/2010/main" val="724821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ECD13433-C5DE-AC4A-9F2F-DE0B1A140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4130" y="244110"/>
            <a:ext cx="6530702" cy="4162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/>
              <a:t>Grundutbildning för utbildare </a:t>
            </a:r>
            <a:r>
              <a:rPr lang="sv-SE">
                <a:solidFill>
                  <a:srgbClr val="A6B42F"/>
                </a:solidFill>
              </a:rPr>
              <a:t>2023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61717C24-7F10-1446-A34E-0B957BCA1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Underlag för planering och planeringsstöd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91BB44C9-3752-A843-A8F7-F02DCA0EB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0405" y="3309780"/>
            <a:ext cx="5791935" cy="1695357"/>
          </a:xfrm>
        </p:spPr>
        <p:txBody>
          <a:bodyPr/>
          <a:lstStyle/>
          <a:p>
            <a:r>
              <a:rPr lang="sv-SE"/>
              <a:t>Underlag för planering av utbildning</a:t>
            </a:r>
          </a:p>
          <a:p>
            <a:r>
              <a:rPr lang="sv-SE"/>
              <a:t>Planeringsstöd</a:t>
            </a:r>
          </a:p>
          <a:p>
            <a:endParaRPr lang="sv-SE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38DE1B3-0A5F-42A9-AEC7-B7CA433AC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906" y="3643619"/>
            <a:ext cx="3444255" cy="21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21EF187-E6DA-4C0A-8C0C-CBDAE03A2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608" y="489234"/>
            <a:ext cx="4474852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5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ECD13433-C5DE-AC4A-9F2F-DE0B1A140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4130" y="244110"/>
            <a:ext cx="6530702" cy="4162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/>
              <a:t>Grundutbildning för utbildare </a:t>
            </a:r>
            <a:r>
              <a:rPr lang="sv-SE">
                <a:solidFill>
                  <a:srgbClr val="A6B42F"/>
                </a:solidFill>
              </a:rPr>
              <a:t>2023</a:t>
            </a:r>
          </a:p>
          <a:p>
            <a:endParaRPr lang="sv-SE">
              <a:solidFill>
                <a:srgbClr val="A6B42F"/>
              </a:solidFill>
            </a:endParaRPr>
          </a:p>
          <a:p>
            <a:endParaRPr lang="sv-SE">
              <a:solidFill>
                <a:srgbClr val="A6B42F"/>
              </a:solidFill>
              <a:cs typeface="Calibri" panose="020F0502020204030204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61717C24-7F10-1446-A34E-0B957BCA1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618" y="933914"/>
            <a:ext cx="5791936" cy="1325563"/>
          </a:xfrm>
        </p:spPr>
        <p:txBody>
          <a:bodyPr/>
          <a:lstStyle/>
          <a:p>
            <a:r>
              <a:rPr lang="sv-SE"/>
              <a:t>Din planering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85DD7F2A-71D1-4B82-9BEE-41A4CB672600}"/>
              </a:ext>
            </a:extLst>
          </p:cNvPr>
          <p:cNvSpPr txBox="1">
            <a:spLocks/>
          </p:cNvSpPr>
          <p:nvPr/>
        </p:nvSpPr>
        <p:spPr>
          <a:xfrm>
            <a:off x="1385618" y="2259477"/>
            <a:ext cx="8229600" cy="3515681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ts val="23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216000" algn="l" defTabSz="914400" rtl="0" eaLnBrk="1" latinLnBrk="0" hangingPunct="1">
              <a:lnSpc>
                <a:spcPts val="2300"/>
              </a:lnSpc>
              <a:spcBef>
                <a:spcPts val="600"/>
              </a:spcBef>
              <a:buFont typeface="Systemtypsnitt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-216000" algn="l" defTabSz="914400" rtl="0" eaLnBrk="1" latinLnBrk="0" hangingPunct="1">
              <a:lnSpc>
                <a:spcPts val="2300"/>
              </a:lnSpc>
              <a:spcBef>
                <a:spcPts val="600"/>
              </a:spcBef>
              <a:buFont typeface="Systemtypsnitt"/>
              <a:buChar char="–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6000" indent="-216000" algn="l" defTabSz="914400" rtl="0" eaLnBrk="1" latinLnBrk="0" hangingPunct="1">
              <a:lnSpc>
                <a:spcPts val="2300"/>
              </a:lnSpc>
              <a:spcBef>
                <a:spcPts val="600"/>
              </a:spcBef>
              <a:buFont typeface="Systemtypsnitt"/>
              <a:buChar char="–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ystemtypsnitt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b="1">
                <a:solidFill>
                  <a:srgbClr val="00B0F0"/>
                </a:solidFill>
              </a:rPr>
              <a:t>Tänk - Vad behöver du själv veta i planeringen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/>
          </a:p>
          <a:p>
            <a:r>
              <a:rPr lang="sv-SE"/>
              <a:t>Vad?		</a:t>
            </a:r>
            <a:r>
              <a:rPr lang="sv-SE" sz="2000"/>
              <a:t>(praktiskt, teoretiskt, bedömning, elevexempel, LPP, 			 förmågor, tips…)</a:t>
            </a:r>
            <a:endParaRPr lang="sv-SE"/>
          </a:p>
          <a:p>
            <a:r>
              <a:rPr lang="sv-SE"/>
              <a:t>När?		</a:t>
            </a:r>
            <a:r>
              <a:rPr lang="sv-SE" sz="2000"/>
              <a:t>(först, sist, vilket uppdrag)</a:t>
            </a:r>
            <a:endParaRPr lang="sv-SE"/>
          </a:p>
          <a:p>
            <a:r>
              <a:rPr lang="sv-SE"/>
              <a:t>Hur?		</a:t>
            </a:r>
            <a:r>
              <a:rPr lang="sv-SE" sz="2000"/>
              <a:t>(testa, diskutera, helgrupp, par, visa, redovisa, gå runt och 		  lyssna)</a:t>
            </a:r>
            <a:endParaRPr lang="sv-SE"/>
          </a:p>
          <a:p>
            <a:r>
              <a:rPr lang="sv-SE">
                <a:solidFill>
                  <a:srgbClr val="FF0000"/>
                </a:solidFill>
              </a:rPr>
              <a:t>Varför?	</a:t>
            </a:r>
            <a:r>
              <a:rPr lang="sv-SE" sz="2000">
                <a:solidFill>
                  <a:srgbClr val="FF0000"/>
                </a:solidFill>
              </a:rPr>
              <a:t>(Varför väljer jag att göra det, just där och på det sättet?)</a:t>
            </a:r>
            <a:endParaRPr lang="sv-S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129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8E6A9091-385E-4A1D-AFBC-101A72838C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Bedömningsstöd för utbildaren</a:t>
            </a:r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2C442351-688A-4D19-844E-0B72B11583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738" r="11738"/>
          <a:stretch>
            <a:fillRect/>
          </a:stretch>
        </p:blipFill>
        <p:spPr>
          <a:xfrm>
            <a:off x="6977870" y="1012427"/>
            <a:ext cx="4298100" cy="5286838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19FCB72F-306C-49C5-838A-3B395533A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>
                <a:solidFill>
                  <a:schemeClr val="accent6"/>
                </a:solidFill>
              </a:rPr>
              <a:t>Bedömningsstöd för din planering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EDE9E442-18F2-47CB-BCB5-2B6FF271D3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513" y="2993064"/>
            <a:ext cx="5791935" cy="13255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sv-SE"/>
              <a:t>När du skickar in din planering till</a:t>
            </a:r>
          </a:p>
          <a:p>
            <a:pPr marL="0" indent="0">
              <a:buNone/>
            </a:pPr>
            <a:r>
              <a:rPr lang="sv-SE">
                <a:hlinkClick r:id="rId3"/>
              </a:rPr>
              <a:t>Hanna.heurlin@ntaskolutveckling.se</a:t>
            </a:r>
            <a:r>
              <a:rPr lang="sv-SE"/>
              <a:t> får du </a:t>
            </a:r>
            <a:r>
              <a:rPr lang="sv-SE" err="1"/>
              <a:t>feedforward</a:t>
            </a:r>
            <a:r>
              <a:rPr lang="sv-SE"/>
              <a:t> ifylld i ett bedömningsstöd.</a:t>
            </a:r>
            <a:endParaRPr lang="sv-SE">
              <a:cs typeface="Calibri"/>
            </a:endParaRPr>
          </a:p>
          <a:p>
            <a:pPr marL="0" indent="0">
              <a:buNone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7869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59C1B27B-FBDC-47BE-8709-4A7692FE9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705" y="556054"/>
            <a:ext cx="10677782" cy="742221"/>
          </a:xfrm>
        </p:spPr>
        <p:txBody>
          <a:bodyPr anchor="b">
            <a:normAutofit/>
          </a:bodyPr>
          <a:lstStyle/>
          <a:p>
            <a:r>
              <a:rPr lang="sv-SE" sz="3500"/>
              <a:t>Hur ska dokumentet fyllas i?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D3443166-E4DD-485D-9E44-8D4E3B0187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669"/>
          <a:stretch/>
        </p:blipFill>
        <p:spPr>
          <a:xfrm>
            <a:off x="1683937" y="1589185"/>
            <a:ext cx="8824125" cy="445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079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ECD13433-C5DE-AC4A-9F2F-DE0B1A140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4130" y="244110"/>
            <a:ext cx="6530702" cy="4162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/>
              <a:t>Grundutbildning för utbildare </a:t>
            </a:r>
            <a:r>
              <a:rPr lang="sv-SE">
                <a:solidFill>
                  <a:srgbClr val="A6B42F"/>
                </a:solidFill>
              </a:rPr>
              <a:t>2023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61717C24-7F10-1446-A34E-0B957BCA1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618" y="933914"/>
            <a:ext cx="5791936" cy="1325563"/>
          </a:xfrm>
        </p:spPr>
        <p:txBody>
          <a:bodyPr/>
          <a:lstStyle/>
          <a:p>
            <a:r>
              <a:rPr lang="sv-SE"/>
              <a:t>Exempel?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85DD7F2A-71D1-4B82-9BEE-41A4CB672600}"/>
              </a:ext>
            </a:extLst>
          </p:cNvPr>
          <p:cNvSpPr txBox="1">
            <a:spLocks/>
          </p:cNvSpPr>
          <p:nvPr/>
        </p:nvSpPr>
        <p:spPr>
          <a:xfrm>
            <a:off x="1385618" y="2259477"/>
            <a:ext cx="8229600" cy="3515681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ts val="23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216000" algn="l" defTabSz="914400" rtl="0" eaLnBrk="1" latinLnBrk="0" hangingPunct="1">
              <a:lnSpc>
                <a:spcPts val="2300"/>
              </a:lnSpc>
              <a:spcBef>
                <a:spcPts val="600"/>
              </a:spcBef>
              <a:buFont typeface="Systemtypsnitt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-216000" algn="l" defTabSz="914400" rtl="0" eaLnBrk="1" latinLnBrk="0" hangingPunct="1">
              <a:lnSpc>
                <a:spcPts val="2300"/>
              </a:lnSpc>
              <a:spcBef>
                <a:spcPts val="600"/>
              </a:spcBef>
              <a:buFont typeface="Systemtypsnitt"/>
              <a:buChar char="–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6000" indent="-216000" algn="l" defTabSz="914400" rtl="0" eaLnBrk="1" latinLnBrk="0" hangingPunct="1">
              <a:lnSpc>
                <a:spcPts val="2300"/>
              </a:lnSpc>
              <a:spcBef>
                <a:spcPts val="600"/>
              </a:spcBef>
              <a:buFont typeface="Systemtypsnitt"/>
              <a:buChar char="–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ystemtypsnitt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400"/>
              <a:t>”Varför finns det inga exempel på planeringar på hemsidan?”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D32D1E-957B-4376-83B5-8CD18109D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554" y="3860633"/>
            <a:ext cx="239077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48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11544AE-4932-40EF-850B-B1E7C4EB20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/>
              <a:t>Grundutbildning för utbildare </a:t>
            </a:r>
            <a:r>
              <a:rPr lang="sv-SE">
                <a:solidFill>
                  <a:srgbClr val="A6B42F"/>
                </a:solidFill>
              </a:rPr>
              <a:t>2023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59CE6A75-2EE1-445A-94CB-B575E9FE01FB}"/>
              </a:ext>
            </a:extLst>
          </p:cNvPr>
          <p:cNvSpPr/>
          <p:nvPr/>
        </p:nvSpPr>
        <p:spPr>
          <a:xfrm>
            <a:off x="2251824" y="1625416"/>
            <a:ext cx="8454473" cy="489364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>
                <a:solidFill>
                  <a:schemeClr val="accent6">
                    <a:lumMod val="50000"/>
                  </a:schemeClr>
                </a:solidFill>
              </a:rPr>
              <a:t>Temautbildarens roll i NTA</a:t>
            </a:r>
          </a:p>
          <a:p>
            <a:r>
              <a:rPr lang="sv-SE" sz="2400">
                <a:solidFill>
                  <a:schemeClr val="accent6">
                    <a:lumMod val="50000"/>
                  </a:schemeClr>
                </a:solidFill>
              </a:rPr>
              <a:t> 	- Varför ska jag bli temautbildare?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>
                <a:solidFill>
                  <a:schemeClr val="accent6">
                    <a:lumMod val="50000"/>
                  </a:schemeClr>
                </a:solidFill>
              </a:rPr>
              <a:t>Grundutbildning för temautbildare </a:t>
            </a:r>
          </a:p>
          <a:p>
            <a:r>
              <a:rPr lang="sv-SE" sz="2400">
                <a:solidFill>
                  <a:schemeClr val="accent6">
                    <a:lumMod val="50000"/>
                  </a:schemeClr>
                </a:solidFill>
              </a:rPr>
              <a:t>	- Krav för att bli godkänd temautbildare</a:t>
            </a:r>
          </a:p>
          <a:p>
            <a:r>
              <a:rPr lang="sv-SE" sz="2400">
                <a:solidFill>
                  <a:schemeClr val="accent6">
                    <a:lumMod val="50000"/>
                  </a:schemeClr>
                </a:solidFill>
              </a:rPr>
              <a:t>	- Att planera en temautbildningsdag</a:t>
            </a:r>
          </a:p>
          <a:p>
            <a:r>
              <a:rPr lang="sv-SE" sz="2400">
                <a:solidFill>
                  <a:schemeClr val="accent6">
                    <a:lumMod val="50000"/>
                  </a:schemeClr>
                </a:solidFill>
              </a:rPr>
              <a:t>	- Utbildningens olika delar</a:t>
            </a:r>
          </a:p>
          <a:p>
            <a:r>
              <a:rPr lang="sv-SE" sz="2400">
                <a:solidFill>
                  <a:schemeClr val="accent6">
                    <a:lumMod val="50000"/>
                  </a:schemeClr>
                </a:solidFill>
              </a:rPr>
              <a:t>	- Planeringen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>
                <a:solidFill>
                  <a:schemeClr val="accent6">
                    <a:lumMod val="50000"/>
                  </a:schemeClr>
                </a:solidFill>
              </a:rPr>
              <a:t>Utbildningens upplägg 2023</a:t>
            </a:r>
            <a:endParaRPr lang="sv-SE" sz="2400">
              <a:solidFill>
                <a:schemeClr val="accent6">
                  <a:lumMod val="50000"/>
                </a:schemeClr>
              </a:solidFill>
              <a:cs typeface="Calibri"/>
            </a:endParaRPr>
          </a:p>
          <a:p>
            <a:r>
              <a:rPr lang="sv-SE" sz="2400">
                <a:solidFill>
                  <a:schemeClr val="accent6">
                    <a:lumMod val="50000"/>
                  </a:schemeClr>
                </a:solidFill>
              </a:rPr>
              <a:t>	- Vad hittar jag allt?</a:t>
            </a:r>
          </a:p>
          <a:p>
            <a:r>
              <a:rPr lang="sv-SE" sz="2400">
                <a:solidFill>
                  <a:schemeClr val="accent6">
                    <a:lumMod val="50000"/>
                  </a:schemeClr>
                </a:solidFill>
              </a:rPr>
              <a:t>	- Vad ska jag göra? </a:t>
            </a:r>
          </a:p>
          <a:p>
            <a:r>
              <a:rPr lang="sv-SE" sz="2400">
                <a:solidFill>
                  <a:schemeClr val="accent6">
                    <a:lumMod val="50000"/>
                  </a:schemeClr>
                </a:solidFill>
              </a:rPr>
              <a:t>	- Litteratur, filmer, uppgifter – redovisa</a:t>
            </a:r>
            <a:endParaRPr lang="sv-SE" sz="2400">
              <a:solidFill>
                <a:schemeClr val="accent6">
                  <a:lumMod val="50000"/>
                </a:schemeClr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>
                <a:solidFill>
                  <a:schemeClr val="accent6">
                    <a:lumMod val="50000"/>
                  </a:schemeClr>
                </a:solidFill>
              </a:rPr>
              <a:t>Att mötas i diskussioner och för planering</a:t>
            </a:r>
          </a:p>
          <a:p>
            <a:endParaRPr lang="sv-SE" sz="24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69621B6-D140-40A3-8BA2-B5CBFE77BC53}"/>
              </a:ext>
            </a:extLst>
          </p:cNvPr>
          <p:cNvSpPr txBox="1"/>
          <p:nvPr/>
        </p:nvSpPr>
        <p:spPr>
          <a:xfrm>
            <a:off x="1485703" y="1040685"/>
            <a:ext cx="77447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/>
              <a:t>Dagens program</a:t>
            </a:r>
            <a:endParaRPr lang="sv-SE" sz="2800">
              <a:solidFill>
                <a:schemeClr val="accent6">
                  <a:lumMod val="50000"/>
                </a:schemeClr>
              </a:solidFill>
            </a:endParaRPr>
          </a:p>
          <a:p>
            <a:endParaRPr lang="sv-SE" sz="2800"/>
          </a:p>
        </p:txBody>
      </p:sp>
    </p:spTree>
    <p:extLst>
      <p:ext uri="{BB962C8B-B14F-4D97-AF65-F5344CB8AC3E}">
        <p14:creationId xmlns:p14="http://schemas.microsoft.com/office/powerpoint/2010/main" val="3277732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0924278-A9EA-4DC2-B3D5-D525FDD6BBD9}"/>
              </a:ext>
            </a:extLst>
          </p:cNvPr>
          <p:cNvSpPr/>
          <p:nvPr/>
        </p:nvSpPr>
        <p:spPr>
          <a:xfrm>
            <a:off x="2157073" y="2383079"/>
            <a:ext cx="7484998" cy="304698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sv-SE" sz="4000" b="1">
                <a:solidFill>
                  <a:srgbClr val="45A2DB"/>
                </a:solidFill>
                <a:ea typeface="+mj-ea"/>
                <a:cs typeface="+mj-cs"/>
              </a:rPr>
              <a:t>Utbildningens upplägg 2023</a:t>
            </a:r>
          </a:p>
          <a:p>
            <a:r>
              <a:rPr lang="sv-SE" sz="4000" b="1">
                <a:solidFill>
                  <a:srgbClr val="45A2DB"/>
                </a:solidFill>
                <a:ea typeface="+mj-ea"/>
                <a:cs typeface="+mj-cs"/>
              </a:rPr>
              <a:t>	</a:t>
            </a:r>
            <a:r>
              <a:rPr lang="sv-SE" sz="2800" b="1">
                <a:solidFill>
                  <a:srgbClr val="45A2DB"/>
                </a:solidFill>
                <a:ea typeface="+mj-ea"/>
                <a:cs typeface="+mj-cs"/>
              </a:rPr>
              <a:t>- Hur ska jag få tillgång till allt?</a:t>
            </a:r>
          </a:p>
          <a:p>
            <a:r>
              <a:rPr lang="sv-SE" sz="2800" b="1">
                <a:solidFill>
                  <a:srgbClr val="45A2DB"/>
                </a:solidFill>
                <a:ea typeface="+mj-ea"/>
                <a:cs typeface="+mj-cs"/>
              </a:rPr>
              <a:t>	- Vad ska jag göra? </a:t>
            </a:r>
          </a:p>
          <a:p>
            <a:r>
              <a:rPr lang="sv-SE" sz="2800" b="1">
                <a:solidFill>
                  <a:srgbClr val="45A2DB"/>
                </a:solidFill>
                <a:ea typeface="+mj-ea"/>
                <a:cs typeface="+mj-cs"/>
              </a:rPr>
              <a:t>	- Litteratur, filmer, uppgifter – redovisa</a:t>
            </a:r>
            <a:br>
              <a:rPr lang="sv-SE" sz="2800" b="1">
                <a:solidFill>
                  <a:srgbClr val="45A2DB"/>
                </a:solidFill>
                <a:ea typeface="+mj-ea"/>
                <a:cs typeface="+mj-cs"/>
              </a:rPr>
            </a:br>
            <a:endParaRPr lang="sv-SE" sz="2800" b="1">
              <a:solidFill>
                <a:srgbClr val="45A2DB"/>
              </a:solidFill>
              <a:ea typeface="+mj-ea"/>
              <a:cs typeface="+mj-cs"/>
            </a:endParaRPr>
          </a:p>
          <a:p>
            <a:r>
              <a:rPr lang="sv-SE" sz="2800" b="1">
                <a:solidFill>
                  <a:srgbClr val="45A2DB"/>
                </a:solidFill>
                <a:ea typeface="+mj-ea"/>
                <a:cs typeface="+mj-cs"/>
              </a:rPr>
              <a:t>	- Att mötas i diskussioner och för planering</a:t>
            </a:r>
          </a:p>
        </p:txBody>
      </p:sp>
    </p:spTree>
    <p:extLst>
      <p:ext uri="{BB962C8B-B14F-4D97-AF65-F5344CB8AC3E}">
        <p14:creationId xmlns:p14="http://schemas.microsoft.com/office/powerpoint/2010/main" val="17030038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393A8359-DE6B-9A4E-863D-1014DEFFF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13" y="524109"/>
            <a:ext cx="5791936" cy="695092"/>
          </a:xfrm>
        </p:spPr>
        <p:txBody>
          <a:bodyPr/>
          <a:lstStyle/>
          <a:p>
            <a:r>
              <a:rPr lang="sv-SE">
                <a:solidFill>
                  <a:srgbClr val="A6B42F"/>
                </a:solidFill>
              </a:rPr>
              <a:t>Informationskanaler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10ECFF3-2B72-004D-9882-D68C74EC1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0405" y="1426772"/>
            <a:ext cx="5791935" cy="3284928"/>
          </a:xfrm>
        </p:spPr>
        <p:txBody>
          <a:bodyPr/>
          <a:lstStyle/>
          <a:p>
            <a:pPr marL="0" indent="0">
              <a:buNone/>
            </a:pPr>
            <a:r>
              <a:rPr lang="sv-SE" sz="2400">
                <a:hlinkClick r:id="rId2"/>
              </a:rPr>
              <a:t>http://www.ntaskolutveckling.se/</a:t>
            </a:r>
            <a:endParaRPr lang="sv-SE" sz="2400"/>
          </a:p>
          <a:p>
            <a:endParaRPr lang="sv-SE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2A2C756F-CA23-4AC3-A2C9-20858253A14C}"/>
              </a:ext>
            </a:extLst>
          </p:cNvPr>
          <p:cNvSpPr/>
          <p:nvPr/>
        </p:nvSpPr>
        <p:spPr>
          <a:xfrm>
            <a:off x="1318315" y="2190747"/>
            <a:ext cx="7499179" cy="387798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sv-SE" dirty="0"/>
              <a:t>Logga in och bekanta dig med </a:t>
            </a:r>
            <a:r>
              <a:rPr lang="sv-SE" sz="2400" b="1" dirty="0">
                <a:solidFill>
                  <a:schemeClr val="accent6"/>
                </a:solidFill>
              </a:rPr>
              <a:t>hemsidan: </a:t>
            </a:r>
          </a:p>
          <a:p>
            <a:pPr marL="285750" indent="-285750">
              <a:buFont typeface="Arial"/>
              <a:buChar char="•"/>
            </a:pPr>
            <a:r>
              <a:rPr lang="sv-SE" b="1" dirty="0">
                <a:solidFill>
                  <a:schemeClr val="accent1"/>
                </a:solidFill>
              </a:rPr>
              <a:t>Ditt tema</a:t>
            </a:r>
            <a:endParaRPr lang="sv-SE" b="1">
              <a:solidFill>
                <a:schemeClr val="accent1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sv-SE" b="1" dirty="0">
                <a:solidFill>
                  <a:schemeClr val="accent1"/>
                </a:solidFill>
              </a:rPr>
              <a:t>Filhanteraren; </a:t>
            </a:r>
            <a:br>
              <a:rPr lang="sv-SE" dirty="0"/>
            </a:br>
            <a:r>
              <a:rPr lang="sv-SE" dirty="0"/>
              <a:t>- dokument för temautbildare och temautbildningar</a:t>
            </a:r>
            <a:br>
              <a:rPr lang="sv-SE" dirty="0"/>
            </a:br>
            <a:r>
              <a:rPr lang="sv-SE" dirty="0"/>
              <a:t>- dela dokument med elever</a:t>
            </a:r>
            <a:br>
              <a:rPr lang="sv-SE" dirty="0"/>
            </a:br>
            <a:endParaRPr lang="sv-SE">
              <a:cs typeface="Calibri" panose="020F0502020204030204"/>
            </a:endParaRPr>
          </a:p>
          <a:p>
            <a:br>
              <a:rPr lang="sv-SE" dirty="0"/>
            </a:br>
            <a:r>
              <a:rPr lang="sv-SE" sz="2400" b="1" dirty="0">
                <a:solidFill>
                  <a:srgbClr val="78953D"/>
                </a:solidFill>
              </a:rPr>
              <a:t>Forum: </a:t>
            </a:r>
            <a:br>
              <a:rPr lang="sv-SE" dirty="0"/>
            </a:br>
            <a:r>
              <a:rPr lang="sv-SE" u="sng" dirty="0"/>
              <a:t>Grundutbildning för temautbildare 2023</a:t>
            </a:r>
            <a:endParaRPr lang="sv-SE" u="sng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Planeringsstöd</a:t>
            </a:r>
            <a:endParaRPr lang="sv-SE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Dokument till kursen</a:t>
            </a:r>
            <a:endParaRPr lang="sv-SE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Arbetsuppgifter</a:t>
            </a:r>
            <a:endParaRPr lang="sv-SE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Aktuell information</a:t>
            </a:r>
            <a:endParaRPr lang="sv-S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4203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393A8359-DE6B-9A4E-863D-1014DEFFF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51517"/>
            <a:ext cx="5130795" cy="14617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Informationskanaler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C460877F-4D3B-4C1D-8B45-90BE7B022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5200" y="2470248"/>
            <a:ext cx="5010869" cy="353623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-228600">
              <a:lnSpc>
                <a:spcPct val="90000"/>
              </a:lnSpc>
            </a:pPr>
            <a:r>
              <a:rPr lang="en-US" sz="2400" b="1" dirty="0"/>
              <a:t>Zoom – </a:t>
            </a:r>
            <a:r>
              <a:rPr lang="en-US" sz="2400" b="1" dirty="0" err="1"/>
              <a:t>digitala</a:t>
            </a:r>
            <a:r>
              <a:rPr lang="en-US" sz="2400" b="1" dirty="0"/>
              <a:t> </a:t>
            </a:r>
            <a:r>
              <a:rPr lang="en-US" sz="2400" b="1" dirty="0" err="1">
                <a:cs typeface="Calibri"/>
              </a:rPr>
              <a:t>möten</a:t>
            </a:r>
            <a:endParaRPr lang="en-US" sz="2400" b="1" err="1">
              <a:cs typeface="Calibri"/>
            </a:endParaRPr>
          </a:p>
          <a:p>
            <a:pPr marL="0" indent="-228600">
              <a:lnSpc>
                <a:spcPct val="90000"/>
              </a:lnSpc>
            </a:pPr>
            <a:endParaRPr lang="en-US" sz="2400" b="1">
              <a:cs typeface="Calibri"/>
            </a:endParaRPr>
          </a:p>
          <a:p>
            <a:pPr marL="0" indent="-228600">
              <a:lnSpc>
                <a:spcPct val="90000"/>
              </a:lnSpc>
            </a:pPr>
            <a:r>
              <a:rPr lang="en-US" sz="2400" b="1" dirty="0"/>
              <a:t>Forum - information</a:t>
            </a:r>
            <a:endParaRPr lang="en-US" sz="2400" b="1" dirty="0">
              <a:cs typeface="Calibri"/>
            </a:endParaRPr>
          </a:p>
          <a:p>
            <a:pPr marL="0" indent="-228600">
              <a:lnSpc>
                <a:spcPct val="90000"/>
              </a:lnSpc>
            </a:pPr>
            <a:endParaRPr lang="en-US" sz="2400" b="1">
              <a:cs typeface="Calibri"/>
            </a:endParaRPr>
          </a:p>
          <a:p>
            <a:pPr marL="0" indent="-228600">
              <a:lnSpc>
                <a:spcPct val="90000"/>
              </a:lnSpc>
            </a:pPr>
            <a:r>
              <a:rPr lang="en-US" sz="2400" b="1" dirty="0">
                <a:cs typeface="Calibri"/>
              </a:rPr>
              <a:t>Mail – </a:t>
            </a:r>
            <a:r>
              <a:rPr lang="en-US" sz="2400" b="1" dirty="0" err="1">
                <a:cs typeface="Calibri"/>
              </a:rPr>
              <a:t>akuta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frågor</a:t>
            </a:r>
            <a:r>
              <a:rPr lang="en-US" sz="2400" b="1" dirty="0">
                <a:cs typeface="Calibri"/>
              </a:rPr>
              <a:t>, </a:t>
            </a:r>
            <a:r>
              <a:rPr lang="en-US" sz="2400" b="1" dirty="0" err="1">
                <a:cs typeface="Calibri"/>
              </a:rPr>
              <a:t>inlämningar</a:t>
            </a:r>
            <a:endParaRPr lang="en-US" sz="2400" b="1" dirty="0">
              <a:cs typeface="Calibri"/>
            </a:endParaRPr>
          </a:p>
          <a:p>
            <a:pPr marL="0" indent="-228600">
              <a:lnSpc>
                <a:spcPct val="90000"/>
              </a:lnSpc>
            </a:pPr>
            <a:endParaRPr lang="en-US" sz="2400" b="1">
              <a:cs typeface="Calibri"/>
            </a:endParaRPr>
          </a:p>
          <a:p>
            <a:pPr marL="0" indent="-228600">
              <a:lnSpc>
                <a:spcPct val="90000"/>
              </a:lnSpc>
            </a:pPr>
            <a:r>
              <a:rPr lang="en-US" sz="2400" dirty="0" err="1">
                <a:cs typeface="Calibri"/>
              </a:rPr>
              <a:t>Förslag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att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ni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skapar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en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kontaktkanal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i</a:t>
            </a:r>
            <a:r>
              <a:rPr lang="en-US" sz="2400" dirty="0">
                <a:cs typeface="Calibri"/>
              </a:rPr>
              <a:t> er </a:t>
            </a:r>
            <a:r>
              <a:rPr lang="en-US" sz="2400" dirty="0" err="1">
                <a:cs typeface="Calibri"/>
              </a:rPr>
              <a:t>lilla</a:t>
            </a:r>
            <a:r>
              <a:rPr lang="en-US" sz="2400" dirty="0">
                <a:cs typeface="Calibri"/>
              </a:rPr>
              <a:t> </a:t>
            </a:r>
            <a:r>
              <a:rPr lang="en-US" sz="2400" dirty="0" err="1">
                <a:cs typeface="Calibri"/>
              </a:rPr>
              <a:t>grupp</a:t>
            </a:r>
            <a:r>
              <a:rPr lang="en-US" sz="2400" dirty="0">
                <a:cs typeface="Calibri"/>
              </a:rPr>
              <a:t>. 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2A38935-BB53-4DF7-A56E-48DD25B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2" name="Tabell 3">
            <a:extLst>
              <a:ext uri="{FF2B5EF4-FFF2-40B4-BE49-F238E27FC236}">
                <a16:creationId xmlns:a16="http://schemas.microsoft.com/office/drawing/2014/main" id="{E4D30D38-20D9-DAEA-DD16-D5F8A79741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018465"/>
              </p:ext>
            </p:extLst>
          </p:nvPr>
        </p:nvGraphicFramePr>
        <p:xfrm>
          <a:off x="6055178" y="571500"/>
          <a:ext cx="2931100" cy="438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1100">
                  <a:extLst>
                    <a:ext uri="{9D8B030D-6E8A-4147-A177-3AD203B41FA5}">
                      <a16:colId xmlns:a16="http://schemas.microsoft.com/office/drawing/2014/main" val="1715702819"/>
                    </a:ext>
                  </a:extLst>
                </a:gridCol>
              </a:tblGrid>
              <a:tr h="1063492">
                <a:tc>
                  <a:txBody>
                    <a:bodyPr/>
                    <a:lstStyle/>
                    <a:p>
                      <a:r>
                        <a:rPr lang="sv-SE" b="1" dirty="0"/>
                        <a:t>Grupp 1 (BV, JM)</a:t>
                      </a:r>
                    </a:p>
                    <a:p>
                      <a:pPr lvl="0">
                        <a:buNone/>
                      </a:pPr>
                      <a:r>
                        <a:rPr lang="sv-SE" dirty="0" err="1"/>
                        <a:t>Frederike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Wakker</a:t>
                      </a:r>
                      <a:endParaRPr lang="sv-SE"/>
                    </a:p>
                    <a:p>
                      <a:pPr lvl="0">
                        <a:buNone/>
                      </a:pPr>
                      <a:r>
                        <a:rPr lang="sv-SE" dirty="0"/>
                        <a:t>Jenny Ekvall</a:t>
                      </a:r>
                    </a:p>
                    <a:p>
                      <a:pPr lvl="0">
                        <a:buNone/>
                      </a:pPr>
                      <a:r>
                        <a:rPr lang="sv-SE" dirty="0"/>
                        <a:t>Ann-Charlotte Hermansson</a:t>
                      </a:r>
                    </a:p>
                    <a:p>
                      <a:pPr lvl="0">
                        <a:buNone/>
                      </a:pPr>
                      <a:r>
                        <a:rPr lang="sv-SE" dirty="0"/>
                        <a:t>Marie Berglund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984181"/>
                  </a:ext>
                </a:extLst>
              </a:tr>
              <a:tr h="638096">
                <a:tc>
                  <a:txBody>
                    <a:bodyPr/>
                    <a:lstStyle/>
                    <a:p>
                      <a:r>
                        <a:rPr lang="sv-SE" b="1" dirty="0"/>
                        <a:t>Grupp 2 (FV, FO)</a:t>
                      </a:r>
                    </a:p>
                    <a:p>
                      <a:pPr lvl="0">
                        <a:buNone/>
                      </a:pPr>
                      <a:r>
                        <a:rPr lang="sv-SE" b="0" dirty="0"/>
                        <a:t>Katarina Vestlund</a:t>
                      </a:r>
                    </a:p>
                    <a:p>
                      <a:pPr lvl="0">
                        <a:buNone/>
                      </a:pPr>
                      <a:r>
                        <a:rPr lang="sv-SE" b="0" dirty="0"/>
                        <a:t>Angelica </a:t>
                      </a:r>
                      <a:r>
                        <a:rPr lang="sv-SE" b="0" dirty="0" err="1"/>
                        <a:t>Odelbrink</a:t>
                      </a:r>
                      <a:endParaRPr lang="sv-SE" b="0"/>
                    </a:p>
                    <a:p>
                      <a:pPr lvl="0">
                        <a:buNone/>
                      </a:pPr>
                      <a:r>
                        <a:rPr lang="sv-SE" b="0" dirty="0"/>
                        <a:t>Pamela Birgersson</a:t>
                      </a:r>
                    </a:p>
                    <a:p>
                      <a:pPr lvl="0">
                        <a:buNone/>
                      </a:pPr>
                      <a:r>
                        <a:rPr lang="sv-SE" sz="1800" b="0" i="0" u="none" strike="noStrike" noProof="0" dirty="0">
                          <a:latin typeface="Calibri"/>
                        </a:rPr>
                        <a:t>Linda Fransson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777185"/>
                  </a:ext>
                </a:extLst>
              </a:tr>
              <a:tr h="638096">
                <a:tc>
                  <a:txBody>
                    <a:bodyPr/>
                    <a:lstStyle/>
                    <a:p>
                      <a:r>
                        <a:rPr lang="sv-SE" b="1" dirty="0"/>
                        <a:t>Grupp 3 (JO, FL)</a:t>
                      </a:r>
                    </a:p>
                    <a:p>
                      <a:pPr lvl="0">
                        <a:buNone/>
                      </a:pPr>
                      <a:r>
                        <a:rPr lang="sv-SE" b="0" dirty="0"/>
                        <a:t>Amanda </a:t>
                      </a:r>
                      <a:r>
                        <a:rPr lang="sv-SE" b="0" dirty="0" err="1"/>
                        <a:t>Färnström</a:t>
                      </a:r>
                      <a:endParaRPr lang="sv-SE" b="0"/>
                    </a:p>
                    <a:p>
                      <a:pPr lvl="0">
                        <a:buNone/>
                      </a:pPr>
                      <a:r>
                        <a:rPr lang="sv-SE" b="0" dirty="0"/>
                        <a:t>Moa </a:t>
                      </a:r>
                      <a:r>
                        <a:rPr lang="sv-SE" b="0" dirty="0" err="1"/>
                        <a:t>Callin</a:t>
                      </a:r>
                      <a:endParaRPr lang="sv-SE" b="0"/>
                    </a:p>
                    <a:p>
                      <a:pPr lvl="0">
                        <a:buNone/>
                      </a:pPr>
                      <a:r>
                        <a:rPr lang="sv-SE" b="0" dirty="0"/>
                        <a:t>Frida </a:t>
                      </a:r>
                      <a:r>
                        <a:rPr lang="sv-SE" b="0" dirty="0" err="1"/>
                        <a:t>Tönnäng</a:t>
                      </a:r>
                      <a:endParaRPr lang="sv-SE" b="0" dirty="0"/>
                    </a:p>
                    <a:p>
                      <a:pPr lvl="0">
                        <a:buNone/>
                      </a:pPr>
                      <a:r>
                        <a:rPr lang="sv-SE" b="0" dirty="0"/>
                        <a:t>Jennie Strand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313189"/>
                  </a:ext>
                </a:extLst>
              </a:tr>
            </a:tbl>
          </a:graphicData>
        </a:graphic>
      </p:graphicFrame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F728389E-0B1E-A389-27A0-600EFF47CE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822851"/>
              </p:ext>
            </p:extLst>
          </p:nvPr>
        </p:nvGraphicFramePr>
        <p:xfrm>
          <a:off x="9062357" y="2884713"/>
          <a:ext cx="2918732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18732">
                  <a:extLst>
                    <a:ext uri="{9D8B030D-6E8A-4147-A177-3AD203B41FA5}">
                      <a16:colId xmlns:a16="http://schemas.microsoft.com/office/drawing/2014/main" val="1715702819"/>
                    </a:ext>
                  </a:extLst>
                </a:gridCol>
              </a:tblGrid>
              <a:tr h="530678">
                <a:tc>
                  <a:txBody>
                    <a:bodyPr/>
                    <a:lstStyle/>
                    <a:p>
                      <a:r>
                        <a:rPr lang="sv-SE" b="1" dirty="0"/>
                        <a:t>Grupp 4 (KF, VK)</a:t>
                      </a:r>
                    </a:p>
                    <a:p>
                      <a:pPr lvl="0">
                        <a:buNone/>
                      </a:pPr>
                      <a:r>
                        <a:rPr lang="sv-SE" sz="1800" b="0" i="0" u="none" strike="noStrike" noProof="0" dirty="0">
                          <a:latin typeface="Calibri"/>
                        </a:rPr>
                        <a:t>Linda Gunnarsson</a:t>
                      </a:r>
                    </a:p>
                    <a:p>
                      <a:pPr lvl="0">
                        <a:buNone/>
                      </a:pPr>
                      <a:r>
                        <a:rPr lang="sv-SE" sz="1800" b="0" i="0" u="none" strike="noStrike" noProof="0" dirty="0">
                          <a:latin typeface="Calibri"/>
                        </a:rPr>
                        <a:t>Petra Granqvist</a:t>
                      </a:r>
                    </a:p>
                    <a:p>
                      <a:pPr lvl="0">
                        <a:buNone/>
                      </a:pPr>
                      <a:r>
                        <a:rPr lang="sv-SE" sz="1800" b="0" i="0" u="none" strike="noStrike" noProof="0" dirty="0">
                          <a:latin typeface="Calibri"/>
                        </a:rPr>
                        <a:t>Maria Peters</a:t>
                      </a:r>
                    </a:p>
                    <a:p>
                      <a:pPr lvl="0">
                        <a:buNone/>
                      </a:pPr>
                      <a:r>
                        <a:rPr lang="sv-SE" sz="1800" b="0" i="0" u="none" strike="noStrike" noProof="0" dirty="0">
                          <a:latin typeface="Calibri"/>
                        </a:rPr>
                        <a:t>Mattias </a:t>
                      </a:r>
                      <a:r>
                        <a:rPr lang="sv-SE" sz="1800" b="0" i="0" u="none" strike="noStrike" noProof="0" dirty="0" err="1">
                          <a:latin typeface="Calibri"/>
                        </a:rPr>
                        <a:t>Pomphrey</a:t>
                      </a:r>
                      <a:endParaRPr lang="sv-SE" sz="1800" b="0" i="0" u="none" strike="noStrike" noProof="0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897749"/>
                  </a:ext>
                </a:extLst>
              </a:tr>
              <a:tr h="638096">
                <a:tc>
                  <a:txBody>
                    <a:bodyPr/>
                    <a:lstStyle/>
                    <a:p>
                      <a:r>
                        <a:rPr lang="sv-SE" b="1"/>
                        <a:t>Grupp 5 (EK, RK, DSS, FS)</a:t>
                      </a:r>
                      <a:endParaRPr lang="sv-SE" b="1" dirty="0"/>
                    </a:p>
                    <a:p>
                      <a:pPr lvl="0">
                        <a:buNone/>
                      </a:pPr>
                      <a:r>
                        <a:rPr lang="sv-SE" b="0" dirty="0"/>
                        <a:t>Maria </a:t>
                      </a:r>
                      <a:r>
                        <a:rPr lang="sv-SE" b="0" dirty="0" err="1"/>
                        <a:t>Gardstig</a:t>
                      </a:r>
                    </a:p>
                    <a:p>
                      <a:pPr lvl="0">
                        <a:buNone/>
                      </a:pPr>
                      <a:r>
                        <a:rPr lang="sv-SE" b="0" dirty="0"/>
                        <a:t>Tove Bredberg</a:t>
                      </a:r>
                    </a:p>
                    <a:p>
                      <a:pPr lvl="0">
                        <a:buNone/>
                      </a:pPr>
                      <a:r>
                        <a:rPr lang="sv-SE" b="0" dirty="0"/>
                        <a:t>Patrik Mikaelsson</a:t>
                      </a:r>
                    </a:p>
                    <a:p>
                      <a:pPr lvl="0">
                        <a:buNone/>
                      </a:pPr>
                      <a:r>
                        <a:rPr lang="sv-SE" sz="1800" b="0" i="0" u="none" strike="noStrike" noProof="0" dirty="0">
                          <a:latin typeface="Calibri"/>
                        </a:rPr>
                        <a:t>Malin </a:t>
                      </a:r>
                      <a:r>
                        <a:rPr lang="sv-SE" sz="1800" b="0" i="0" u="none" strike="noStrike" noProof="0" dirty="0" err="1">
                          <a:latin typeface="Calibri"/>
                        </a:rPr>
                        <a:t>Appelin</a:t>
                      </a:r>
                    </a:p>
                    <a:p>
                      <a:pPr lvl="0">
                        <a:buNone/>
                      </a:pPr>
                      <a:r>
                        <a:rPr lang="sv-SE" sz="1800" b="0" i="0" u="none" strike="noStrike" noProof="0" dirty="0">
                          <a:latin typeface="Calibri"/>
                        </a:rPr>
                        <a:t>Sara Markusson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2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153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393A8359-DE6B-9A4E-863D-1014DEFFF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51517"/>
            <a:ext cx="5130795" cy="14617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Informationskanaler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C460877F-4D3B-4C1D-8B45-90BE7B022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5200" y="2024550"/>
            <a:ext cx="6233701" cy="454340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 b="1" dirty="0"/>
              <a:t>Mail;</a:t>
            </a:r>
            <a:endParaRPr lang="en-US" sz="1800" dirty="0"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 err="1"/>
              <a:t>Frågor</a:t>
            </a:r>
            <a:r>
              <a:rPr lang="en-US" sz="1800" dirty="0"/>
              <a:t> om </a:t>
            </a:r>
            <a:r>
              <a:rPr lang="en-US" sz="1800" dirty="0" err="1"/>
              <a:t>utbildningen</a:t>
            </a:r>
            <a:r>
              <a:rPr lang="en-US" sz="1800" dirty="0"/>
              <a:t>;</a:t>
            </a:r>
            <a:br>
              <a:rPr lang="en-US" sz="1800" dirty="0"/>
            </a:br>
            <a:r>
              <a:rPr lang="en-US" sz="1800" dirty="0">
                <a:hlinkClick r:id="rId2"/>
              </a:rPr>
              <a:t>hanna.heurlin@ntaskolutveckling.se</a:t>
            </a:r>
            <a:endParaRPr lang="en-US" sz="1800" dirty="0"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hlinkClick r:id="rId3"/>
              </a:rPr>
              <a:t>tina.haggholm@ntaskolutveckling.se</a:t>
            </a:r>
            <a:endParaRPr lang="en-US" sz="1800" dirty="0"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800"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 err="1"/>
              <a:t>Skicka</a:t>
            </a:r>
            <a:r>
              <a:rPr lang="en-US" sz="1800" dirty="0"/>
              <a:t> in din </a:t>
            </a:r>
            <a:r>
              <a:rPr lang="en-US" sz="1800" dirty="0" err="1"/>
              <a:t>färdiga</a:t>
            </a:r>
            <a:r>
              <a:rPr lang="en-US" sz="1800" dirty="0"/>
              <a:t> </a:t>
            </a:r>
            <a:r>
              <a:rPr lang="en-US" sz="1800" dirty="0" err="1"/>
              <a:t>planering</a:t>
            </a:r>
            <a:r>
              <a:rPr lang="en-US" sz="1800" dirty="0"/>
              <a:t>, </a:t>
            </a:r>
            <a:r>
              <a:rPr lang="en-US" sz="1800" dirty="0" err="1"/>
              <a:t>och</a:t>
            </a:r>
            <a:r>
              <a:rPr lang="en-US" sz="1800" dirty="0"/>
              <a:t> rapport </a:t>
            </a:r>
            <a:r>
              <a:rPr lang="en-US" sz="1800" dirty="0" err="1"/>
              <a:t>efter</a:t>
            </a:r>
            <a:r>
              <a:rPr lang="en-US" sz="1800" dirty="0"/>
              <a:t> </a:t>
            </a:r>
            <a:r>
              <a:rPr lang="en-US" sz="1800" dirty="0" err="1"/>
              <a:t>genomförd</a:t>
            </a:r>
            <a:r>
              <a:rPr lang="en-US" sz="1800" dirty="0"/>
              <a:t> </a:t>
            </a:r>
            <a:r>
              <a:rPr lang="en-US" sz="1800" dirty="0" err="1"/>
              <a:t>utbildningsdag</a:t>
            </a:r>
            <a:r>
              <a:rPr lang="en-US" sz="1800" dirty="0"/>
              <a:t>;</a:t>
            </a:r>
            <a:endParaRPr lang="en-US" sz="1800" dirty="0"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cs typeface="Calibri"/>
                <a:hlinkClick r:id="rId4"/>
              </a:rPr>
              <a:t>hanna.heurlin@ntaskolutveckling.se</a:t>
            </a:r>
            <a:endParaRPr lang="en-US" sz="1800" dirty="0"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800"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 err="1"/>
              <a:t>Administrativa</a:t>
            </a:r>
            <a:r>
              <a:rPr lang="en-US" sz="1800" dirty="0"/>
              <a:t> </a:t>
            </a:r>
            <a:r>
              <a:rPr lang="en-US" sz="1800" dirty="0" err="1"/>
              <a:t>frågor</a:t>
            </a:r>
            <a:r>
              <a:rPr lang="en-US" sz="1800" dirty="0"/>
              <a:t>;</a:t>
            </a:r>
            <a:endParaRPr lang="en-US" sz="1800" dirty="0"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hlinkClick r:id="rId5"/>
              </a:rPr>
              <a:t>Tina.haggholm@ntaskolutveckling.se</a:t>
            </a: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endParaRPr lang="en-US" sz="1800">
              <a:cs typeface="Calibri" panose="020F0502020204030204"/>
            </a:endParaRPr>
          </a:p>
          <a:p>
            <a:pPr marL="215900" indent="-228600">
              <a:lnSpc>
                <a:spcPct val="90000"/>
              </a:lnSpc>
            </a:pPr>
            <a:endParaRPr lang="en-US" sz="1300">
              <a:cs typeface="Calibri" panose="020F0502020204030204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2A38935-BB53-4DF7-A56E-48DD25B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CB28145A-D727-4B31-AEAF-DB6804AAA0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0349" y="2091093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60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59C1B27B-FBDC-47BE-8709-4A7692FE9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705" y="927164"/>
            <a:ext cx="10677782" cy="742221"/>
          </a:xfrm>
        </p:spPr>
        <p:txBody>
          <a:bodyPr anchor="b">
            <a:normAutofit/>
          </a:bodyPr>
          <a:lstStyle/>
          <a:p>
            <a:r>
              <a:rPr lang="sv-SE" sz="3500"/>
              <a:t>Kurslitteratur</a:t>
            </a: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3EF43E92-63F0-4E1D-9AEE-3C128CDDA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03164" y="1970327"/>
            <a:ext cx="9411858" cy="45815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15900" indent="-215900"/>
            <a:endParaRPr lang="sv-SE" sz="1600">
              <a:cs typeface="Calibri" panose="020F0502020204030204"/>
            </a:endParaRPr>
          </a:p>
          <a:p>
            <a:pPr marL="215900" indent="-215900"/>
            <a:r>
              <a:rPr lang="sv-SE" sz="2400" dirty="0">
                <a:cs typeface="Calibri"/>
              </a:rPr>
              <a:t>Aktuell läroplan - Skolverket</a:t>
            </a:r>
            <a:endParaRPr lang="sv-SE" sz="1800" dirty="0">
              <a:cs typeface="Calibri"/>
            </a:endParaRPr>
          </a:p>
          <a:p>
            <a:pPr marL="215900" indent="-215900"/>
            <a:r>
              <a:rPr lang="sv-SE" sz="2400" dirty="0"/>
              <a:t>Temahandledning i det tema du ska bli utbildare i – NTA</a:t>
            </a:r>
            <a:br>
              <a:rPr lang="sv-SE" sz="2400" dirty="0"/>
            </a:br>
            <a:endParaRPr lang="sv-SE" sz="2400">
              <a:cs typeface="Calibri" panose="020F0502020204030204"/>
            </a:endParaRPr>
          </a:p>
          <a:p>
            <a:pPr marL="215900" indent="-215900"/>
            <a:r>
              <a:rPr lang="sv-SE" sz="2400" dirty="0"/>
              <a:t>Våga språnget – </a:t>
            </a:r>
            <a:r>
              <a:rPr lang="sv-SE" sz="2400" i="1" dirty="0" err="1"/>
              <a:t>Harlen</a:t>
            </a:r>
            <a:r>
              <a:rPr lang="sv-SE" sz="2400" i="1" dirty="0"/>
              <a:t> W</a:t>
            </a:r>
            <a:endParaRPr lang="sv-SE" sz="2400" i="1" dirty="0">
              <a:cs typeface="Calibri" panose="020F0502020204030204"/>
            </a:endParaRPr>
          </a:p>
          <a:p>
            <a:pPr marL="215900" indent="-215900"/>
            <a:r>
              <a:rPr lang="sv-SE" sz="2400" dirty="0"/>
              <a:t>NTA ett redskap för skolutveckling – </a:t>
            </a:r>
            <a:r>
              <a:rPr lang="sv-SE" sz="2400" i="1" dirty="0"/>
              <a:t>Schoultz J</a:t>
            </a:r>
            <a:endParaRPr lang="sv-SE" sz="2400" i="1" dirty="0">
              <a:cs typeface="Calibri" panose="020F0502020204030204"/>
            </a:endParaRPr>
          </a:p>
          <a:p>
            <a:pPr marL="215900" indent="-215900"/>
            <a:r>
              <a:rPr lang="sv-SE" sz="2400" dirty="0"/>
              <a:t>Naturvetenskapens bärande idéer – </a:t>
            </a:r>
            <a:r>
              <a:rPr lang="sv-SE" sz="2400" i="1" dirty="0"/>
              <a:t>Ekborg, Lindahl, Rosengren</a:t>
            </a:r>
            <a:endParaRPr lang="sv-SE" sz="2400" i="1" dirty="0">
              <a:cs typeface="Calibri"/>
            </a:endParaRPr>
          </a:p>
          <a:p>
            <a:pPr marL="215900" indent="-215900"/>
            <a:endParaRPr lang="sv-SE" sz="2400" i="1" dirty="0">
              <a:cs typeface="Calibri"/>
            </a:endParaRPr>
          </a:p>
          <a:p>
            <a:pPr marL="215900" indent="-215900"/>
            <a:r>
              <a:rPr lang="sv-SE" sz="2400" dirty="0">
                <a:cs typeface="Calibri"/>
              </a:rPr>
              <a:t>Teknikdidaktik</a:t>
            </a:r>
            <a:r>
              <a:rPr lang="sv-SE" sz="2400" i="1" dirty="0">
                <a:cs typeface="Calibri"/>
              </a:rPr>
              <a:t> – </a:t>
            </a:r>
            <a:r>
              <a:rPr lang="sv-SE" sz="2400" i="1" dirty="0" err="1">
                <a:cs typeface="Calibri"/>
              </a:rPr>
              <a:t>Bjurulf</a:t>
            </a:r>
            <a:r>
              <a:rPr lang="sv-SE" sz="2400" i="1" dirty="0">
                <a:cs typeface="Calibri"/>
              </a:rPr>
              <a:t>  V (gäller bara några)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0DA707D4-F6AB-4C83-B258-FCB45DEBA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406" y="2250119"/>
            <a:ext cx="1123965" cy="1558039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13339FB5-864E-4A85-B5D0-59C1C19C7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44" y="2583011"/>
            <a:ext cx="1425856" cy="1913174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B2BF49E9-F1CA-4032-A69C-0A322EFD7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406" y="3960147"/>
            <a:ext cx="1425856" cy="2094226"/>
          </a:xfrm>
          <a:prstGeom prst="rect">
            <a:avLst/>
          </a:prstGeom>
        </p:spPr>
      </p:pic>
      <p:pic>
        <p:nvPicPr>
          <p:cNvPr id="3" name="Bildobjekt 6" descr="En bild som visar karta&#10;&#10;Automatiskt genererad beskrivning">
            <a:extLst>
              <a:ext uri="{FF2B5EF4-FFF2-40B4-BE49-F238E27FC236}">
                <a16:creationId xmlns:a16="http://schemas.microsoft.com/office/drawing/2014/main" id="{8AEE221D-0015-1D8E-5005-7AD8D4090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718" y="4682404"/>
            <a:ext cx="1212273" cy="180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204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C7D52F5A-0822-4455-B007-6E896C1376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312940" y="622829"/>
            <a:ext cx="4810699" cy="2046230"/>
          </a:xfrm>
        </p:spPr>
        <p:txBody>
          <a:bodyPr/>
          <a:lstStyle/>
          <a:p>
            <a:r>
              <a:rPr lang="sv-SE"/>
              <a:t>Översikt</a:t>
            </a:r>
          </a:p>
        </p:txBody>
      </p:sp>
    </p:spTree>
    <p:extLst>
      <p:ext uri="{BB962C8B-B14F-4D97-AF65-F5344CB8AC3E}">
        <p14:creationId xmlns:p14="http://schemas.microsoft.com/office/powerpoint/2010/main" val="33426343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5E9BF93-8A29-41FB-A0B6-2766EBB96B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ratbubbla: rektangel med rundade hörn 9">
            <a:extLst>
              <a:ext uri="{FF2B5EF4-FFF2-40B4-BE49-F238E27FC236}">
                <a16:creationId xmlns:a16="http://schemas.microsoft.com/office/drawing/2014/main" id="{3D738BC3-DEEE-4491-B2BB-87FE9AE8A5C5}"/>
              </a:ext>
            </a:extLst>
          </p:cNvPr>
          <p:cNvSpPr/>
          <p:nvPr/>
        </p:nvSpPr>
        <p:spPr>
          <a:xfrm>
            <a:off x="8913470" y="3168221"/>
            <a:ext cx="2495291" cy="1902941"/>
          </a:xfrm>
          <a:prstGeom prst="wedgeRoundRectCallout">
            <a:avLst>
              <a:gd name="adj1" fmla="val -32223"/>
              <a:gd name="adj2" fmla="val 832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Syfte och mål i ditt tema</a:t>
            </a:r>
          </a:p>
          <a:p>
            <a:pPr algn="ctr"/>
            <a:endParaRPr lang="sv-SE"/>
          </a:p>
          <a:p>
            <a:pPr algn="ctr"/>
            <a:r>
              <a:rPr lang="sv-SE"/>
              <a:t>Koppla till bedömningsstöd</a:t>
            </a:r>
          </a:p>
        </p:txBody>
      </p:sp>
      <p:pic>
        <p:nvPicPr>
          <p:cNvPr id="3" name="Bildobjekt 5">
            <a:extLst>
              <a:ext uri="{FF2B5EF4-FFF2-40B4-BE49-F238E27FC236}">
                <a16:creationId xmlns:a16="http://schemas.microsoft.com/office/drawing/2014/main" id="{D68A9A26-2A8A-9024-2F10-90ACEE0B8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35" y="962054"/>
            <a:ext cx="11737522" cy="150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005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tbubbla: rektangel med rundade hörn 6">
            <a:extLst>
              <a:ext uri="{FF2B5EF4-FFF2-40B4-BE49-F238E27FC236}">
                <a16:creationId xmlns:a16="http://schemas.microsoft.com/office/drawing/2014/main" id="{FB54DB82-2876-46E9-BAE2-97F23384AE78}"/>
              </a:ext>
            </a:extLst>
          </p:cNvPr>
          <p:cNvSpPr/>
          <p:nvPr/>
        </p:nvSpPr>
        <p:spPr>
          <a:xfrm>
            <a:off x="9156357" y="2525283"/>
            <a:ext cx="2495291" cy="1902941"/>
          </a:xfrm>
          <a:prstGeom prst="wedgeRoundRectCallout">
            <a:avLst>
              <a:gd name="adj1" fmla="val -32223"/>
              <a:gd name="adj2" fmla="val 832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Viktigast att berätta om NTA</a:t>
            </a:r>
          </a:p>
          <a:p>
            <a:pPr algn="ctr"/>
            <a:r>
              <a:rPr lang="sv-SE"/>
              <a:t>IBSE – var finns det i ditt tema?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3180E1F2-922F-49B3-AFD7-6667BA0226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5" t="23937" r="53007" b="45316"/>
          <a:stretch/>
        </p:blipFill>
        <p:spPr>
          <a:xfrm rot="20287605">
            <a:off x="256740" y="4869449"/>
            <a:ext cx="3155091" cy="1274316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758399DA-9348-4C36-9CC3-6EDAEC7C7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75" y="2699473"/>
            <a:ext cx="1922774" cy="2588747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C81ED3D7-BC29-43EC-AC1D-82B79AA068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17" t="25747" r="24495" b="6495"/>
          <a:stretch/>
        </p:blipFill>
        <p:spPr>
          <a:xfrm>
            <a:off x="3311611" y="2525283"/>
            <a:ext cx="5757900" cy="4045401"/>
          </a:xfrm>
          <a:prstGeom prst="rect">
            <a:avLst/>
          </a:prstGeom>
        </p:spPr>
      </p:pic>
      <p:pic>
        <p:nvPicPr>
          <p:cNvPr id="2" name="Bildobjekt 2" descr="En bild som visar bord&#10;&#10;Automatiskt genererad beskrivning">
            <a:extLst>
              <a:ext uri="{FF2B5EF4-FFF2-40B4-BE49-F238E27FC236}">
                <a16:creationId xmlns:a16="http://schemas.microsoft.com/office/drawing/2014/main" id="{64A5B445-7658-2E94-A6C1-3833DC6611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507" y="285700"/>
            <a:ext cx="11356521" cy="190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867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318" y="677873"/>
            <a:ext cx="5358843" cy="5699525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E260BBFF-2E81-4F7C-AC8C-CE278DD6DFA6}"/>
              </a:ext>
            </a:extLst>
          </p:cNvPr>
          <p:cNvSpPr/>
          <p:nvPr/>
        </p:nvSpPr>
        <p:spPr>
          <a:xfrm>
            <a:off x="459969" y="513672"/>
            <a:ext cx="237520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sv-SE" b="1">
                <a:solidFill>
                  <a:srgbClr val="45A2DB"/>
                </a:solidFill>
              </a:rPr>
              <a:t>Huvudpunkterna i IBSE</a:t>
            </a:r>
          </a:p>
        </p:txBody>
      </p:sp>
    </p:spTree>
    <p:extLst>
      <p:ext uri="{BB962C8B-B14F-4D97-AF65-F5344CB8AC3E}">
        <p14:creationId xmlns:p14="http://schemas.microsoft.com/office/powerpoint/2010/main" val="31719071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9098295-0F01-4E86-9750-989D79F33D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6042928"/>
              </p:ext>
            </p:extLst>
          </p:nvPr>
        </p:nvGraphicFramePr>
        <p:xfrm>
          <a:off x="2898107" y="1844824"/>
          <a:ext cx="6529368" cy="462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1">
            <a:extLst>
              <a:ext uri="{FF2B5EF4-FFF2-40B4-BE49-F238E27FC236}">
                <a16:creationId xmlns:a16="http://schemas.microsoft.com/office/drawing/2014/main" id="{A9E83C45-D840-403E-8910-690D3657F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793" y="393923"/>
            <a:ext cx="48244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</a:pPr>
            <a:r>
              <a:rPr lang="sv-SE" sz="4000" b="1">
                <a:solidFill>
                  <a:srgbClr val="45A2DB"/>
                </a:solidFill>
                <a:latin typeface="+mn-lt"/>
                <a:ea typeface="+mj-ea"/>
                <a:cs typeface="+mj-cs"/>
              </a:rPr>
              <a:t>Lärarens roll </a:t>
            </a:r>
          </a:p>
          <a:p>
            <a:pPr algn="ctr" eaLnBrk="1" hangingPunct="1"/>
            <a:r>
              <a:rPr lang="sv-SE" b="1">
                <a:solidFill>
                  <a:schemeClr val="tx2"/>
                </a:solidFill>
                <a:latin typeface="Calibri" panose="020F0502020204030204" pitchFamily="34" charset="0"/>
              </a:rPr>
              <a:t>i IBSE</a:t>
            </a:r>
          </a:p>
          <a:p>
            <a:pPr algn="ctr" eaLnBrk="1" hangingPunct="1"/>
            <a:r>
              <a:rPr lang="sv-SE" b="1" i="1">
                <a:solidFill>
                  <a:srgbClr val="A2B610"/>
                </a:solidFill>
                <a:latin typeface="Calibri" panose="020F0502020204030204" pitchFamily="34" charset="0"/>
              </a:rPr>
              <a:t>”frågebaserad undervisning i naturvetenskap”</a:t>
            </a:r>
          </a:p>
        </p:txBody>
      </p:sp>
    </p:spTree>
    <p:extLst>
      <p:ext uri="{BB962C8B-B14F-4D97-AF65-F5344CB8AC3E}">
        <p14:creationId xmlns:p14="http://schemas.microsoft.com/office/powerpoint/2010/main" val="3431927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0924278-A9EA-4DC2-B3D5-D525FDD6BBD9}"/>
              </a:ext>
            </a:extLst>
          </p:cNvPr>
          <p:cNvSpPr/>
          <p:nvPr/>
        </p:nvSpPr>
        <p:spPr>
          <a:xfrm>
            <a:off x="4567041" y="2873974"/>
            <a:ext cx="5305353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sv-SE" sz="4000" b="1">
                <a:solidFill>
                  <a:srgbClr val="45A2DB"/>
                </a:solidFill>
                <a:ea typeface="+mj-ea"/>
                <a:cs typeface="+mj-cs"/>
              </a:rPr>
              <a:t>Presentation </a:t>
            </a:r>
            <a:endParaRPr lang="sv-SE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80277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tbubbla: rektangel med rundade hörn 6">
            <a:extLst>
              <a:ext uri="{FF2B5EF4-FFF2-40B4-BE49-F238E27FC236}">
                <a16:creationId xmlns:a16="http://schemas.microsoft.com/office/drawing/2014/main" id="{FB54DB82-2876-46E9-BAE2-97F23384AE78}"/>
              </a:ext>
            </a:extLst>
          </p:cNvPr>
          <p:cNvSpPr/>
          <p:nvPr/>
        </p:nvSpPr>
        <p:spPr>
          <a:xfrm>
            <a:off x="9156357" y="2525283"/>
            <a:ext cx="2495291" cy="1902941"/>
          </a:xfrm>
          <a:prstGeom prst="wedgeRoundRectCallout">
            <a:avLst>
              <a:gd name="adj1" fmla="val -32223"/>
              <a:gd name="adj2" fmla="val 832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Språkutvecklande exempel ur ditt tema</a:t>
            </a:r>
          </a:p>
          <a:p>
            <a:pPr algn="ctr"/>
            <a:endParaRPr lang="sv-SE"/>
          </a:p>
          <a:p>
            <a:pPr algn="ctr"/>
            <a:r>
              <a:rPr lang="sv-SE"/>
              <a:t>Elevers begreppsanvändning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95C311E4-B689-42B7-817C-FC9BDF8D73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02" t="23893" r="23581" b="12020"/>
          <a:stretch/>
        </p:blipFill>
        <p:spPr>
          <a:xfrm>
            <a:off x="3573847" y="2767608"/>
            <a:ext cx="4880678" cy="3120861"/>
          </a:xfrm>
          <a:prstGeom prst="rect">
            <a:avLst/>
          </a:prstGeom>
        </p:spPr>
      </p:pic>
      <p:pic>
        <p:nvPicPr>
          <p:cNvPr id="2" name="Bildobjekt 2">
            <a:extLst>
              <a:ext uri="{FF2B5EF4-FFF2-40B4-BE49-F238E27FC236}">
                <a16:creationId xmlns:a16="http://schemas.microsoft.com/office/drawing/2014/main" id="{17C1918A-31B3-1CE1-97A8-145431636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1" y="288428"/>
            <a:ext cx="11492592" cy="14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045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A65FF17-8D4C-4D23-BDF0-8A063B2FB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52" y="2525283"/>
            <a:ext cx="1914525" cy="298132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6B87B1F5-1F0E-4440-BA07-7CEF3033FF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60" t="24048" r="20135" b="4607"/>
          <a:stretch/>
        </p:blipFill>
        <p:spPr>
          <a:xfrm>
            <a:off x="3183577" y="2525283"/>
            <a:ext cx="5293157" cy="3362712"/>
          </a:xfrm>
          <a:prstGeom prst="rect">
            <a:avLst/>
          </a:prstGeom>
        </p:spPr>
      </p:pic>
      <p:sp>
        <p:nvSpPr>
          <p:cNvPr id="7" name="Pratbubbla: rektangel med rundade hörn 6">
            <a:extLst>
              <a:ext uri="{FF2B5EF4-FFF2-40B4-BE49-F238E27FC236}">
                <a16:creationId xmlns:a16="http://schemas.microsoft.com/office/drawing/2014/main" id="{FB54DB82-2876-46E9-BAE2-97F23384AE78}"/>
              </a:ext>
            </a:extLst>
          </p:cNvPr>
          <p:cNvSpPr/>
          <p:nvPr/>
        </p:nvSpPr>
        <p:spPr>
          <a:xfrm>
            <a:off x="9156357" y="2525283"/>
            <a:ext cx="2495291" cy="1902941"/>
          </a:xfrm>
          <a:prstGeom prst="wedgeRoundRectCallout">
            <a:avLst>
              <a:gd name="adj1" fmla="val -32223"/>
              <a:gd name="adj2" fmla="val 832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Tankar om bokens innehåll.</a:t>
            </a:r>
          </a:p>
          <a:p>
            <a:pPr algn="ctr"/>
            <a:r>
              <a:rPr lang="sv-SE"/>
              <a:t>Rätt fråga vid rätt tillfälle</a:t>
            </a:r>
          </a:p>
        </p:txBody>
      </p:sp>
      <p:pic>
        <p:nvPicPr>
          <p:cNvPr id="2" name="Bildobjekt 3" descr="En bild som visar text&#10;&#10;Automatiskt genererad beskrivning">
            <a:extLst>
              <a:ext uri="{FF2B5EF4-FFF2-40B4-BE49-F238E27FC236}">
                <a16:creationId xmlns:a16="http://schemas.microsoft.com/office/drawing/2014/main" id="{A29EBCEB-63E5-37B9-1FCC-18AA7BB99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22" y="647208"/>
            <a:ext cx="11805557" cy="129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522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tbubbla: rektangel med rundade hörn 6">
            <a:extLst>
              <a:ext uri="{FF2B5EF4-FFF2-40B4-BE49-F238E27FC236}">
                <a16:creationId xmlns:a16="http://schemas.microsoft.com/office/drawing/2014/main" id="{FB54DB82-2876-46E9-BAE2-97F23384AE78}"/>
              </a:ext>
            </a:extLst>
          </p:cNvPr>
          <p:cNvSpPr/>
          <p:nvPr/>
        </p:nvSpPr>
        <p:spPr>
          <a:xfrm>
            <a:off x="9156357" y="2525283"/>
            <a:ext cx="2495291" cy="1902941"/>
          </a:xfrm>
          <a:prstGeom prst="wedgeRoundRectCallout">
            <a:avLst>
              <a:gd name="adj1" fmla="val -32223"/>
              <a:gd name="adj2" fmla="val 832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Bedömning i ditt tema</a:t>
            </a:r>
          </a:p>
          <a:p>
            <a:pPr algn="ctr"/>
            <a:endParaRPr lang="sv-SE"/>
          </a:p>
          <a:p>
            <a:pPr algn="ctr"/>
            <a:r>
              <a:rPr lang="sv-SE"/>
              <a:t>Koppla till bedömningsstöd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266E8723-DEEB-46DD-9997-B20169F62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82" t="25935" r="37466" b="10647"/>
          <a:stretch/>
        </p:blipFill>
        <p:spPr>
          <a:xfrm>
            <a:off x="4742536" y="2430355"/>
            <a:ext cx="3091940" cy="3995738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17B3A684-3890-4CD8-ACE0-70CC08C11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77" y="431907"/>
            <a:ext cx="11395445" cy="148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17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8E93CAE4-E0DE-4886-92C4-4B56AB172CDB}"/>
              </a:ext>
            </a:extLst>
          </p:cNvPr>
          <p:cNvSpPr txBox="1">
            <a:spLocks/>
          </p:cNvSpPr>
          <p:nvPr/>
        </p:nvSpPr>
        <p:spPr>
          <a:xfrm>
            <a:off x="1552186" y="130893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838F3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sv-SE"/>
              <a:t>Att bedöma för lärande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76183130-F6B0-46BC-A2EE-DF0195DF6B11}"/>
              </a:ext>
            </a:extLst>
          </p:cNvPr>
          <p:cNvSpPr txBox="1">
            <a:spLocks/>
          </p:cNvSpPr>
          <p:nvPr/>
        </p:nvSpPr>
        <p:spPr>
          <a:xfrm>
            <a:off x="2704314" y="2588130"/>
            <a:ext cx="64008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216000" indent="-216000" algn="l" defTabSz="914400" rtl="0" eaLnBrk="1" latinLnBrk="0" hangingPunct="1">
              <a:lnSpc>
                <a:spcPts val="23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216000" algn="l" defTabSz="914400" rtl="0" eaLnBrk="1" latinLnBrk="0" hangingPunct="1">
              <a:lnSpc>
                <a:spcPts val="2300"/>
              </a:lnSpc>
              <a:spcBef>
                <a:spcPts val="600"/>
              </a:spcBef>
              <a:buFont typeface="Systemtypsnitt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-216000" algn="l" defTabSz="914400" rtl="0" eaLnBrk="1" latinLnBrk="0" hangingPunct="1">
              <a:lnSpc>
                <a:spcPts val="2300"/>
              </a:lnSpc>
              <a:spcBef>
                <a:spcPts val="600"/>
              </a:spcBef>
              <a:buFont typeface="Systemtypsnitt"/>
              <a:buChar char="–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6000" indent="-216000" algn="l" defTabSz="914400" rtl="0" eaLnBrk="1" latinLnBrk="0" hangingPunct="1">
              <a:lnSpc>
                <a:spcPts val="2300"/>
              </a:lnSpc>
              <a:spcBef>
                <a:spcPts val="600"/>
              </a:spcBef>
              <a:buFont typeface="Systemtypsnitt"/>
              <a:buChar char="–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ystemtypsnitt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/>
              <a:t>Undervisning i biologi, fysik och kemi ska ge eleverna förutsättningar att bland annat ta ställning i frågor med naturvetenskapligt innehåll, genomföra undersökningar och använda begrepp för att beskriva och förklara olika fenomen och sammanhang. Men hur vet man i vilken utsträckning eleverna har utvecklat dessa förmågor? Och hur kan man stödja elevernas fortsatta utveckling?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B1346A8C-D49F-4CFD-9A01-BA6EB84129BB}"/>
              </a:ext>
            </a:extLst>
          </p:cNvPr>
          <p:cNvSpPr txBox="1"/>
          <p:nvPr/>
        </p:nvSpPr>
        <p:spPr>
          <a:xfrm>
            <a:off x="5268598" y="5429099"/>
            <a:ext cx="2216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/>
              <a:t>Britt Lindahl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D32F85B-E733-4EE5-98E6-DED4F2592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922" y="1196527"/>
            <a:ext cx="1505843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738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9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385161C-BF6A-C345-943D-26E71DA3AEB2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sv-SE"/>
              <a:t>I lärarhandledningarna</a:t>
            </a: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89BAD697-B1FA-8B49-A951-5D9654D19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Bedömningsstöd i NTA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21B6F25-5B99-4B01-B83B-89FE72F4F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225" y="2755714"/>
            <a:ext cx="2843038" cy="3288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6CB746-E074-432A-914D-AEF5C8610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600000">
            <a:off x="845662" y="2812319"/>
            <a:ext cx="1756298" cy="176203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58FAF91-BF3D-41CA-9D8D-0448A88E3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575" y="2755714"/>
            <a:ext cx="2474952" cy="301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925E7197-1BDD-4369-B833-E411E7009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7457" y="2892035"/>
            <a:ext cx="1889924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59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9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385161C-BF6A-C345-943D-26E71DA3AEB2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sv-SE"/>
              <a:t>På hemsidan</a:t>
            </a: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89BAD697-B1FA-8B49-A951-5D9654D19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Bedömningsstöd i NTA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37EFA87-DB8E-40E0-B29A-8B2C06E0CE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81"/>
          <a:stretch/>
        </p:blipFill>
        <p:spPr bwMode="auto">
          <a:xfrm>
            <a:off x="7699808" y="2694073"/>
            <a:ext cx="2858176" cy="273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9D00FA38-CB13-40DC-B3DB-5122FF860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537" y="2860373"/>
            <a:ext cx="2423024" cy="2568116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0C8F5016-530E-4792-9CAA-F5A573E64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8161" y="1643816"/>
            <a:ext cx="3161470" cy="1297757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CA620D8C-6AA6-4211-9117-05B274858D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2369" y="2769654"/>
            <a:ext cx="2858176" cy="285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379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2ABB44D7-5CD0-5F40-AF40-2DA000C6C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89" y="49203"/>
            <a:ext cx="7022206" cy="1325563"/>
          </a:xfrm>
        </p:spPr>
        <p:txBody>
          <a:bodyPr/>
          <a:lstStyle/>
          <a:p>
            <a:r>
              <a:rPr lang="sv-SE"/>
              <a:t>Uppgift - bedömning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2550388-6CAD-B94C-9D2F-7C504353F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990" y="1354925"/>
            <a:ext cx="5131621" cy="4300700"/>
          </a:xfrm>
        </p:spPr>
        <p:txBody>
          <a:bodyPr/>
          <a:lstStyle/>
          <a:p>
            <a:pPr marL="0" lvl="0" indent="0">
              <a:buNone/>
            </a:pPr>
            <a:r>
              <a:rPr lang="sv-SE" sz="1800" b="1"/>
              <a:t>1. Tydliga mål  för eleverna </a:t>
            </a:r>
          </a:p>
          <a:p>
            <a:pPr marL="0" indent="0">
              <a:buNone/>
            </a:pPr>
            <a:r>
              <a:rPr lang="sv-SE" sz="1800" i="1"/>
              <a:t>Välj två uppdrag i ditt tema. </a:t>
            </a:r>
          </a:p>
          <a:p>
            <a:r>
              <a:rPr lang="sv-SE" sz="1800"/>
              <a:t>Titta på uppdragets mål och skriv ned det. Gå igen uppdraget och tänk igenom varför uppdraget finns och vad eleverna förväntas lära sig av respektive uppdrag.</a:t>
            </a:r>
          </a:p>
          <a:p>
            <a:r>
              <a:rPr lang="sv-SE" sz="1800"/>
              <a:t>Vilket stöd finns i kursplanerna för att eleverna ska kunna detta. </a:t>
            </a:r>
          </a:p>
          <a:p>
            <a:r>
              <a:rPr lang="sv-SE" sz="1800"/>
              <a:t>Hur formulerar du uppdragets mål för eleverna?</a:t>
            </a:r>
          </a:p>
          <a:p>
            <a:r>
              <a:rPr lang="sv-SE" sz="1800"/>
              <a:t>Hur jag tar jag reda på om eleverna lärt vad jag förväntat?</a:t>
            </a:r>
          </a:p>
          <a:p>
            <a:r>
              <a:rPr lang="sv-SE" sz="1800"/>
              <a:t>Vad gör jag om eleverna inte lärt sig det jag förväntat? </a:t>
            </a:r>
          </a:p>
          <a:p>
            <a:pPr marL="0" indent="0">
              <a:buNone/>
            </a:pPr>
            <a:endParaRPr lang="sv-SE" sz="1800"/>
          </a:p>
          <a:p>
            <a:endParaRPr lang="sv-SE" sz="180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A203130-2270-434E-8466-F9B5B4ADAAFC}"/>
              </a:ext>
            </a:extLst>
          </p:cNvPr>
          <p:cNvSpPr/>
          <p:nvPr/>
        </p:nvSpPr>
        <p:spPr>
          <a:xfrm>
            <a:off x="6096000" y="1354925"/>
            <a:ext cx="546808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v-SE" b="1"/>
              <a:t>2. Bedömningsstöd</a:t>
            </a:r>
          </a:p>
          <a:p>
            <a:pPr lvl="0"/>
            <a:endParaRPr lang="sv-SE"/>
          </a:p>
          <a:p>
            <a:pPr lvl="0"/>
            <a:r>
              <a:rPr lang="sv-SE" i="1"/>
              <a:t>Vilka uppdrag/delar av uppdrag i ditt tema lämpar sig bäst för formativ bedömning. </a:t>
            </a:r>
          </a:p>
          <a:p>
            <a:pPr lvl="0"/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Vad är det du vill veta och varför är det ett bra tillfälle?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/>
              <a:t>Hur ska du göra den formativa bedömningen?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/>
              <a:t>Vilket stöd finns i lärarhandledningen/materialet.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/>
              <a:t>Är informationen från bedömningen viktig för eleven eller mest för dig och undervisningen?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/>
              <a:t>Hur ska du återkoppla till eleverna?</a:t>
            </a:r>
          </a:p>
          <a:p>
            <a:r>
              <a:rPr lang="sv-SE"/>
              <a:t>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/>
              <a:t>Finns det uppgifter i Bedömningsportalen, DINO, </a:t>
            </a:r>
            <a:r>
              <a:rPr lang="sv-SE" err="1"/>
              <a:t>Concept</a:t>
            </a:r>
            <a:r>
              <a:rPr lang="sv-SE"/>
              <a:t> </a:t>
            </a:r>
            <a:r>
              <a:rPr lang="sv-SE" err="1"/>
              <a:t>Cartoons</a:t>
            </a:r>
            <a:r>
              <a:rPr lang="sv-SE"/>
              <a:t>, </a:t>
            </a:r>
            <a:r>
              <a:rPr lang="sv-SE" err="1"/>
              <a:t>Lärportalen</a:t>
            </a:r>
            <a:r>
              <a:rPr lang="sv-SE"/>
              <a:t>  eller NP år 6 som passar till ditt tema? Under eller efter vilket uppdrag passar de uppgifterna?</a:t>
            </a:r>
          </a:p>
          <a:p>
            <a:r>
              <a:rPr lang="sv-SE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117918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2ABB44D7-5CD0-5F40-AF40-2DA000C6C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89" y="49203"/>
            <a:ext cx="7022206" cy="1325563"/>
          </a:xfrm>
        </p:spPr>
        <p:txBody>
          <a:bodyPr/>
          <a:lstStyle/>
          <a:p>
            <a:r>
              <a:rPr lang="sv-SE"/>
              <a:t>Gruppuppgift - bedömning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0E3582B8-06BD-474C-95D7-43675088F8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695" t="22899" r="14411" b="7564"/>
          <a:stretch/>
        </p:blipFill>
        <p:spPr>
          <a:xfrm>
            <a:off x="963825" y="1374765"/>
            <a:ext cx="9700055" cy="4836211"/>
          </a:xfrm>
          <a:prstGeom prst="rect">
            <a:avLst/>
          </a:prstGeom>
        </p:spPr>
      </p:pic>
      <p:sp>
        <p:nvSpPr>
          <p:cNvPr id="8" name="Pil: nedåt 7">
            <a:extLst>
              <a:ext uri="{FF2B5EF4-FFF2-40B4-BE49-F238E27FC236}">
                <a16:creationId xmlns:a16="http://schemas.microsoft.com/office/drawing/2014/main" id="{E86A02C8-2A98-4CBE-B528-FCA4F28588E9}"/>
              </a:ext>
            </a:extLst>
          </p:cNvPr>
          <p:cNvSpPr/>
          <p:nvPr/>
        </p:nvSpPr>
        <p:spPr>
          <a:xfrm>
            <a:off x="2360141" y="1581665"/>
            <a:ext cx="370702" cy="58076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Pil: nedåt 8">
            <a:extLst>
              <a:ext uri="{FF2B5EF4-FFF2-40B4-BE49-F238E27FC236}">
                <a16:creationId xmlns:a16="http://schemas.microsoft.com/office/drawing/2014/main" id="{770EC546-B7F9-4EA7-96CA-EC89465BF27E}"/>
              </a:ext>
            </a:extLst>
          </p:cNvPr>
          <p:cNvSpPr/>
          <p:nvPr/>
        </p:nvSpPr>
        <p:spPr>
          <a:xfrm>
            <a:off x="4216666" y="1569307"/>
            <a:ext cx="370702" cy="58076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Pil: nedåt 9">
            <a:extLst>
              <a:ext uri="{FF2B5EF4-FFF2-40B4-BE49-F238E27FC236}">
                <a16:creationId xmlns:a16="http://schemas.microsoft.com/office/drawing/2014/main" id="{AE34D2E3-F95A-450E-80AD-56EB7EF98FB3}"/>
              </a:ext>
            </a:extLst>
          </p:cNvPr>
          <p:cNvSpPr/>
          <p:nvPr/>
        </p:nvSpPr>
        <p:spPr>
          <a:xfrm>
            <a:off x="3285791" y="1581665"/>
            <a:ext cx="370702" cy="58076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il: nedåt 10">
            <a:extLst>
              <a:ext uri="{FF2B5EF4-FFF2-40B4-BE49-F238E27FC236}">
                <a16:creationId xmlns:a16="http://schemas.microsoft.com/office/drawing/2014/main" id="{B732BAC3-6F13-4A1D-9EC3-ED786F9786C5}"/>
              </a:ext>
            </a:extLst>
          </p:cNvPr>
          <p:cNvSpPr/>
          <p:nvPr/>
        </p:nvSpPr>
        <p:spPr>
          <a:xfrm>
            <a:off x="9831859" y="1816443"/>
            <a:ext cx="185350" cy="39541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188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29222CA1-D09B-4DA9-B156-B112171416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5929" t="56219" r="12067" b="9119"/>
          <a:stretch/>
        </p:blipFill>
        <p:spPr>
          <a:xfrm>
            <a:off x="647071" y="1729548"/>
            <a:ext cx="11224607" cy="3979669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2ABB44D7-5CD0-5F40-AF40-2DA000C6C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89" y="49203"/>
            <a:ext cx="7022206" cy="1325563"/>
          </a:xfrm>
        </p:spPr>
        <p:txBody>
          <a:bodyPr/>
          <a:lstStyle/>
          <a:p>
            <a:r>
              <a:rPr lang="sv-SE"/>
              <a:t>Gruppuppgift - bedömning</a:t>
            </a:r>
          </a:p>
        </p:txBody>
      </p:sp>
      <p:sp>
        <p:nvSpPr>
          <p:cNvPr id="8" name="Pil: nedåt 7">
            <a:extLst>
              <a:ext uri="{FF2B5EF4-FFF2-40B4-BE49-F238E27FC236}">
                <a16:creationId xmlns:a16="http://schemas.microsoft.com/office/drawing/2014/main" id="{E86A02C8-2A98-4CBE-B528-FCA4F28588E9}"/>
              </a:ext>
            </a:extLst>
          </p:cNvPr>
          <p:cNvSpPr/>
          <p:nvPr/>
        </p:nvSpPr>
        <p:spPr>
          <a:xfrm rot="16200000">
            <a:off x="1060217" y="3651425"/>
            <a:ext cx="370702" cy="58076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Pil: nedåt 8">
            <a:extLst>
              <a:ext uri="{FF2B5EF4-FFF2-40B4-BE49-F238E27FC236}">
                <a16:creationId xmlns:a16="http://schemas.microsoft.com/office/drawing/2014/main" id="{770EC546-B7F9-4EA7-96CA-EC89465BF27E}"/>
              </a:ext>
            </a:extLst>
          </p:cNvPr>
          <p:cNvSpPr/>
          <p:nvPr/>
        </p:nvSpPr>
        <p:spPr>
          <a:xfrm rot="16200000">
            <a:off x="6354788" y="3175687"/>
            <a:ext cx="370702" cy="58076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Pil: nedåt 9">
            <a:extLst>
              <a:ext uri="{FF2B5EF4-FFF2-40B4-BE49-F238E27FC236}">
                <a16:creationId xmlns:a16="http://schemas.microsoft.com/office/drawing/2014/main" id="{AE34D2E3-F95A-450E-80AD-56EB7EF98FB3}"/>
              </a:ext>
            </a:extLst>
          </p:cNvPr>
          <p:cNvSpPr/>
          <p:nvPr/>
        </p:nvSpPr>
        <p:spPr>
          <a:xfrm rot="16200000">
            <a:off x="6354786" y="2471351"/>
            <a:ext cx="370702" cy="58076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196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tbubbla: rektangel med rundade hörn 6">
            <a:extLst>
              <a:ext uri="{FF2B5EF4-FFF2-40B4-BE49-F238E27FC236}">
                <a16:creationId xmlns:a16="http://schemas.microsoft.com/office/drawing/2014/main" id="{FB54DB82-2876-46E9-BAE2-97F23384AE78}"/>
              </a:ext>
            </a:extLst>
          </p:cNvPr>
          <p:cNvSpPr/>
          <p:nvPr/>
        </p:nvSpPr>
        <p:spPr>
          <a:xfrm>
            <a:off x="9156357" y="2525283"/>
            <a:ext cx="2495291" cy="1902941"/>
          </a:xfrm>
          <a:prstGeom prst="wedgeRoundRectCallout">
            <a:avLst>
              <a:gd name="adj1" fmla="val -32223"/>
              <a:gd name="adj2" fmla="val 832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Dela i planeringsgrupp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D4EBA92C-DDF3-4C65-8C12-8AA3B77BC9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84" t="25747" r="37365" b="6253"/>
          <a:stretch/>
        </p:blipFill>
        <p:spPr>
          <a:xfrm>
            <a:off x="4086226" y="2584676"/>
            <a:ext cx="2798514" cy="3877907"/>
          </a:xfrm>
          <a:prstGeom prst="rect">
            <a:avLst/>
          </a:prstGeom>
        </p:spPr>
      </p:pic>
      <p:pic>
        <p:nvPicPr>
          <p:cNvPr id="2" name="Bildobjekt 2">
            <a:extLst>
              <a:ext uri="{FF2B5EF4-FFF2-40B4-BE49-F238E27FC236}">
                <a16:creationId xmlns:a16="http://schemas.microsoft.com/office/drawing/2014/main" id="{55EEE1BC-DE5E-05D8-ACDA-739D6EB6D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29" y="259293"/>
            <a:ext cx="11519807" cy="218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16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BF2CE579-F4BD-4938-AA17-0C1A273FBDA3}"/>
              </a:ext>
            </a:extLst>
          </p:cNvPr>
          <p:cNvSpPr txBox="1">
            <a:spLocks/>
          </p:cNvSpPr>
          <p:nvPr/>
        </p:nvSpPr>
        <p:spPr>
          <a:xfrm>
            <a:off x="551275" y="1270548"/>
            <a:ext cx="5775097" cy="5529491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16000" indent="-216000" algn="l" defTabSz="914400" rtl="0" eaLnBrk="1" latinLnBrk="0" hangingPunct="1">
              <a:lnSpc>
                <a:spcPts val="23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216000" algn="l" defTabSz="914400" rtl="0" eaLnBrk="1" latinLnBrk="0" hangingPunct="1">
              <a:lnSpc>
                <a:spcPts val="2300"/>
              </a:lnSpc>
              <a:spcBef>
                <a:spcPts val="600"/>
              </a:spcBef>
              <a:buFont typeface="Systemtypsnitt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-216000" algn="l" defTabSz="914400" rtl="0" eaLnBrk="1" latinLnBrk="0" hangingPunct="1">
              <a:lnSpc>
                <a:spcPts val="2300"/>
              </a:lnSpc>
              <a:spcBef>
                <a:spcPts val="600"/>
              </a:spcBef>
              <a:buFont typeface="Systemtypsnitt"/>
              <a:buChar char="–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6000" indent="-216000" algn="l" defTabSz="914400" rtl="0" eaLnBrk="1" latinLnBrk="0" hangingPunct="1">
              <a:lnSpc>
                <a:spcPts val="2300"/>
              </a:lnSpc>
              <a:spcBef>
                <a:spcPts val="600"/>
              </a:spcBef>
              <a:buFont typeface="Systemtypsnitt"/>
              <a:buChar char="–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9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ystemtypsnitt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rgbClr val="D78D00"/>
              </a:buClr>
            </a:pPr>
            <a:r>
              <a:rPr lang="sv-SE" altLang="sv-SE" sz="2600">
                <a:latin typeface="Calibri" panose="020F0502020204030204" pitchFamily="34" charset="0"/>
                <a:cs typeface="Calibri" panose="020F0502020204030204" pitchFamily="34" charset="0"/>
              </a:rPr>
              <a:t>Kontinuerlig </a:t>
            </a:r>
            <a:r>
              <a:rPr lang="sv-SE" altLang="sv-SE" sz="2600" b="1">
                <a:latin typeface="Calibri" panose="020F0502020204030204" pitchFamily="34" charset="0"/>
                <a:cs typeface="Calibri" panose="020F0502020204030204" pitchFamily="34" charset="0"/>
              </a:rPr>
              <a:t>kompetensutveckling </a:t>
            </a:r>
            <a:r>
              <a:rPr lang="sv-SE" altLang="sv-SE" sz="2600">
                <a:latin typeface="Calibri" panose="020F0502020204030204" pitchFamily="34" charset="0"/>
                <a:cs typeface="Calibri" panose="020F0502020204030204" pitchFamily="34" charset="0"/>
              </a:rPr>
              <a:t>för pedagoger och lärare, som kan gå direkt från utbildning till att jobba med barnen och eleverna.</a:t>
            </a:r>
          </a:p>
          <a:p>
            <a:pPr>
              <a:spcAft>
                <a:spcPts val="1200"/>
              </a:spcAft>
              <a:buClr>
                <a:srgbClr val="D78D00"/>
              </a:buClr>
            </a:pPr>
            <a:r>
              <a:rPr lang="sv-SE" altLang="sv-SE" sz="2600">
                <a:latin typeface="Calibri" panose="020F0502020204030204" pitchFamily="34" charset="0"/>
                <a:cs typeface="Calibri" panose="020F0502020204030204" pitchFamily="34" charset="0"/>
              </a:rPr>
              <a:t>Vetenskapligt granskade </a:t>
            </a:r>
            <a:r>
              <a:rPr lang="sv-SE" altLang="sv-SE" sz="2600" b="1">
                <a:latin typeface="Calibri" panose="020F0502020204030204" pitchFamily="34" charset="0"/>
                <a:cs typeface="Calibri" panose="020F0502020204030204" pitchFamily="34" charset="0"/>
              </a:rPr>
              <a:t>teman</a:t>
            </a:r>
            <a:r>
              <a:rPr lang="sv-SE" altLang="sv-SE" sz="2600">
                <a:latin typeface="Calibri" panose="020F0502020204030204" pitchFamily="34" charset="0"/>
                <a:cs typeface="Calibri" panose="020F0502020204030204" pitchFamily="34" charset="0"/>
              </a:rPr>
              <a:t>, utprovade i barngrupper och skolklasser. </a:t>
            </a:r>
            <a:r>
              <a:rPr lang="sv-SE" altLang="sv-SE" sz="2600" err="1">
                <a:latin typeface="Calibri" panose="020F0502020204030204" pitchFamily="34" charset="0"/>
                <a:cs typeface="Calibri" panose="020F0502020204030204" pitchFamily="34" charset="0"/>
              </a:rPr>
              <a:t>NTA:s</a:t>
            </a:r>
            <a:r>
              <a:rPr lang="sv-SE" altLang="sv-SE" sz="2600">
                <a:latin typeface="Calibri" panose="020F0502020204030204" pitchFamily="34" charset="0"/>
                <a:cs typeface="Calibri" panose="020F0502020204030204" pitchFamily="34" charset="0"/>
              </a:rPr>
              <a:t> teman utgår från förskolans och skolans styrdokument.</a:t>
            </a:r>
          </a:p>
          <a:p>
            <a:pPr>
              <a:spcAft>
                <a:spcPts val="1200"/>
              </a:spcAft>
              <a:buClr>
                <a:srgbClr val="D78D00"/>
              </a:buClr>
            </a:pPr>
            <a:r>
              <a:rPr lang="sv-SE" altLang="sv-SE" sz="2600">
                <a:latin typeface="Calibri" panose="020F0502020204030204" pitchFamily="34" charset="0"/>
                <a:cs typeface="Calibri" panose="020F0502020204030204" pitchFamily="34" charset="0"/>
              </a:rPr>
              <a:t>Kvalitetssäkrade teman som innehåller </a:t>
            </a:r>
            <a:r>
              <a:rPr lang="sv-SE" altLang="sv-SE" sz="2600" b="1">
                <a:latin typeface="Calibri" panose="020F0502020204030204" pitchFamily="34" charset="0"/>
                <a:cs typeface="Calibri" panose="020F0502020204030204" pitchFamily="34" charset="0"/>
              </a:rPr>
              <a:t>materialsatser</a:t>
            </a:r>
            <a:r>
              <a:rPr lang="sv-SE" altLang="sv-SE" sz="2600">
                <a:latin typeface="Calibri" panose="020F0502020204030204" pitchFamily="34" charset="0"/>
                <a:cs typeface="Calibri" panose="020F0502020204030204" pitchFamily="34" charset="0"/>
              </a:rPr>
              <a:t> som ger tid för pedagoger och lärare att fokusera på undervisningen.  </a:t>
            </a:r>
          </a:p>
          <a:p>
            <a:pPr>
              <a:spcAft>
                <a:spcPts val="1200"/>
              </a:spcAft>
              <a:buClr>
                <a:srgbClr val="D78D00"/>
              </a:buClr>
            </a:pPr>
            <a:r>
              <a:rPr lang="sv-SE" altLang="sv-SE" sz="2600">
                <a:latin typeface="Calibri" panose="020F0502020204030204" pitchFamily="34" charset="0"/>
                <a:cs typeface="Calibri" panose="020F0502020204030204" pitchFamily="34" charset="0"/>
              </a:rPr>
              <a:t>Stöd för att </a:t>
            </a:r>
            <a:r>
              <a:rPr lang="sv-SE" altLang="sv-SE" sz="2600" b="1">
                <a:latin typeface="Calibri" panose="020F0502020204030204" pitchFamily="34" charset="0"/>
                <a:cs typeface="Calibri" panose="020F0502020204030204" pitchFamily="34" charset="0"/>
              </a:rPr>
              <a:t>utvärdera</a:t>
            </a:r>
            <a:r>
              <a:rPr lang="sv-SE" altLang="sv-SE" sz="2600">
                <a:latin typeface="Calibri" panose="020F0502020204030204" pitchFamily="34" charset="0"/>
                <a:cs typeface="Calibri" panose="020F0502020204030204" pitchFamily="34" charset="0"/>
              </a:rPr>
              <a:t> undervisningen i naturvetenskap, teknik och matematik.</a:t>
            </a:r>
          </a:p>
          <a:p>
            <a:pPr>
              <a:spcAft>
                <a:spcPts val="1200"/>
              </a:spcAft>
              <a:buClr>
                <a:srgbClr val="D78D00"/>
              </a:buClr>
            </a:pPr>
            <a:r>
              <a:rPr lang="sv-SE" altLang="sv-SE" sz="2600">
                <a:latin typeface="Calibri" panose="020F0502020204030204" pitchFamily="34" charset="0"/>
                <a:cs typeface="Calibri" panose="020F0502020204030204" pitchFamily="34" charset="0"/>
              </a:rPr>
              <a:t>Föreningens </a:t>
            </a:r>
            <a:r>
              <a:rPr lang="sv-SE" altLang="sv-SE" sz="2600" b="1">
                <a:latin typeface="Calibri" panose="020F0502020204030204" pitchFamily="34" charset="0"/>
                <a:cs typeface="Calibri" panose="020F0502020204030204" pitchFamily="34" charset="0"/>
              </a:rPr>
              <a:t>organisation</a:t>
            </a:r>
            <a:r>
              <a:rPr lang="sv-SE" altLang="sv-SE" sz="2600">
                <a:latin typeface="Calibri" panose="020F0502020204030204" pitchFamily="34" charset="0"/>
                <a:cs typeface="Calibri" panose="020F0502020204030204" pitchFamily="34" charset="0"/>
              </a:rPr>
              <a:t> som innebär att medlemmarna ingår i ett regionalt och nationellt nätverk.</a:t>
            </a:r>
          </a:p>
          <a:p>
            <a:pPr>
              <a:spcAft>
                <a:spcPts val="1200"/>
              </a:spcAft>
            </a:pPr>
            <a:endParaRPr lang="sv-SE" altLang="sv-SE" sz="2400">
              <a:cs typeface="Arial" panose="020B0604020202020204" pitchFamily="34" charset="0"/>
            </a:endParaRPr>
          </a:p>
        </p:txBody>
      </p:sp>
      <p:pic>
        <p:nvPicPr>
          <p:cNvPr id="18" name="Bild 17">
            <a:extLst>
              <a:ext uri="{FF2B5EF4-FFF2-40B4-BE49-F238E27FC236}">
                <a16:creationId xmlns:a16="http://schemas.microsoft.com/office/drawing/2014/main" id="{5AF04880-D1B8-434D-9C7F-4BFE7A21F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88977" y="6233919"/>
            <a:ext cx="1733134" cy="251474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44334B92-F9FD-4D2B-88D4-D5DC3E581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5134" y="704428"/>
            <a:ext cx="8758451" cy="5529491"/>
          </a:xfrm>
          <a:prstGeom prst="rect">
            <a:avLst/>
          </a:prstGeom>
        </p:spPr>
      </p:pic>
      <p:sp>
        <p:nvSpPr>
          <p:cNvPr id="6" name="Google Shape;310;gf8cf66fdc6_2_0">
            <a:extLst>
              <a:ext uri="{FF2B5EF4-FFF2-40B4-BE49-F238E27FC236}">
                <a16:creationId xmlns:a16="http://schemas.microsoft.com/office/drawing/2014/main" id="{362B42EB-01D1-441C-8329-52F312B38296}"/>
              </a:ext>
            </a:extLst>
          </p:cNvPr>
          <p:cNvSpPr txBox="1">
            <a:spLocks/>
          </p:cNvSpPr>
          <p:nvPr/>
        </p:nvSpPr>
        <p:spPr>
          <a:xfrm>
            <a:off x="551275" y="485471"/>
            <a:ext cx="8007719" cy="777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5A2DB"/>
              </a:buClr>
              <a:buSzPts val="4000"/>
              <a:buFont typeface="Calibri"/>
              <a:buNone/>
              <a:defRPr sz="6000" b="1" i="0" u="none" strike="noStrike" cap="none">
                <a:solidFill>
                  <a:srgbClr val="45A2D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ct val="100000"/>
            </a:pPr>
            <a:r>
              <a:rPr lang="sv-SE" sz="3600"/>
              <a:t>NTA – mycket mer än en blå låda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5783A5F9-263B-96F9-E045-9D7BD2F22D6C}"/>
              </a:ext>
            </a:extLst>
          </p:cNvPr>
          <p:cNvSpPr txBox="1"/>
          <p:nvPr/>
        </p:nvSpPr>
        <p:spPr>
          <a:xfrm>
            <a:off x="8417864" y="336870"/>
            <a:ext cx="30354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rgbClr val="36A4E1"/>
                </a:solidFill>
                <a:cs typeface="Arial" panose="020B0604020202020204" pitchFamily="34" charset="0"/>
              </a:rPr>
              <a:t>NTA Skolutveckling ger läraren verktyg för att utveckla undervisningen och elevens lärande</a:t>
            </a:r>
            <a:endParaRPr lang="sv-SE"/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93659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tbubbla: rektangel med rundade hörn 6">
            <a:extLst>
              <a:ext uri="{FF2B5EF4-FFF2-40B4-BE49-F238E27FC236}">
                <a16:creationId xmlns:a16="http://schemas.microsoft.com/office/drawing/2014/main" id="{FB54DB82-2876-46E9-BAE2-97F23384AE78}"/>
              </a:ext>
            </a:extLst>
          </p:cNvPr>
          <p:cNvSpPr/>
          <p:nvPr/>
        </p:nvSpPr>
        <p:spPr>
          <a:xfrm>
            <a:off x="9156357" y="2525283"/>
            <a:ext cx="2495291" cy="1902941"/>
          </a:xfrm>
          <a:prstGeom prst="wedgeRoundRectCallout">
            <a:avLst>
              <a:gd name="adj1" fmla="val -32223"/>
              <a:gd name="adj2" fmla="val 832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Motivera att NV är viktigt</a:t>
            </a:r>
          </a:p>
          <a:p>
            <a:pPr algn="ctr"/>
            <a:r>
              <a:rPr lang="sv-SE"/>
              <a:t>Begreppslista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DA86A4F7-8633-4E0E-9993-3D450C806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88602">
            <a:off x="777068" y="2440549"/>
            <a:ext cx="1724100" cy="252868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9F9976E0-79B4-4710-B92A-49B9C1185D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08" t="25556" r="24496" b="6685"/>
          <a:stretch/>
        </p:blipFill>
        <p:spPr>
          <a:xfrm>
            <a:off x="3111249" y="2525283"/>
            <a:ext cx="5674553" cy="3940607"/>
          </a:xfrm>
          <a:prstGeom prst="rect">
            <a:avLst/>
          </a:prstGeom>
        </p:spPr>
      </p:pic>
      <p:pic>
        <p:nvPicPr>
          <p:cNvPr id="2" name="Bildobjekt 4" descr="En bild som visar bord&#10;&#10;Automatiskt genererad beskrivning">
            <a:extLst>
              <a:ext uri="{FF2B5EF4-FFF2-40B4-BE49-F238E27FC236}">
                <a16:creationId xmlns:a16="http://schemas.microsoft.com/office/drawing/2014/main" id="{13316971-6D2F-428D-86EF-B5A38B77E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36" y="5186413"/>
            <a:ext cx="2515937" cy="140475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4F82856D-BE23-4641-854F-A7161A196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136" y="216003"/>
            <a:ext cx="11191875" cy="211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490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7D94B8D6-C910-4BDC-B142-20656828E2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3" descr="En bild som visar bord&#10;&#10;Automatiskt genererad beskrivning">
            <a:extLst>
              <a:ext uri="{FF2B5EF4-FFF2-40B4-BE49-F238E27FC236}">
                <a16:creationId xmlns:a16="http://schemas.microsoft.com/office/drawing/2014/main" id="{36831415-3EBC-4453-AA60-2609EFFB8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717" y="507466"/>
            <a:ext cx="10122567" cy="565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082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tbubbla: rektangel med rundade hörn 6">
            <a:extLst>
              <a:ext uri="{FF2B5EF4-FFF2-40B4-BE49-F238E27FC236}">
                <a16:creationId xmlns:a16="http://schemas.microsoft.com/office/drawing/2014/main" id="{FB54DB82-2876-46E9-BAE2-97F23384AE78}"/>
              </a:ext>
            </a:extLst>
          </p:cNvPr>
          <p:cNvSpPr/>
          <p:nvPr/>
        </p:nvSpPr>
        <p:spPr>
          <a:xfrm>
            <a:off x="8566996" y="5121729"/>
            <a:ext cx="2495291" cy="1057701"/>
          </a:xfrm>
          <a:prstGeom prst="wedgeRoundRectCallout">
            <a:avLst>
              <a:gd name="adj1" fmla="val -32223"/>
              <a:gd name="adj2" fmla="val 832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Dela i planeringsgrupp</a:t>
            </a:r>
          </a:p>
        </p:txBody>
      </p:sp>
      <p:pic>
        <p:nvPicPr>
          <p:cNvPr id="2" name="Bildobjekt 2" descr="En bild som visar bord&#10;&#10;Automatiskt genererad beskrivning">
            <a:extLst>
              <a:ext uri="{FF2B5EF4-FFF2-40B4-BE49-F238E27FC236}">
                <a16:creationId xmlns:a16="http://schemas.microsoft.com/office/drawing/2014/main" id="{E1FE5730-84FC-071A-C8FB-F58A57B17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1" y="321365"/>
            <a:ext cx="10159092" cy="473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77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53DCE9ED-1741-4C19-974F-85CC390B6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91" y="199539"/>
            <a:ext cx="9925050" cy="1590675"/>
          </a:xfrm>
        </p:spPr>
        <p:txBody>
          <a:bodyPr/>
          <a:lstStyle/>
          <a:p>
            <a:r>
              <a:rPr lang="sv-SE"/>
              <a:t>               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A5ED6E6-B36D-4336-BDA4-C0BF934BC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254" y="532856"/>
            <a:ext cx="1371719" cy="1146147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E0EDB1B-37F2-429C-8E19-D53F2BE39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448" y="941006"/>
            <a:ext cx="5310822" cy="5176654"/>
          </a:xfrm>
          <a:prstGeom prst="rect">
            <a:avLst/>
          </a:prstGeom>
        </p:spPr>
      </p:pic>
      <p:grpSp>
        <p:nvGrpSpPr>
          <p:cNvPr id="9" name="Grupp 8">
            <a:extLst>
              <a:ext uri="{FF2B5EF4-FFF2-40B4-BE49-F238E27FC236}">
                <a16:creationId xmlns:a16="http://schemas.microsoft.com/office/drawing/2014/main" id="{24B24F86-DB4E-4D5A-ACF9-C4883C3F3C44}"/>
              </a:ext>
            </a:extLst>
          </p:cNvPr>
          <p:cNvGrpSpPr/>
          <p:nvPr/>
        </p:nvGrpSpPr>
        <p:grpSpPr>
          <a:xfrm>
            <a:off x="5625216" y="605480"/>
            <a:ext cx="1037968" cy="1000897"/>
            <a:chOff x="7936561" y="3963390"/>
            <a:chExt cx="1037968" cy="1000897"/>
          </a:xfrm>
        </p:grpSpPr>
        <p:sp>
          <p:nvSpPr>
            <p:cNvPr id="7" name="Stjärna: 4 punkter 6">
              <a:extLst>
                <a:ext uri="{FF2B5EF4-FFF2-40B4-BE49-F238E27FC236}">
                  <a16:creationId xmlns:a16="http://schemas.microsoft.com/office/drawing/2014/main" id="{6BC2E155-D899-4179-9221-432E67887581}"/>
                </a:ext>
              </a:extLst>
            </p:cNvPr>
            <p:cNvSpPr/>
            <p:nvPr/>
          </p:nvSpPr>
          <p:spPr>
            <a:xfrm rot="20863059">
              <a:off x="7936561" y="3963390"/>
              <a:ext cx="1037968" cy="1000897"/>
            </a:xfrm>
            <a:prstGeom prst="star4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" name="Stjärna: 4 punkter 7">
              <a:extLst>
                <a:ext uri="{FF2B5EF4-FFF2-40B4-BE49-F238E27FC236}">
                  <a16:creationId xmlns:a16="http://schemas.microsoft.com/office/drawing/2014/main" id="{616A4FF0-DFFD-459F-89A4-3E5594E3C8CF}"/>
                </a:ext>
              </a:extLst>
            </p:cNvPr>
            <p:cNvSpPr/>
            <p:nvPr/>
          </p:nvSpPr>
          <p:spPr>
            <a:xfrm rot="2135539">
              <a:off x="8109556" y="4141756"/>
              <a:ext cx="691978" cy="644163"/>
            </a:xfrm>
            <a:prstGeom prst="star4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2" name="Pil: högerböjd 11">
            <a:extLst>
              <a:ext uri="{FF2B5EF4-FFF2-40B4-BE49-F238E27FC236}">
                <a16:creationId xmlns:a16="http://schemas.microsoft.com/office/drawing/2014/main" id="{BF8A54D2-3837-466E-BFEA-C37590F803DB}"/>
              </a:ext>
            </a:extLst>
          </p:cNvPr>
          <p:cNvSpPr/>
          <p:nvPr/>
        </p:nvSpPr>
        <p:spPr>
          <a:xfrm rot="9695947">
            <a:off x="7118267" y="778800"/>
            <a:ext cx="1746200" cy="4306903"/>
          </a:xfrm>
          <a:prstGeom prst="curvedRightArrow">
            <a:avLst>
              <a:gd name="adj1" fmla="val 16042"/>
              <a:gd name="adj2" fmla="val 45661"/>
              <a:gd name="adj3" fmla="val 25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grpSp>
        <p:nvGrpSpPr>
          <p:cNvPr id="13" name="Grupp 12">
            <a:extLst>
              <a:ext uri="{FF2B5EF4-FFF2-40B4-BE49-F238E27FC236}">
                <a16:creationId xmlns:a16="http://schemas.microsoft.com/office/drawing/2014/main" id="{AF7F8DB0-E707-4657-A1F0-2077E10C8007}"/>
              </a:ext>
            </a:extLst>
          </p:cNvPr>
          <p:cNvGrpSpPr/>
          <p:nvPr/>
        </p:nvGrpSpPr>
        <p:grpSpPr>
          <a:xfrm>
            <a:off x="6910166" y="4219419"/>
            <a:ext cx="1037968" cy="1000897"/>
            <a:chOff x="7936561" y="3963390"/>
            <a:chExt cx="1037968" cy="1000897"/>
          </a:xfrm>
        </p:grpSpPr>
        <p:sp>
          <p:nvSpPr>
            <p:cNvPr id="14" name="Stjärna: 4 punkter 13">
              <a:extLst>
                <a:ext uri="{FF2B5EF4-FFF2-40B4-BE49-F238E27FC236}">
                  <a16:creationId xmlns:a16="http://schemas.microsoft.com/office/drawing/2014/main" id="{C03BA52B-9B85-407C-886D-24CB59C5F3B1}"/>
                </a:ext>
              </a:extLst>
            </p:cNvPr>
            <p:cNvSpPr/>
            <p:nvPr/>
          </p:nvSpPr>
          <p:spPr>
            <a:xfrm rot="20863059">
              <a:off x="7936561" y="3963390"/>
              <a:ext cx="1037968" cy="1000897"/>
            </a:xfrm>
            <a:prstGeom prst="star4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5" name="Stjärna: 4 punkter 14">
              <a:extLst>
                <a:ext uri="{FF2B5EF4-FFF2-40B4-BE49-F238E27FC236}">
                  <a16:creationId xmlns:a16="http://schemas.microsoft.com/office/drawing/2014/main" id="{EA23035B-024B-4DC7-9C78-0AE64EA35D52}"/>
                </a:ext>
              </a:extLst>
            </p:cNvPr>
            <p:cNvSpPr/>
            <p:nvPr/>
          </p:nvSpPr>
          <p:spPr>
            <a:xfrm rot="2135539">
              <a:off x="8109556" y="4141756"/>
              <a:ext cx="691978" cy="644163"/>
            </a:xfrm>
            <a:prstGeom prst="star4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C20F050E-FB8D-4993-AC79-FF72F2F71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9196" y="1255107"/>
            <a:ext cx="2619375" cy="1743075"/>
          </a:xfrm>
          <a:prstGeom prst="rect">
            <a:avLst/>
          </a:prstGeom>
        </p:spPr>
      </p:pic>
      <p:sp>
        <p:nvSpPr>
          <p:cNvPr id="17" name="Pil: höger 16">
            <a:extLst>
              <a:ext uri="{FF2B5EF4-FFF2-40B4-BE49-F238E27FC236}">
                <a16:creationId xmlns:a16="http://schemas.microsoft.com/office/drawing/2014/main" id="{98F596CC-1331-49A0-9B66-68FF932B23EC}"/>
              </a:ext>
            </a:extLst>
          </p:cNvPr>
          <p:cNvSpPr/>
          <p:nvPr/>
        </p:nvSpPr>
        <p:spPr>
          <a:xfrm>
            <a:off x="6740565" y="797963"/>
            <a:ext cx="3847175" cy="472886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F0F39002-1A9E-46BD-BA28-B72D481C8EE8}"/>
              </a:ext>
            </a:extLst>
          </p:cNvPr>
          <p:cNvSpPr/>
          <p:nvPr/>
        </p:nvSpPr>
        <p:spPr>
          <a:xfrm>
            <a:off x="3700617" y="6260703"/>
            <a:ext cx="4016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>
                <a:solidFill>
                  <a:srgbClr val="36A4E1"/>
                </a:solidFill>
                <a:cs typeface="Arial" panose="020B0604020202020204" pitchFamily="34" charset="0"/>
              </a:rPr>
              <a:t>Kompetensutvecklingsprogrammet - NTA</a:t>
            </a:r>
            <a:endParaRPr lang="sv-SE" altLang="sv-SE">
              <a:solidFill>
                <a:srgbClr val="36A4E1"/>
              </a:solidFill>
              <a:cs typeface="Arial" panose="020B0604020202020204" pitchFamily="34" charset="0"/>
            </a:endParaRPr>
          </a:p>
        </p:txBody>
      </p:sp>
      <p:sp>
        <p:nvSpPr>
          <p:cNvPr id="19" name="Uttryckssymbol 18">
            <a:extLst>
              <a:ext uri="{FF2B5EF4-FFF2-40B4-BE49-F238E27FC236}">
                <a16:creationId xmlns:a16="http://schemas.microsoft.com/office/drawing/2014/main" id="{BC63DF93-E10D-43DF-849B-4760323C0D27}"/>
              </a:ext>
            </a:extLst>
          </p:cNvPr>
          <p:cNvSpPr/>
          <p:nvPr/>
        </p:nvSpPr>
        <p:spPr>
          <a:xfrm>
            <a:off x="10763575" y="365063"/>
            <a:ext cx="1037968" cy="1014708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0" name="Bildobjekt 19">
            <a:extLst>
              <a:ext uri="{FF2B5EF4-FFF2-40B4-BE49-F238E27FC236}">
                <a16:creationId xmlns:a16="http://schemas.microsoft.com/office/drawing/2014/main" id="{33A90A9F-E41A-48AE-B033-FD81786D85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540" r="13833"/>
          <a:stretch/>
        </p:blipFill>
        <p:spPr>
          <a:xfrm>
            <a:off x="9851344" y="3888226"/>
            <a:ext cx="1326115" cy="1743075"/>
          </a:xfrm>
          <a:prstGeom prst="rect">
            <a:avLst/>
          </a:prstGeom>
        </p:spPr>
      </p:pic>
      <p:sp>
        <p:nvSpPr>
          <p:cNvPr id="22" name="Pil: nedåt 21">
            <a:extLst>
              <a:ext uri="{FF2B5EF4-FFF2-40B4-BE49-F238E27FC236}">
                <a16:creationId xmlns:a16="http://schemas.microsoft.com/office/drawing/2014/main" id="{703C82D7-B449-4C6B-AD5B-ED04E4A9A468}"/>
              </a:ext>
            </a:extLst>
          </p:cNvPr>
          <p:cNvSpPr/>
          <p:nvPr/>
        </p:nvSpPr>
        <p:spPr>
          <a:xfrm>
            <a:off x="10236715" y="3048016"/>
            <a:ext cx="430770" cy="761967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054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9" grpId="0" animBg="1"/>
      <p:bldP spid="2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DBB7EE8F-60DA-4669-975A-167D4BF104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178" y="469558"/>
            <a:ext cx="11417643" cy="20462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sz="3600"/>
              <a:t>Grundutbildning för temautbildare 2023</a:t>
            </a:r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75A4598F-7DD9-4523-B8C9-FDC7A01A396C}"/>
              </a:ext>
            </a:extLst>
          </p:cNvPr>
          <p:cNvSpPr txBox="1"/>
          <p:nvPr/>
        </p:nvSpPr>
        <p:spPr>
          <a:xfrm>
            <a:off x="2344905" y="1805449"/>
            <a:ext cx="6862584" cy="366254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sv-SE" sz="2400"/>
              <a:t>Vi ses nästa gång;</a:t>
            </a:r>
            <a:endParaRPr lang="sv-SE" sz="2400">
              <a:cs typeface="Calibri"/>
            </a:endParaRPr>
          </a:p>
          <a:p>
            <a:endParaRPr lang="sv-SE" sz="2400">
              <a:solidFill>
                <a:srgbClr val="000000"/>
              </a:solidFill>
              <a:cs typeface="Calibri"/>
            </a:endParaRPr>
          </a:p>
          <a:p>
            <a:r>
              <a:rPr lang="sv-SE" sz="2400"/>
              <a:t>1. På plats i Eskilstuna: 13-15 mars.</a:t>
            </a:r>
          </a:p>
          <a:p>
            <a:r>
              <a:rPr lang="sv-SE" sz="2400">
                <a:cs typeface="Calibri"/>
              </a:rPr>
              <a:t>	- Föreläsningar</a:t>
            </a:r>
          </a:p>
          <a:p>
            <a:r>
              <a:rPr lang="sv-SE" sz="2400"/>
              <a:t>	- Planeringsdokumentet</a:t>
            </a:r>
            <a:endParaRPr lang="sv-SE" sz="2400">
              <a:cs typeface="Calibri"/>
            </a:endParaRPr>
          </a:p>
          <a:p>
            <a:r>
              <a:rPr lang="sv-SE" sz="2400"/>
              <a:t>	- Arbete i grupper kring planering och innehåll</a:t>
            </a:r>
          </a:p>
          <a:p>
            <a:br>
              <a:rPr lang="sv-SE" sz="2400"/>
            </a:br>
            <a:r>
              <a:rPr lang="sv-SE" sz="2400">
                <a:cs typeface="Calibri" panose="020F0502020204030204"/>
              </a:rPr>
              <a:t>2. Förbered: Läsning och uppgifter i Forumet</a:t>
            </a:r>
          </a:p>
          <a:p>
            <a:endParaRPr lang="sv-SE" sz="2000">
              <a:cs typeface="Calibri"/>
            </a:endParaRPr>
          </a:p>
          <a:p>
            <a:endParaRPr lang="sv-SE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784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53DCE9ED-1741-4C19-974F-85CC390B6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91" y="199539"/>
            <a:ext cx="9925050" cy="1590675"/>
          </a:xfrm>
        </p:spPr>
        <p:txBody>
          <a:bodyPr/>
          <a:lstStyle/>
          <a:p>
            <a:r>
              <a:rPr lang="sv-SE"/>
              <a:t>               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A5ED6E6-B36D-4336-BDA4-C0BF934BC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254" y="532856"/>
            <a:ext cx="1371719" cy="1146147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E0EDB1B-37F2-429C-8E19-D53F2BE39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448" y="941006"/>
            <a:ext cx="5310822" cy="5176654"/>
          </a:xfrm>
          <a:prstGeom prst="rect">
            <a:avLst/>
          </a:prstGeom>
        </p:spPr>
      </p:pic>
      <p:grpSp>
        <p:nvGrpSpPr>
          <p:cNvPr id="9" name="Grupp 8">
            <a:extLst>
              <a:ext uri="{FF2B5EF4-FFF2-40B4-BE49-F238E27FC236}">
                <a16:creationId xmlns:a16="http://schemas.microsoft.com/office/drawing/2014/main" id="{24B24F86-DB4E-4D5A-ACF9-C4883C3F3C44}"/>
              </a:ext>
            </a:extLst>
          </p:cNvPr>
          <p:cNvGrpSpPr/>
          <p:nvPr/>
        </p:nvGrpSpPr>
        <p:grpSpPr>
          <a:xfrm>
            <a:off x="5625216" y="605480"/>
            <a:ext cx="1037968" cy="1000897"/>
            <a:chOff x="7936561" y="3963390"/>
            <a:chExt cx="1037968" cy="1000897"/>
          </a:xfrm>
        </p:grpSpPr>
        <p:sp>
          <p:nvSpPr>
            <p:cNvPr id="7" name="Stjärna: 4 punkter 6">
              <a:extLst>
                <a:ext uri="{FF2B5EF4-FFF2-40B4-BE49-F238E27FC236}">
                  <a16:creationId xmlns:a16="http://schemas.microsoft.com/office/drawing/2014/main" id="{6BC2E155-D899-4179-9221-432E67887581}"/>
                </a:ext>
              </a:extLst>
            </p:cNvPr>
            <p:cNvSpPr/>
            <p:nvPr/>
          </p:nvSpPr>
          <p:spPr>
            <a:xfrm rot="20863059">
              <a:off x="7936561" y="3963390"/>
              <a:ext cx="1037968" cy="1000897"/>
            </a:xfrm>
            <a:prstGeom prst="star4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" name="Stjärna: 4 punkter 7">
              <a:extLst>
                <a:ext uri="{FF2B5EF4-FFF2-40B4-BE49-F238E27FC236}">
                  <a16:creationId xmlns:a16="http://schemas.microsoft.com/office/drawing/2014/main" id="{616A4FF0-DFFD-459F-89A4-3E5594E3C8CF}"/>
                </a:ext>
              </a:extLst>
            </p:cNvPr>
            <p:cNvSpPr/>
            <p:nvPr/>
          </p:nvSpPr>
          <p:spPr>
            <a:xfrm rot="2135539">
              <a:off x="8109556" y="4141756"/>
              <a:ext cx="691978" cy="644163"/>
            </a:xfrm>
            <a:prstGeom prst="star4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2" name="Pil: högerböjd 11">
            <a:extLst>
              <a:ext uri="{FF2B5EF4-FFF2-40B4-BE49-F238E27FC236}">
                <a16:creationId xmlns:a16="http://schemas.microsoft.com/office/drawing/2014/main" id="{BF8A54D2-3837-466E-BFEA-C37590F803DB}"/>
              </a:ext>
            </a:extLst>
          </p:cNvPr>
          <p:cNvSpPr/>
          <p:nvPr/>
        </p:nvSpPr>
        <p:spPr>
          <a:xfrm rot="9695947">
            <a:off x="7118267" y="778800"/>
            <a:ext cx="1746200" cy="4306903"/>
          </a:xfrm>
          <a:prstGeom prst="curvedRightArrow">
            <a:avLst>
              <a:gd name="adj1" fmla="val 16042"/>
              <a:gd name="adj2" fmla="val 45661"/>
              <a:gd name="adj3" fmla="val 25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grpSp>
        <p:nvGrpSpPr>
          <p:cNvPr id="13" name="Grupp 12">
            <a:extLst>
              <a:ext uri="{FF2B5EF4-FFF2-40B4-BE49-F238E27FC236}">
                <a16:creationId xmlns:a16="http://schemas.microsoft.com/office/drawing/2014/main" id="{AF7F8DB0-E707-4657-A1F0-2077E10C8007}"/>
              </a:ext>
            </a:extLst>
          </p:cNvPr>
          <p:cNvGrpSpPr/>
          <p:nvPr/>
        </p:nvGrpSpPr>
        <p:grpSpPr>
          <a:xfrm>
            <a:off x="6910166" y="4219419"/>
            <a:ext cx="1037968" cy="1000897"/>
            <a:chOff x="7936561" y="3963390"/>
            <a:chExt cx="1037968" cy="1000897"/>
          </a:xfrm>
        </p:grpSpPr>
        <p:sp>
          <p:nvSpPr>
            <p:cNvPr id="14" name="Stjärna: 4 punkter 13">
              <a:extLst>
                <a:ext uri="{FF2B5EF4-FFF2-40B4-BE49-F238E27FC236}">
                  <a16:creationId xmlns:a16="http://schemas.microsoft.com/office/drawing/2014/main" id="{C03BA52B-9B85-407C-886D-24CB59C5F3B1}"/>
                </a:ext>
              </a:extLst>
            </p:cNvPr>
            <p:cNvSpPr/>
            <p:nvPr/>
          </p:nvSpPr>
          <p:spPr>
            <a:xfrm rot="20863059">
              <a:off x="7936561" y="3963390"/>
              <a:ext cx="1037968" cy="1000897"/>
            </a:xfrm>
            <a:prstGeom prst="star4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5" name="Stjärna: 4 punkter 14">
              <a:extLst>
                <a:ext uri="{FF2B5EF4-FFF2-40B4-BE49-F238E27FC236}">
                  <a16:creationId xmlns:a16="http://schemas.microsoft.com/office/drawing/2014/main" id="{EA23035B-024B-4DC7-9C78-0AE64EA35D52}"/>
                </a:ext>
              </a:extLst>
            </p:cNvPr>
            <p:cNvSpPr/>
            <p:nvPr/>
          </p:nvSpPr>
          <p:spPr>
            <a:xfrm rot="2135539">
              <a:off x="8109556" y="4141756"/>
              <a:ext cx="691978" cy="644163"/>
            </a:xfrm>
            <a:prstGeom prst="star4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C20F050E-FB8D-4993-AC79-FF72F2F71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9196" y="1255107"/>
            <a:ext cx="2619375" cy="1743075"/>
          </a:xfrm>
          <a:prstGeom prst="rect">
            <a:avLst/>
          </a:prstGeom>
        </p:spPr>
      </p:pic>
      <p:sp>
        <p:nvSpPr>
          <p:cNvPr id="17" name="Pil: höger 16">
            <a:extLst>
              <a:ext uri="{FF2B5EF4-FFF2-40B4-BE49-F238E27FC236}">
                <a16:creationId xmlns:a16="http://schemas.microsoft.com/office/drawing/2014/main" id="{98F596CC-1331-49A0-9B66-68FF932B23EC}"/>
              </a:ext>
            </a:extLst>
          </p:cNvPr>
          <p:cNvSpPr/>
          <p:nvPr/>
        </p:nvSpPr>
        <p:spPr>
          <a:xfrm>
            <a:off x="6740565" y="797963"/>
            <a:ext cx="3847175" cy="472886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F0F39002-1A9E-46BD-BA28-B72D481C8EE8}"/>
              </a:ext>
            </a:extLst>
          </p:cNvPr>
          <p:cNvSpPr/>
          <p:nvPr/>
        </p:nvSpPr>
        <p:spPr>
          <a:xfrm>
            <a:off x="3700617" y="6260703"/>
            <a:ext cx="4016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>
                <a:solidFill>
                  <a:srgbClr val="36A4E1"/>
                </a:solidFill>
                <a:cs typeface="Arial" panose="020B0604020202020204" pitchFamily="34" charset="0"/>
              </a:rPr>
              <a:t>Kompetensutvecklingsprogrammet - NTA</a:t>
            </a:r>
            <a:endParaRPr lang="sv-SE" altLang="sv-SE">
              <a:solidFill>
                <a:srgbClr val="36A4E1"/>
              </a:solidFill>
              <a:cs typeface="Arial" panose="020B0604020202020204" pitchFamily="34" charset="0"/>
            </a:endParaRPr>
          </a:p>
        </p:txBody>
      </p:sp>
      <p:sp>
        <p:nvSpPr>
          <p:cNvPr id="19" name="Uttryckssymbol 18">
            <a:extLst>
              <a:ext uri="{FF2B5EF4-FFF2-40B4-BE49-F238E27FC236}">
                <a16:creationId xmlns:a16="http://schemas.microsoft.com/office/drawing/2014/main" id="{BC63DF93-E10D-43DF-849B-4760323C0D27}"/>
              </a:ext>
            </a:extLst>
          </p:cNvPr>
          <p:cNvSpPr/>
          <p:nvPr/>
        </p:nvSpPr>
        <p:spPr>
          <a:xfrm>
            <a:off x="10763575" y="365063"/>
            <a:ext cx="1037968" cy="1014708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0" name="Bildobjekt 19">
            <a:extLst>
              <a:ext uri="{FF2B5EF4-FFF2-40B4-BE49-F238E27FC236}">
                <a16:creationId xmlns:a16="http://schemas.microsoft.com/office/drawing/2014/main" id="{33A90A9F-E41A-48AE-B033-FD81786D85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540" r="13833"/>
          <a:stretch/>
        </p:blipFill>
        <p:spPr>
          <a:xfrm>
            <a:off x="9851344" y="3888226"/>
            <a:ext cx="1326115" cy="1743075"/>
          </a:xfrm>
          <a:prstGeom prst="rect">
            <a:avLst/>
          </a:prstGeom>
        </p:spPr>
      </p:pic>
      <p:sp>
        <p:nvSpPr>
          <p:cNvPr id="22" name="Pil: nedåt 21">
            <a:extLst>
              <a:ext uri="{FF2B5EF4-FFF2-40B4-BE49-F238E27FC236}">
                <a16:creationId xmlns:a16="http://schemas.microsoft.com/office/drawing/2014/main" id="{703C82D7-B449-4C6B-AD5B-ED04E4A9A468}"/>
              </a:ext>
            </a:extLst>
          </p:cNvPr>
          <p:cNvSpPr/>
          <p:nvPr/>
        </p:nvSpPr>
        <p:spPr>
          <a:xfrm>
            <a:off x="10236715" y="3048016"/>
            <a:ext cx="430770" cy="761967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399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9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solidFill>
                  <a:schemeClr val="tx1"/>
                </a:solidFill>
              </a:rPr>
              <a:t>Varför ska jag bli utbildare?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991544" y="1916833"/>
            <a:ext cx="8229600" cy="3960440"/>
          </a:xfrm>
        </p:spPr>
        <p:txBody>
          <a:bodyPr>
            <a:normAutofit/>
          </a:bodyPr>
          <a:lstStyle/>
          <a:p>
            <a:r>
              <a:rPr lang="sv-SE" sz="2800"/>
              <a:t>Intresse</a:t>
            </a:r>
          </a:p>
          <a:p>
            <a:r>
              <a:rPr lang="sv-SE" sz="2800"/>
              <a:t>Kompetensutveckling</a:t>
            </a:r>
          </a:p>
          <a:p>
            <a:r>
              <a:rPr lang="sv-SE" sz="2800"/>
              <a:t>Stimulans</a:t>
            </a:r>
          </a:p>
          <a:p>
            <a:r>
              <a:rPr lang="sv-SE" sz="2800"/>
              <a:t>Variation</a:t>
            </a:r>
          </a:p>
          <a:p>
            <a:r>
              <a:rPr lang="sv-SE" sz="2800"/>
              <a:t>Information</a:t>
            </a:r>
          </a:p>
          <a:p>
            <a:r>
              <a:rPr lang="sv-SE" sz="2800"/>
              <a:t>Kommunikation / Nätverk / Kontakter</a:t>
            </a:r>
          </a:p>
          <a:p>
            <a:r>
              <a:rPr lang="sv-SE" sz="2800"/>
              <a:t>Vara med i NTA:s utveckling</a:t>
            </a:r>
          </a:p>
          <a:p>
            <a:r>
              <a:rPr lang="sv-SE" sz="2800"/>
              <a:t>Det är kul </a:t>
            </a:r>
            <a:r>
              <a:rPr lang="sv-SE" sz="2800">
                <a:sym typeface="Wingdings" panose="05000000000000000000" pitchFamily="2" charset="2"/>
              </a:rPr>
              <a:t></a:t>
            </a:r>
            <a:endParaRPr lang="sv-SE" sz="2800"/>
          </a:p>
          <a:p>
            <a:r>
              <a:rPr lang="sv-SE" sz="2800"/>
              <a:t>Lön/ersättningar… nu och senare</a:t>
            </a:r>
          </a:p>
          <a:p>
            <a:pPr marL="0" indent="0">
              <a:buNone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24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3916A316-F077-443E-8817-03123936C2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2381" r="22381"/>
          <a:stretch>
            <a:fillRect/>
          </a:stretch>
        </p:blipFill>
        <p:spPr>
          <a:xfrm>
            <a:off x="7760833" y="2096639"/>
            <a:ext cx="2932568" cy="3607178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4C278C19-898B-DF46-8D1E-418068FB5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Om att vara temautbildare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198AD72-6CA2-8847-B778-64F13EF22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913" y="3166671"/>
            <a:ext cx="5983199" cy="146711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sv-SE" b="1"/>
              <a:t>Informationsskrift </a:t>
            </a:r>
          </a:p>
          <a:p>
            <a:pPr marL="0" indent="0">
              <a:buNone/>
            </a:pPr>
            <a:r>
              <a:rPr lang="sv-SE"/>
              <a:t>Den finns på </a:t>
            </a:r>
            <a:r>
              <a:rPr lang="sv-SE" err="1"/>
              <a:t>NTA:s</a:t>
            </a:r>
            <a:r>
              <a:rPr lang="sv-SE"/>
              <a:t> webbplats under ”Temautbildare” samt i vårt forum </a:t>
            </a:r>
            <a:br>
              <a:rPr lang="sv-SE"/>
            </a:b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7505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solidFill>
                  <a:schemeClr val="tx1"/>
                </a:solidFill>
              </a:rPr>
              <a:t>Att hålla koll på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135560" y="1844825"/>
            <a:ext cx="8229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15900" indent="-215900"/>
            <a:r>
              <a:rPr lang="sv-SE" sz="2800"/>
              <a:t>Fördelning av uppgifter samordnare – utbildare</a:t>
            </a:r>
            <a:endParaRPr lang="sv-SE"/>
          </a:p>
          <a:p>
            <a:pPr marL="215900" indent="-215900"/>
            <a:r>
              <a:rPr lang="sv-SE" sz="2800"/>
              <a:t>Att hålla sin utbildning aktuell</a:t>
            </a:r>
            <a:endParaRPr lang="sv-SE" sz="2800">
              <a:cs typeface="Calibri" panose="020F0502020204030204"/>
            </a:endParaRPr>
          </a:p>
          <a:p>
            <a:pPr marL="215900" indent="-215900"/>
            <a:r>
              <a:rPr lang="sv-SE" sz="2800"/>
              <a:t>Arbetstid – att hinna</a:t>
            </a:r>
            <a:endParaRPr lang="sv-SE" sz="2800">
              <a:cs typeface="Calibri" panose="020F0502020204030204"/>
            </a:endParaRPr>
          </a:p>
          <a:p>
            <a:pPr marL="395605" lvl="1" indent="-215900"/>
            <a:r>
              <a:rPr lang="sv-SE" sz="2400"/>
              <a:t>Utbildningen/planeringen/mitt ordinarie arbete</a:t>
            </a:r>
            <a:endParaRPr lang="sv-SE" sz="2400">
              <a:cs typeface="Calibri" panose="020F0502020204030204"/>
            </a:endParaRPr>
          </a:p>
          <a:p>
            <a:pPr marL="395605" lvl="1" indent="-215900"/>
            <a:r>
              <a:rPr lang="sv-SE" sz="2400"/>
              <a:t>Inför din första utbildning</a:t>
            </a:r>
            <a:endParaRPr lang="sv-SE" sz="2400">
              <a:cs typeface="Calibri" panose="020F0502020204030204"/>
            </a:endParaRPr>
          </a:p>
          <a:p>
            <a:pPr marL="395605" lvl="1" indent="-215900"/>
            <a:r>
              <a:rPr lang="sv-SE" sz="2400"/>
              <a:t>Kommande utbildningar, revideringar</a:t>
            </a:r>
            <a:endParaRPr lang="sv-SE" sz="2400">
              <a:cs typeface="Calibri" panose="020F0502020204030204"/>
            </a:endParaRPr>
          </a:p>
          <a:p>
            <a:pPr marL="215900" indent="-215900"/>
            <a:r>
              <a:rPr lang="sv-SE" sz="2800"/>
              <a:t>Olika direktiv om arbetstid och ersättningar</a:t>
            </a:r>
            <a:endParaRPr lang="sv-SE" sz="2800">
              <a:cs typeface="Calibri" panose="020F0502020204030204"/>
            </a:endParaRPr>
          </a:p>
          <a:p>
            <a:pPr marL="0" indent="0">
              <a:buNone/>
            </a:pPr>
            <a:r>
              <a:rPr lang="sv-SE" sz="2400"/>
              <a:t>	</a:t>
            </a:r>
            <a:r>
              <a:rPr lang="sv-SE" sz="2400" err="1"/>
              <a:t>NTA:s</a:t>
            </a:r>
            <a:r>
              <a:rPr lang="sv-SE" sz="2400"/>
              <a:t> dilemma mot medlemskommunerna</a:t>
            </a:r>
            <a:endParaRPr lang="sv-SE" sz="2400">
              <a:cs typeface="Calibri"/>
            </a:endParaRPr>
          </a:p>
          <a:p>
            <a:pPr marL="395605" lvl="1" indent="-215900"/>
            <a:endParaRPr lang="sv-SE">
              <a:cs typeface="Calibri" panose="020F0502020204030204"/>
            </a:endParaRPr>
          </a:p>
          <a:p>
            <a:pPr marL="215900" indent="-215900"/>
            <a:endParaRPr lang="sv-SE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3812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um xmlns="5839dfff-2458-4ce8-8cd4-eda9cd4b23a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8844675D3247D498F572ED60E73D3AF" ma:contentTypeVersion="3" ma:contentTypeDescription="Skapa ett nytt dokument." ma:contentTypeScope="" ma:versionID="3625b468a403e02e21136492a83e0c3e">
  <xsd:schema xmlns:xsd="http://www.w3.org/2001/XMLSchema" xmlns:xs="http://www.w3.org/2001/XMLSchema" xmlns:p="http://schemas.microsoft.com/office/2006/metadata/properties" xmlns:ns2="5839dfff-2458-4ce8-8cd4-eda9cd4b23ae" targetNamespace="http://schemas.microsoft.com/office/2006/metadata/properties" ma:root="true" ma:fieldsID="2a13b0775b95b4c95d57b86f95e88eb4" ns2:_="">
    <xsd:import namespace="5839dfff-2458-4ce8-8cd4-eda9cd4b23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Datum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39dfff-2458-4ce8-8cd4-eda9cd4b23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Datum" ma:index="10" nillable="true" ma:displayName="Datum" ma:format="DateOnly" ma:internalName="Datum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3BB652-AE29-41FE-894D-37F50FFC63AF}">
  <ds:schemaRefs>
    <ds:schemaRef ds:uri="2c6f6a1c-a20b-46ad-ae6c-1da29a89e4aa"/>
    <ds:schemaRef ds:uri="5839dfff-2458-4ce8-8cd4-eda9cd4b23a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CC89D91-BD3A-40C9-96E2-1D9D9C7B4B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919CB3-5239-4B97-BD3D-DFC97D657BC4}">
  <ds:schemaRefs>
    <ds:schemaRef ds:uri="5839dfff-2458-4ce8-8cd4-eda9cd4b23a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2332</Words>
  <Application>Microsoft Office PowerPoint</Application>
  <PresentationFormat>Bredbild</PresentationFormat>
  <Paragraphs>389</Paragraphs>
  <Slides>54</Slides>
  <Notes>28</Notes>
  <HiddenSlides>5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54</vt:i4>
      </vt:variant>
    </vt:vector>
  </HeadingPairs>
  <TitlesOfParts>
    <vt:vector size="62" baseType="lpstr">
      <vt:lpstr>Albertus Extra Bold</vt:lpstr>
      <vt:lpstr>Arial</vt:lpstr>
      <vt:lpstr>Calibri</vt:lpstr>
      <vt:lpstr>Calibri Light</vt:lpstr>
      <vt:lpstr>Comic Sans MS</vt:lpstr>
      <vt:lpstr>Systemtypsnitt</vt:lpstr>
      <vt:lpstr>Wingdings</vt:lpstr>
      <vt:lpstr>Office-tema</vt:lpstr>
      <vt:lpstr>Grundutbildning för temautbildare 2023</vt:lpstr>
      <vt:lpstr>PowerPoint-presentation</vt:lpstr>
      <vt:lpstr>PowerPoint-presentation</vt:lpstr>
      <vt:lpstr>PowerPoint-presentation</vt:lpstr>
      <vt:lpstr>PowerPoint-presentation</vt:lpstr>
      <vt:lpstr>               </vt:lpstr>
      <vt:lpstr>Varför ska jag bli utbildare?</vt:lpstr>
      <vt:lpstr>Om att vara temautbildare</vt:lpstr>
      <vt:lpstr>Att hålla koll på</vt:lpstr>
      <vt:lpstr>Samordnaren</vt:lpstr>
      <vt:lpstr>Samordnaren</vt:lpstr>
      <vt:lpstr>Utbildaren</vt:lpstr>
      <vt:lpstr>Utbildaren</vt:lpstr>
      <vt:lpstr>Utbildaren</vt:lpstr>
      <vt:lpstr>PowerPoint-presentation</vt:lpstr>
      <vt:lpstr>Grundutbildning för temautbildare</vt:lpstr>
      <vt:lpstr>PowerPoint-presentation</vt:lpstr>
      <vt:lpstr>Utbildningens innehåll</vt:lpstr>
      <vt:lpstr>PowerPoint-presentation</vt:lpstr>
      <vt:lpstr>PowerPoint-presentation</vt:lpstr>
      <vt:lpstr>Uppgift; </vt:lpstr>
      <vt:lpstr>PowerPoint-presentation</vt:lpstr>
      <vt:lpstr>PowerPoint-presentation</vt:lpstr>
      <vt:lpstr>Stöd under skapandet av min temautbildningsdag</vt:lpstr>
      <vt:lpstr>Underlag för planering och planeringsstöd</vt:lpstr>
      <vt:lpstr>Din planering</vt:lpstr>
      <vt:lpstr>Bedömningsstöd för din planering</vt:lpstr>
      <vt:lpstr>Hur ska dokumentet fyllas i?</vt:lpstr>
      <vt:lpstr>Exempel?</vt:lpstr>
      <vt:lpstr>PowerPoint-presentation</vt:lpstr>
      <vt:lpstr>Informationskanaler</vt:lpstr>
      <vt:lpstr>Informationskanaler</vt:lpstr>
      <vt:lpstr>Informationskanaler</vt:lpstr>
      <vt:lpstr>Kurslitteratur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Bedömningsstöd i NTA</vt:lpstr>
      <vt:lpstr>Bedömningsstöd i NTA</vt:lpstr>
      <vt:lpstr>Uppgift - bedömning</vt:lpstr>
      <vt:lpstr>Gruppuppgift - bedömning</vt:lpstr>
      <vt:lpstr>Gruppuppgift - bedömning</vt:lpstr>
      <vt:lpstr>PowerPoint-presentation</vt:lpstr>
      <vt:lpstr>PowerPoint-presentation</vt:lpstr>
      <vt:lpstr>PowerPoint-presentation</vt:lpstr>
      <vt:lpstr>PowerPoint-presentation</vt:lpstr>
      <vt:lpstr>               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Microsoft Office User</dc:creator>
  <cp:lastModifiedBy>Hanna Heurlin</cp:lastModifiedBy>
  <cp:revision>163</cp:revision>
  <dcterms:created xsi:type="dcterms:W3CDTF">2019-02-26T07:46:20Z</dcterms:created>
  <dcterms:modified xsi:type="dcterms:W3CDTF">2023-02-20T13:56:15Z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0x01010098844675D3247D498F572ED60E73D3AF</vt:lpwstr>
  </property>
</Properties>
</file>