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6" r:id="rId2"/>
    <p:sldId id="367" r:id="rId3"/>
    <p:sldId id="508" r:id="rId4"/>
    <p:sldId id="509" r:id="rId5"/>
    <p:sldId id="514" r:id="rId6"/>
    <p:sldId id="507" r:id="rId7"/>
    <p:sldId id="513" r:id="rId8"/>
    <p:sldId id="511" r:id="rId9"/>
    <p:sldId id="510" r:id="rId10"/>
    <p:sldId id="515" r:id="rId11"/>
    <p:sldId id="512" r:id="rId12"/>
    <p:sldId id="310" r:id="rId13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044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pos="7568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4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90" roundtripDataSignature="AMtx7miuOTvICDOzaiyFa35Jhzw7x3p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2DB"/>
    <a:srgbClr val="A6B42F"/>
    <a:srgbClr val="DCA21E"/>
    <a:srgbClr val="54A6AD"/>
    <a:srgbClr val="36A4E2"/>
    <a:srgbClr val="C94087"/>
    <a:srgbClr val="8FA0AC"/>
    <a:srgbClr val="D78D00"/>
    <a:srgbClr val="E7E6E6"/>
    <a:srgbClr val="B97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8623F-06B2-454D-9D65-FAF9647E00DD}" v="492" dt="2022-04-07T06:42:35.171"/>
  </p1510:revLst>
</p1510:revInfo>
</file>

<file path=ppt/tableStyles.xml><?xml version="1.0" encoding="utf-8"?>
<a:tblStyleLst xmlns:a="http://schemas.openxmlformats.org/drawingml/2006/main" def="{32F0C2BC-4B39-45D9-AAC7-25BB6D9867C7}">
  <a:tblStyle styleId="{32F0C2BC-4B39-45D9-AAC7-25BB6D9867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90" Type="http://customschemas.google.com/relationships/presentationmetadata" Target="metadata"/><Relationship Id="rId95" Type="http://schemas.microsoft.com/office/2015/10/relationships/revisionInfo" Target="revisionInfo.xml"/><Relationship Id="rId10" Type="http://schemas.openxmlformats.org/officeDocument/2006/relationships/slide" Target="slides/slide9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ABA51-5FCE-C54B-A65D-88BE01958DA1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311C-9274-9740-8389-C2170CBD77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1396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4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>
              <a:solidFill>
                <a:srgbClr val="3C404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142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förslag på nya aktiviteter</a:t>
            </a:r>
            <a:br>
              <a:rPr lang="sv-SE"/>
            </a:br>
            <a:r>
              <a:rPr lang="sv-SE"/>
              <a:t>  - utgå från dokumentet</a:t>
            </a:r>
            <a:br>
              <a:rPr lang="sv-SE"/>
            </a:br>
            <a:r>
              <a:rPr lang="sv-SE"/>
              <a:t>  - något ni vill testa?</a:t>
            </a:r>
            <a:br>
              <a:rPr lang="sv-SE"/>
            </a:br>
            <a:r>
              <a:rPr lang="sv-SE"/>
              <a:t>  - nytt förslag?</a:t>
            </a:r>
            <a:br>
              <a:rPr lang="sv-SE"/>
            </a:br>
            <a:r>
              <a:rPr lang="sv-SE"/>
              <a:t>  - något som behöver material/kan bli ett nytt samverkanstema?</a:t>
            </a:r>
          </a:p>
          <a:p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56178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f334c1e398_1_480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gf334c1e398_1_4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171802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326022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/>
              <a:t>Skarpa uppdrag – ta kontakt med UF?</a:t>
            </a:r>
          </a:p>
        </p:txBody>
      </p:sp>
    </p:spTree>
    <p:extLst>
      <p:ext uri="{BB962C8B-B14F-4D97-AF65-F5344CB8AC3E}">
        <p14:creationId xmlns:p14="http://schemas.microsoft.com/office/powerpoint/2010/main" val="349990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förslag på nya aktiviteter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utgå från dokumentet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något ni vill testa?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nytt förslag?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något som behöver material/kan bli ett nytt samverkanstema?</a:t>
            </a:r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55869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förslag på nya aktiviteter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utgå från dokumentet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något ni vill testa?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nytt förslag?</a:t>
            </a:r>
            <a:br>
              <a:rPr lang="sv-SE"/>
            </a:br>
            <a:r>
              <a:rPr lang="sv-SE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 - något som behöver material/kan bli ett nytt samverkanstema?</a:t>
            </a:r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104001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330454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/>
          </a:p>
        </p:txBody>
      </p:sp>
    </p:spTree>
    <p:extLst>
      <p:ext uri="{BB962C8B-B14F-4D97-AF65-F5344CB8AC3E}">
        <p14:creationId xmlns:p14="http://schemas.microsoft.com/office/powerpoint/2010/main" val="10453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>
              <a:solidFill>
                <a:srgbClr val="3C404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789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5805" y="-604141"/>
            <a:ext cx="5160390" cy="47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6200"/>
              <a:buFont typeface="Calibri"/>
              <a:buNone/>
              <a:defRPr sz="62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logo till vänster - grön">
  <p:cSld name="Text i enspalt plus foto - logo till vänster - grö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4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F34"/>
              </a:buClr>
              <a:buSzPts val="4000"/>
              <a:buFont typeface="Calibri"/>
              <a:buNone/>
              <a:defRPr sz="4000">
                <a:solidFill>
                  <a:srgbClr val="838F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m foto + Kapitelrubrik + Fokusområde 1">
  <p:cSld name="Text i enspalt m foto + Kapitelrubrik + Fokusområde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2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2B610"/>
              </a:buClr>
              <a:buSzPts val="2000"/>
              <a:buNone/>
              <a:defRPr sz="2000" b="1">
                <a:solidFill>
                  <a:srgbClr val="A2B610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5"/>
          <p:cNvSpPr>
            <a:spLocks noGrp="1"/>
          </p:cNvSpPr>
          <p:nvPr>
            <p:ph type="pic" idx="3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F34"/>
              </a:buClr>
              <a:buSzPts val="4000"/>
              <a:buFont typeface="Calibri"/>
              <a:buNone/>
              <a:defRPr sz="4000">
                <a:solidFill>
                  <a:srgbClr val="838F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4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orange">
  <p:cSld name="Text i enspalt plus foto - oran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6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6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8D00"/>
              </a:buClr>
              <a:buSzPts val="4000"/>
              <a:buFont typeface="Calibri"/>
              <a:buNone/>
              <a:defRPr sz="4000">
                <a:solidFill>
                  <a:srgbClr val="D7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logo till vänster - orange">
  <p:cSld name="Text i enspalt plus foto - logo till vänster - orang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7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7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8D00"/>
              </a:buClr>
              <a:buSzPts val="4000"/>
              <a:buFont typeface="Calibri"/>
              <a:buNone/>
              <a:defRPr sz="4000">
                <a:solidFill>
                  <a:srgbClr val="D7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m foto, kapitelrubrik + Fokusområde 2">
  <p:cSld name="Text i enspalt m foto, kapitelrubrik + Fokusområde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8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body" idx="2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A400"/>
              </a:buClr>
              <a:buSzPts val="2000"/>
              <a:buNone/>
              <a:defRPr sz="2000" b="1">
                <a:solidFill>
                  <a:srgbClr val="EEA400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8"/>
          <p:cNvSpPr>
            <a:spLocks noGrp="1"/>
          </p:cNvSpPr>
          <p:nvPr>
            <p:ph type="pic" idx="3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8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78D00"/>
              </a:buClr>
              <a:buSzPts val="4000"/>
              <a:buFont typeface="Calibri"/>
              <a:buNone/>
              <a:defRPr sz="4000">
                <a:solidFill>
                  <a:srgbClr val="D7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body" idx="4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rosa">
  <p:cSld name="Text i enspalt plus foto - ros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9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7C"/>
              </a:buClr>
              <a:buSzPts val="4000"/>
              <a:buFont typeface="Calibri"/>
              <a:buNone/>
              <a:defRPr sz="4000">
                <a:solidFill>
                  <a:srgbClr val="B046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logo till vänster - rosa">
  <p:cSld name="Text i enspalt plus foto - logo till vänster - ros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0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0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7C"/>
              </a:buClr>
              <a:buSzPts val="4000"/>
              <a:buFont typeface="Calibri"/>
              <a:buNone/>
              <a:defRPr sz="4000">
                <a:solidFill>
                  <a:srgbClr val="B046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m foto, kapitelrubrik + Fokusområde 3">
  <p:cSld name="Text i enspalt m foto, kapitelrubrik + Fokusområde 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1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body" idx="2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3E8A"/>
              </a:buClr>
              <a:buSzPts val="2000"/>
              <a:buNone/>
              <a:defRPr sz="2000" b="1">
                <a:solidFill>
                  <a:srgbClr val="E93E8A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1"/>
          <p:cNvSpPr>
            <a:spLocks noGrp="1"/>
          </p:cNvSpPr>
          <p:nvPr>
            <p:ph type="pic" idx="3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51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7C"/>
              </a:buClr>
              <a:buSzPts val="4000"/>
              <a:buFont typeface="Calibri"/>
              <a:buNone/>
              <a:defRPr sz="4000">
                <a:solidFill>
                  <a:srgbClr val="B046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4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Symboler">
  <p:cSld name="Rubrik och innehåll Symbol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13" y="340815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7788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6156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9419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1050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2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2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2"/>
          <p:cNvSpPr txBox="1">
            <a:spLocks noGrp="1"/>
          </p:cNvSpPr>
          <p:nvPr>
            <p:ph type="body" idx="1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Symboler: Teman, Materiel och Kompetensutveckling">
  <p:cSld name="Rubrik och innehåll Symboler: Teman, Materiel och Kompetensutveckling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8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58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8"/>
          <p:cNvSpPr txBox="1">
            <a:spLocks noGrp="1"/>
          </p:cNvSpPr>
          <p:nvPr>
            <p:ph type="body" idx="1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13" y="340815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9419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050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7788" y="389158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6156" y="389158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vsnittsrubrik med kapitelrubrik">
  <p:cSld name="Avsnittsrubrik med kapitelrubri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150" y="184150"/>
            <a:ext cx="11823700" cy="64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rgbClr val="45A2DB"/>
              </a:buClr>
              <a:buSzPts val="4200"/>
              <a:buNone/>
              <a:defRPr sz="42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2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Symboler: Teman och Materiel">
  <p:cSld name="Rubrik och innehåll Symboler: Teman och Materiel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9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9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9"/>
          <p:cNvSpPr txBox="1">
            <a:spLocks noGrp="1"/>
          </p:cNvSpPr>
          <p:nvPr>
            <p:ph type="body" idx="1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" name="Google Shape;20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13" y="340815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050" y="391615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9418" y="389158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7788" y="389158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6156" y="389158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tvåspalt plus foto">
  <p:cSld name="Text i tvåspalt plus fot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0"/>
          <p:cNvSpPr>
            <a:spLocks noGrp="1"/>
          </p:cNvSpPr>
          <p:nvPr>
            <p:ph type="pic" idx="2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  <a:noFill/>
          <a:ln>
            <a:noFill/>
          </a:ln>
        </p:spPr>
      </p:sp>
      <p:pic>
        <p:nvPicPr>
          <p:cNvPr id="208" name="Google Shape;20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44">
          <p15:clr>
            <a:srgbClr val="FBAE40"/>
          </p15:clr>
        </p15:guide>
        <p15:guide id="2" pos="42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vslutningsbild">
  <p:cSld name="Avslutningsbild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150" y="184150"/>
            <a:ext cx="11823700" cy="64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447" y="2335461"/>
            <a:ext cx="5361106" cy="490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2"/>
          <p:cNvSpPr txBox="1">
            <a:spLocks noGrp="1"/>
          </p:cNvSpPr>
          <p:nvPr>
            <p:ph type="title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6200"/>
              <a:buFont typeface="Calibri"/>
              <a:buNone/>
              <a:defRPr sz="62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2"/>
          <p:cNvSpPr txBox="1">
            <a:spLocks noGrp="1"/>
          </p:cNvSpPr>
          <p:nvPr>
            <p:ph type="body" idx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Avslutningsbild">
  <p:cSld name="1_Avslutningsbild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150" y="184150"/>
            <a:ext cx="11823700" cy="64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447" y="2335461"/>
            <a:ext cx="5361106" cy="490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3"/>
          <p:cNvSpPr txBox="1">
            <a:spLocks noGrp="1"/>
          </p:cNvSpPr>
          <p:nvPr>
            <p:ph type="title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6200"/>
              <a:buFont typeface="Calibri"/>
              <a:buNone/>
              <a:defRPr sz="62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3"/>
          <p:cNvSpPr txBox="1">
            <a:spLocks noGrp="1"/>
          </p:cNvSpPr>
          <p:nvPr>
            <p:ph type="body" idx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7777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">
  <p:cSld name="1_Titel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188" y="363006"/>
            <a:ext cx="6705624" cy="613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Avslutningsbild">
  <p:cSld name="2_Avslutningsbild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150" y="184150"/>
            <a:ext cx="11823700" cy="64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188" y="363006"/>
            <a:ext cx="6705624" cy="613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34c1e398_0_1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f334c1e398_0_1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gf334c1e398_0_1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f334c1e398_0_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f334c1e398_0_1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 sida grön bakgrund">
  <p:cSld name="Tom sida grön bakgrund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34c1e398_0_345"/>
          <p:cNvSpPr/>
          <p:nvPr/>
        </p:nvSpPr>
        <p:spPr>
          <a:xfrm>
            <a:off x="287338" y="287338"/>
            <a:ext cx="11617200" cy="63102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och foto kompetensutveckling">
  <p:cSld name="Innehåll och foto kompetensutveckling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334c1e398_0_4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f334c1e398_0_417"/>
          <p:cNvSpPr/>
          <p:nvPr/>
        </p:nvSpPr>
        <p:spPr>
          <a:xfrm>
            <a:off x="287338" y="287338"/>
            <a:ext cx="11617200" cy="63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f334c1e398_0_4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425" y="479425"/>
            <a:ext cx="72072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f334c1e398_0_417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00A3DB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f334c1e398_0_417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gf334c1e398_0_417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delare">
  <p:cSld name="Avsnittsdela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5200"/>
              <a:buFont typeface="Calibri"/>
              <a:buNone/>
              <a:defRPr sz="52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och foto tema och material">
  <p:cSld name="Innehåll och foto tema och material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34c1e398_0_6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f334c1e398_0_681"/>
          <p:cNvSpPr/>
          <p:nvPr/>
        </p:nvSpPr>
        <p:spPr>
          <a:xfrm>
            <a:off x="287338" y="287338"/>
            <a:ext cx="11617200" cy="63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f334c1e398_0_681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92A73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f334c1e398_0_681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f334c1e398_0_681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4" name="Google Shape;254;gf334c1e398_0_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32" y="296148"/>
            <a:ext cx="1991730" cy="37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nehåll och foto organisation">
  <p:cSld name="1_Innehåll och foto organisatio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334c1e398_1_29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f334c1e398_1_2914"/>
          <p:cNvSpPr/>
          <p:nvPr/>
        </p:nvSpPr>
        <p:spPr>
          <a:xfrm>
            <a:off x="287338" y="287338"/>
            <a:ext cx="11617200" cy="63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f334c1e398_1_2914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D9992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f334c1e398_1_2914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gf334c1e398_1_2914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5" name="Google Shape;265;gf334c1e398_1_29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26" y="296148"/>
            <a:ext cx="1991743" cy="37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nehåll och foto organisation 1">
  <p:cSld name="1_Innehåll och foto organisation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334c1e398_1_29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f334c1e398_1_2921"/>
          <p:cNvSpPr/>
          <p:nvPr/>
        </p:nvSpPr>
        <p:spPr>
          <a:xfrm>
            <a:off x="287338" y="287338"/>
            <a:ext cx="11617200" cy="63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f334c1e398_1_29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425" y="479425"/>
            <a:ext cx="72072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f334c1e398_1_2921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D9992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f334c1e398_1_2921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gf334c1e398_1_2921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och foto utvärdering">
  <p:cSld name="Innehåll och foto utvärdering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334c1e398_1_3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f334c1e398_1_3218"/>
          <p:cNvSpPr/>
          <p:nvPr/>
        </p:nvSpPr>
        <p:spPr>
          <a:xfrm>
            <a:off x="287338" y="287338"/>
            <a:ext cx="11617200" cy="63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f334c1e398_1_3218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597D8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f334c1e398_1_3218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gf334c1e398_1_3218"/>
          <p:cNvSpPr>
            <a:spLocks noGrp="1"/>
          </p:cNvSpPr>
          <p:nvPr>
            <p:ph type="pic" idx="2"/>
          </p:nvPr>
        </p:nvSpPr>
        <p:spPr>
          <a:xfrm>
            <a:off x="6383866" y="285752"/>
            <a:ext cx="5521800" cy="63183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9" name="Google Shape;279;gf334c1e398_1_3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32" y="296148"/>
            <a:ext cx="1991730" cy="37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och foto Materialhantering">
  <p:cSld name="Innehåll och foto Materialhantering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334c1e398_1_33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f334c1e398_1_3374"/>
          <p:cNvSpPr/>
          <p:nvPr/>
        </p:nvSpPr>
        <p:spPr>
          <a:xfrm>
            <a:off x="288000" y="288000"/>
            <a:ext cx="11616000" cy="63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f334c1e398_1_3374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933"/>
              <a:buFont typeface="Helvetica Neue"/>
              <a:buNone/>
              <a:defRPr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f334c1e398_1_3374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 rtl="0">
              <a:lnSpc>
                <a:spcPct val="125944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944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944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944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944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gf334c1e398_1_3374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6" name="Google Shape;286;gf334c1e398_1_3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576" y="394865"/>
            <a:ext cx="2655639" cy="49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och foto material">
  <p:cSld name="Innehåll och foto material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334c1e398_1_38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f334c1e398_1_3880"/>
          <p:cNvSpPr/>
          <p:nvPr/>
        </p:nvSpPr>
        <p:spPr>
          <a:xfrm>
            <a:off x="287338" y="287338"/>
            <a:ext cx="11617200" cy="63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f334c1e398_1_38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188" y="479425"/>
            <a:ext cx="71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f334c1e398_1_3880"/>
          <p:cNvSpPr txBox="1">
            <a:spLocks noGrp="1"/>
          </p:cNvSpPr>
          <p:nvPr>
            <p:ph type="title"/>
          </p:nvPr>
        </p:nvSpPr>
        <p:spPr>
          <a:xfrm>
            <a:off x="1152001" y="1056000"/>
            <a:ext cx="4803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rgbClr val="92A73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f334c1e398_1_3880"/>
          <p:cNvSpPr txBox="1">
            <a:spLocks noGrp="1"/>
          </p:cNvSpPr>
          <p:nvPr>
            <p:ph type="body" idx="1"/>
          </p:nvPr>
        </p:nvSpPr>
        <p:spPr>
          <a:xfrm>
            <a:off x="1152001" y="2352000"/>
            <a:ext cx="48036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  <a:defRPr/>
            </a:lvl1pPr>
            <a:lvl2pPr marL="914400" lvl="1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25722"/>
              </a:lnSpc>
              <a:spcBef>
                <a:spcPts val="93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gf334c1e398_1_3880"/>
          <p:cNvSpPr>
            <a:spLocks noGrp="1"/>
          </p:cNvSpPr>
          <p:nvPr>
            <p:ph type="pic" idx="2"/>
          </p:nvPr>
        </p:nvSpPr>
        <p:spPr>
          <a:xfrm>
            <a:off x="6383866" y="285751"/>
            <a:ext cx="5521800" cy="631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334c1e398_1_49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6" name="Google Shape;296;gf334c1e398_1_496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gf334c1e398_1_496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gf334c1e398_1_496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Nivå två</a:t>
            </a:r>
          </a:p>
          <a:p>
            <a:pPr lvl="0"/>
            <a:r>
              <a:rPr lang="sv-SE"/>
              <a:t>Nivå tre</a:t>
            </a:r>
          </a:p>
          <a:p>
            <a:pPr lvl="0"/>
            <a:r>
              <a:rPr lang="sv-SE"/>
              <a:t>Nivå fyra</a:t>
            </a:r>
          </a:p>
          <a:p>
            <a:pPr lvl="0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0668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Nivå två</a:t>
            </a:r>
          </a:p>
          <a:p>
            <a:pPr lvl="0"/>
            <a:r>
              <a:rPr lang="sv-SE"/>
              <a:t>Nivå tre</a:t>
            </a:r>
          </a:p>
          <a:p>
            <a:pPr lvl="0"/>
            <a:r>
              <a:rPr lang="sv-SE"/>
              <a:t>Nivå fyra</a:t>
            </a:r>
          </a:p>
          <a:p>
            <a:pPr lvl="0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897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Nivå två</a:t>
            </a:r>
          </a:p>
          <a:p>
            <a:pPr lvl="0"/>
            <a:r>
              <a:rPr lang="sv-SE"/>
              <a:t>Nivå tre</a:t>
            </a:r>
          </a:p>
          <a:p>
            <a:pPr lvl="0"/>
            <a:r>
              <a:rPr lang="sv-SE"/>
              <a:t>Nivå fyra</a:t>
            </a:r>
          </a:p>
          <a:p>
            <a:pPr lvl="0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655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">
  <p:cSld name="Text i enspalt plus f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7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Nivå två</a:t>
            </a:r>
          </a:p>
          <a:p>
            <a:pPr lvl="0"/>
            <a:r>
              <a:rPr lang="sv-SE"/>
              <a:t>Nivå tre</a:t>
            </a:r>
          </a:p>
          <a:p>
            <a:pPr lvl="0"/>
            <a:r>
              <a:rPr lang="sv-SE"/>
              <a:t>Nivå fyra</a:t>
            </a:r>
          </a:p>
          <a:p>
            <a:pPr lvl="0"/>
            <a:r>
              <a:rPr lang="sv-SE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/>
              <a:t>Ingress</a:t>
            </a:r>
          </a:p>
          <a:p>
            <a:pPr lvl="0"/>
            <a:r>
              <a:rPr lang="sv-SE"/>
              <a:t>på ca</a:t>
            </a:r>
          </a:p>
          <a:p>
            <a:pPr lvl="0"/>
            <a:r>
              <a:rPr lang="sv-SE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5328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Logo till vänster">
  <p:cSld name="Text i enspalt plus foto - Logo till väns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1" y="5974537"/>
            <a:ext cx="2296041" cy="7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8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+ Kapitelrubrik">
  <p:cSld name="Text i enspalt plus foto + Kapitelrubri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3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, Ingress och Blå pil">
  <p:cSld name="1_Text, Ingress och Blå pi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>
                <a:solidFill>
                  <a:srgbClr val="45A2D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3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4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600"/>
              <a:buNone/>
              <a:defRPr sz="26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ch svart rubrik (+ Blå pil)">
  <p:cSld name="Text och svart rubrik (+ Blå pil)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000"/>
              <a:buNone/>
              <a:defRPr sz="20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3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4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2600"/>
              <a:buNone/>
              <a:defRPr sz="2600" b="1">
                <a:solidFill>
                  <a:srgbClr val="45A2DB"/>
                </a:solidFill>
              </a:defRPr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enspalt plus foto - grön">
  <p:cSld name="Text i enspalt plus foto - grö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977" y="6233919"/>
            <a:ext cx="1733134" cy="251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3"/>
          <p:cNvSpPr>
            <a:spLocks noGrp="1"/>
          </p:cNvSpPr>
          <p:nvPr>
            <p:ph type="pic" idx="2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8F34"/>
              </a:buClr>
              <a:buSzPts val="4000"/>
              <a:buFont typeface="Calibri"/>
              <a:buNone/>
              <a:defRPr sz="4000">
                <a:solidFill>
                  <a:srgbClr val="838F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454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454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454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454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6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8" r:id="rId38"/>
    <p:sldLayoutId id="2147483699" r:id="rId39"/>
    <p:sldLayoutId id="2147483700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rlstad.se/Utbildning-och-barnomsorg/Grundskola/Framtidsval/naturvetenskap-och-teknik-for-alla/starkt-valkompetens-med-nt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"/>
          <p:cNvSpPr txBox="1">
            <a:spLocks noGrp="1"/>
          </p:cNvSpPr>
          <p:nvPr>
            <p:ph type="title"/>
          </p:nvPr>
        </p:nvSpPr>
        <p:spPr>
          <a:xfrm>
            <a:off x="1092819" y="3429000"/>
            <a:ext cx="9924585" cy="15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6200"/>
              <a:buFont typeface="Calibri"/>
              <a:buNone/>
            </a:pPr>
            <a:r>
              <a:rPr lang="sv-SE"/>
              <a:t>Nätverket för samverkan med arbetslivet</a:t>
            </a:r>
            <a:endParaRPr/>
          </a:p>
        </p:txBody>
      </p:sp>
      <p:sp>
        <p:nvSpPr>
          <p:cNvPr id="304" name="Google Shape;304;p1"/>
          <p:cNvSpPr txBox="1">
            <a:spLocks noGrp="1"/>
          </p:cNvSpPr>
          <p:nvPr>
            <p:ph type="body" idx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2200">
                <a:solidFill>
                  <a:srgbClr val="A6B42F"/>
                </a:solidFill>
              </a:rPr>
              <a:t>Regionala konferenser </a:t>
            </a:r>
            <a:r>
              <a:rPr lang="sv-SE" sz="2200" err="1">
                <a:solidFill>
                  <a:srgbClr val="A6B42F"/>
                </a:solidFill>
              </a:rPr>
              <a:t>vt</a:t>
            </a:r>
            <a:r>
              <a:rPr lang="sv-SE" sz="2200">
                <a:solidFill>
                  <a:srgbClr val="A6B42F"/>
                </a:solidFill>
              </a:rPr>
              <a:t> 2022, Jakob Sandin och Veronica Östman</a:t>
            </a:r>
            <a:endParaRPr sz="2200">
              <a:solidFill>
                <a:srgbClr val="A6B4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 dirty="0" err="1"/>
              <a:t>Sci</a:t>
            </a:r>
            <a:r>
              <a:rPr lang="sv-SE" sz="3600" dirty="0"/>
              <a:t>-Festuppdraget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074500-8A69-4686-A7E6-F2C3B200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" y="1339834"/>
            <a:ext cx="11763375" cy="46577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F1809E3-C1A3-449C-8011-35A1079D8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417" y="4328394"/>
            <a:ext cx="4590224" cy="15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482376"/>
            <a:ext cx="7343920" cy="53176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Titta på befintliga idéer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latin typeface="Calibri" panose="020F0502020204030204" pitchFamily="34" charset="0"/>
                <a:cs typeface="Calibri" panose="020F0502020204030204" pitchFamily="34" charset="0"/>
              </a:rPr>
              <a:t>Vad vill jag testa?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latin typeface="Calibri" panose="020F0502020204030204" pitchFamily="34" charset="0"/>
                <a:cs typeface="Calibri" panose="020F0502020204030204" pitchFamily="34" charset="0"/>
              </a:rPr>
              <a:t>Flera förslag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latin typeface="Calibri"/>
                <a:cs typeface="Calibri"/>
              </a:rPr>
              <a:t>Förslag på nya samverkansteman?</a:t>
            </a: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 err="1">
                <a:latin typeface="Calibri"/>
                <a:cs typeface="Calibri"/>
              </a:rPr>
              <a:t>ProofX</a:t>
            </a:r>
            <a:r>
              <a:rPr lang="sv-SE" altLang="sv-SE" sz="2400">
                <a:latin typeface="Calibri"/>
                <a:cs typeface="Calibri"/>
              </a:rPr>
              <a:t> – fyll i var och en http://px.nu/naboo</a:t>
            </a: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I grupper:</a:t>
            </a:r>
          </a:p>
        </p:txBody>
      </p:sp>
    </p:spTree>
    <p:extLst>
      <p:ext uri="{BB962C8B-B14F-4D97-AF65-F5344CB8AC3E}">
        <p14:creationId xmlns:p14="http://schemas.microsoft.com/office/powerpoint/2010/main" val="378731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f334c1e398_1_4803"/>
          <p:cNvSpPr txBox="1">
            <a:spLocks noGrp="1"/>
          </p:cNvSpPr>
          <p:nvPr>
            <p:ph type="body" idx="1"/>
          </p:nvPr>
        </p:nvSpPr>
        <p:spPr>
          <a:xfrm>
            <a:off x="1065775" y="908050"/>
            <a:ext cx="10124700" cy="26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2400" b="1">
                <a:solidFill>
                  <a:srgbClr val="36A4E2"/>
                </a:solidFill>
                <a:latin typeface="Calibri" panose="020F0502020204030204" pitchFamily="34" charset="0"/>
                <a:ea typeface="Corsiva"/>
                <a:cs typeface="Calibri" panose="020F0502020204030204" pitchFamily="34" charset="0"/>
                <a:sym typeface="Corsiva"/>
              </a:rPr>
              <a:t>“Genom att medverka i NTA-konceptet ingår lärare och skolor i ett stort och omfattande nätverk med många utbildningstillfällen som på olika sätt utvecklar både skola och lärare”</a:t>
            </a:r>
            <a:r>
              <a:rPr lang="sv-SE" sz="2400" b="1">
                <a:solidFill>
                  <a:srgbClr val="36A4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b="1">
              <a:solidFill>
                <a:srgbClr val="36A4E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482376"/>
            <a:ext cx="7173704" cy="53176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/>
                <a:cs typeface="Calibri"/>
              </a:rPr>
              <a:t>Syfte: underlätta, inspirera och dela erfarenheter</a:t>
            </a:r>
            <a:endParaRPr lang="sv-SE" altLang="sv-SE" sz="2400">
              <a:latin typeface="Calibri"/>
              <a:cs typeface="Calibri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Digitalt café varje termin</a:t>
            </a: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/>
                <a:cs typeface="Calibri"/>
              </a:rPr>
              <a:t>Tidigare "Solklart och lokala samarbeten"</a:t>
            </a:r>
            <a:endParaRPr lang="sv-SE" altLang="sv-S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Nätverket för samverkan med arbetslivet</a:t>
            </a:r>
          </a:p>
        </p:txBody>
      </p:sp>
    </p:spTree>
    <p:extLst>
      <p:ext uri="{BB962C8B-B14F-4D97-AF65-F5344CB8AC3E}">
        <p14:creationId xmlns:p14="http://schemas.microsoft.com/office/powerpoint/2010/main" val="245936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700067"/>
            <a:ext cx="6594970" cy="4781668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r>
              <a:rPr lang="sv-SE" altLang="sv-SE" sz="2400">
                <a:cs typeface="Arial" panose="020B0604020202020204" pitchFamily="34" charset="0"/>
              </a:rPr>
              <a:t>Alla elever i grundskolan ska kunna göra välgrundade studie- och yrkesval.</a:t>
            </a: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r>
              <a:rPr lang="sv-SE" altLang="sv-SE" sz="2400">
                <a:cs typeface="Arial" panose="020B0604020202020204" pitchFamily="34" charset="0"/>
              </a:rPr>
              <a:t>Samverkan mellan skola och arbetsliv är en viktig del i att utveckla valkompetens och skapa motivation och drivkraft.</a:t>
            </a: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r>
              <a:rPr lang="sv-SE" altLang="sv-SE" sz="2400">
                <a:cs typeface="Arial" panose="020B0604020202020204" pitchFamily="34" charset="0"/>
              </a:rPr>
              <a:t>För att bryta stereotypa val behöver vi börja samverka tidigt</a:t>
            </a: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endParaRPr lang="sv-SE" altLang="sv-S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Länk</a:t>
            </a:r>
            <a:endParaRPr lang="sv-SE" altLang="sv-SE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endParaRPr lang="sv-SE" altLang="sv-SE" sz="2400"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 dirty="0"/>
              <a:t>Stärkt valkompetens med NTA</a:t>
            </a:r>
          </a:p>
        </p:txBody>
      </p:sp>
      <p:pic>
        <p:nvPicPr>
          <p:cNvPr id="2" name="Bildobjekt 2" descr="En bild som visar text, leksak, docka&#10;&#10;Automatiskt genererad beskrivning">
            <a:extLst>
              <a:ext uri="{FF2B5EF4-FFF2-40B4-BE49-F238E27FC236}">
                <a16:creationId xmlns:a16="http://schemas.microsoft.com/office/drawing/2014/main" id="{840383C9-0155-47B8-AEBA-E7A5D1EF0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578" y="3305537"/>
            <a:ext cx="6398870" cy="28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703725"/>
            <a:ext cx="5775097" cy="47816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Studiebesök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Samverkanspartners besöker skolan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Elever eller klassen intervjuar arbetsgivare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Mejl mellan arbetsgivare och klassen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Digitalt möte med klassen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Skarpa uppdrag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Kontaktytor där skola och företag (eller grundskola och gymnasium) möts, nätverk</a:t>
            </a: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endParaRPr lang="sv-SE" altLang="sv-SE" sz="2400"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D78D00"/>
              </a:buClr>
              <a:buNone/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Flexibla samverkansformer</a:t>
            </a:r>
          </a:p>
        </p:txBody>
      </p:sp>
      <p:pic>
        <p:nvPicPr>
          <p:cNvPr id="2" name="Bildobjekt 2" descr="En bild som visar solros, blomma, växt&#10;&#10;Automatiskt genererad beskrivning">
            <a:extLst>
              <a:ext uri="{FF2B5EF4-FFF2-40B4-BE49-F238E27FC236}">
                <a16:creationId xmlns:a16="http://schemas.microsoft.com/office/drawing/2014/main" id="{89A4FC49-A9FC-495F-BBFD-EED591E2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42" y="286775"/>
            <a:ext cx="4305783" cy="57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Forum på hemsidan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7A18C1E-BC83-47E3-8E16-988DDE8825C3}"/>
              </a:ext>
            </a:extLst>
          </p:cNvPr>
          <p:cNvSpPr txBox="1"/>
          <p:nvPr/>
        </p:nvSpPr>
        <p:spPr>
          <a:xfrm>
            <a:off x="1212669" y="3190178"/>
            <a:ext cx="69486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latin typeface="Calibri"/>
              </a:rPr>
              <a:t>https://ntaskolutveckling.nu/grupper/natverket-for-samverkan-med-arbetslivet/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AB8682-FE8A-4625-8EE5-1463727F0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629" y="2019838"/>
            <a:ext cx="8686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Dokument med exempel</a:t>
            </a:r>
          </a:p>
        </p:txBody>
      </p:sp>
      <p:pic>
        <p:nvPicPr>
          <p:cNvPr id="2" name="Bildobjekt 2">
            <a:extLst>
              <a:ext uri="{FF2B5EF4-FFF2-40B4-BE49-F238E27FC236}">
                <a16:creationId xmlns:a16="http://schemas.microsoft.com/office/drawing/2014/main" id="{6D9A7E0F-AC21-4F23-BEAE-DC3878CB9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97" y="1237136"/>
            <a:ext cx="9697655" cy="3100866"/>
          </a:xfrm>
          <a:prstGeom prst="rect">
            <a:avLst/>
          </a:prstGeom>
        </p:spPr>
      </p:pic>
      <p:pic>
        <p:nvPicPr>
          <p:cNvPr id="3" name="Bildobjekt 3">
            <a:extLst>
              <a:ext uri="{FF2B5EF4-FFF2-40B4-BE49-F238E27FC236}">
                <a16:creationId xmlns:a16="http://schemas.microsoft.com/office/drawing/2014/main" id="{0A61780F-E28F-4AAA-90B4-D0B5E6BEE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97" y="5219620"/>
            <a:ext cx="6090213" cy="68210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7A18C1E-BC83-47E3-8E16-988DDE8825C3}"/>
              </a:ext>
            </a:extLst>
          </p:cNvPr>
          <p:cNvSpPr txBox="1"/>
          <p:nvPr/>
        </p:nvSpPr>
        <p:spPr>
          <a:xfrm>
            <a:off x="702197" y="4550779"/>
            <a:ext cx="69486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latin typeface="Calibri"/>
              </a:rPr>
              <a:t>Här hittar ni en hel del inspiration hur man kan samverka!</a:t>
            </a:r>
          </a:p>
          <a:p>
            <a:r>
              <a:rPr lang="sv-SE" sz="1600">
                <a:latin typeface="Calibri"/>
              </a:rPr>
              <a:t>Längst ned i listan finns detta dokument: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39581E7F-8DEA-4203-8698-EE6E05CFC21C}"/>
              </a:ext>
            </a:extLst>
          </p:cNvPr>
          <p:cNvSpPr/>
          <p:nvPr/>
        </p:nvSpPr>
        <p:spPr>
          <a:xfrm>
            <a:off x="9003295" y="1889686"/>
            <a:ext cx="1504708" cy="501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8FB41CE-DAA3-4167-8BD8-EF0F3057FC3C}"/>
              </a:ext>
            </a:extLst>
          </p:cNvPr>
          <p:cNvSpPr/>
          <p:nvPr/>
        </p:nvSpPr>
        <p:spPr>
          <a:xfrm>
            <a:off x="3100206" y="2217635"/>
            <a:ext cx="1716910" cy="501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4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v-SE" sz="3600"/>
              <a:t>Dokument med exempel</a:t>
            </a:r>
            <a:endParaRPr lang="sv-SE"/>
          </a:p>
        </p:txBody>
      </p:sp>
      <p:pic>
        <p:nvPicPr>
          <p:cNvPr id="2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7C8F13DE-BAC1-42A6-8203-8B0FE05C9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97" y="1141978"/>
            <a:ext cx="10941934" cy="48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482376"/>
            <a:ext cx="5775097" cy="5317663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Samarbetsprojekt skola – företag eller gymnasieskola</a:t>
            </a:r>
            <a:endParaRPr lang="sv-SE" altLang="sv-S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D78D00"/>
              </a:buClr>
            </a:pPr>
            <a:r>
              <a:rPr lang="sv-SE" altLang="sv-SE" sz="2400">
                <a:cs typeface="Arial" panose="020B0604020202020204" pitchFamily="34" charset="0"/>
              </a:rPr>
              <a:t>Skapa intressant studiebesök</a:t>
            </a:r>
          </a:p>
          <a:p>
            <a:pPr marL="190500" marR="0" lvl="0" indent="-190500" algn="l" defTabSz="455613" rtl="0" eaLnBrk="0" fontAlgn="base" latinLnBrk="0" hangingPunct="0">
              <a:lnSpc>
                <a:spcPts val="2263"/>
              </a:lnSpc>
              <a:spcBef>
                <a:spcPts val="938"/>
              </a:spcBef>
              <a:spcAft>
                <a:spcPct val="0"/>
              </a:spcAft>
              <a:buClrTx/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cs typeface="Helvetica" charset="0"/>
              </a:rPr>
              <a:t>Svårt att få tag på komponenterna, kontakta Veronica Östman för mera information</a:t>
            </a:r>
          </a:p>
          <a:p>
            <a:pPr>
              <a:spcAft>
                <a:spcPts val="1200"/>
              </a:spcAft>
              <a:buClr>
                <a:srgbClr val="D78D00"/>
              </a:buClr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Solklart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8DADAE-1EB5-4725-9117-40702FD4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69" y="826926"/>
            <a:ext cx="4940756" cy="453817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BE43F10-EF8F-4A0E-B456-10E3A1282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63" y="4391157"/>
            <a:ext cx="1981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BF2CE579-F4BD-4938-AA17-0C1A273FBDA3}"/>
              </a:ext>
            </a:extLst>
          </p:cNvPr>
          <p:cNvSpPr txBox="1">
            <a:spLocks/>
          </p:cNvSpPr>
          <p:nvPr/>
        </p:nvSpPr>
        <p:spPr>
          <a:xfrm>
            <a:off x="551275" y="1482376"/>
            <a:ext cx="5775097" cy="53176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16000" indent="-216000" algn="l" defTabSz="914400" rtl="0" eaLnBrk="1" latinLnBrk="0" hangingPunct="1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2300"/>
              </a:lnSpc>
              <a:spcBef>
                <a:spcPts val="600"/>
              </a:spcBef>
              <a:buFont typeface="Systemtypsnitt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stemtypsnitt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 err="1">
                <a:latin typeface="Calibri"/>
                <a:cs typeface="Calibri"/>
              </a:rPr>
              <a:t>Sci</a:t>
            </a:r>
            <a:r>
              <a:rPr lang="sv-SE" altLang="sv-SE" sz="2600">
                <a:latin typeface="Calibri"/>
                <a:cs typeface="Calibri"/>
              </a:rPr>
              <a:t>-Fest</a:t>
            </a:r>
            <a:endParaRPr lang="sv-SE">
              <a:latin typeface="Calibri"/>
              <a:cs typeface="Calibri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Smartare fiske</a:t>
            </a: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Smartare ljudmätare</a:t>
            </a: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Kriterier: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Pris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 panose="020F0502020204030204" pitchFamily="34" charset="0"/>
                <a:cs typeface="Calibri" panose="020F0502020204030204" pitchFamily="34" charset="0"/>
              </a:rPr>
              <a:t>Tillgänglighet av material</a:t>
            </a: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r>
              <a:rPr lang="sv-SE" altLang="sv-SE" sz="2600">
                <a:latin typeface="Calibri"/>
                <a:cs typeface="Calibri"/>
              </a:rPr>
              <a:t>Övrigt</a:t>
            </a:r>
            <a:endParaRPr lang="sv-SE" altLang="sv-SE" sz="2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5605" lvl="1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indent="-215900">
              <a:spcAft>
                <a:spcPts val="1200"/>
              </a:spcAft>
              <a:buClr>
                <a:srgbClr val="D78D00"/>
              </a:buClr>
            </a:pPr>
            <a:endParaRPr lang="sv-SE" altLang="sv-SE" sz="2400">
              <a:cs typeface="Arial" panose="020B0604020202020204" pitchFamily="34" charset="0"/>
            </a:endParaRPr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5AF04880-D1B8-434D-9C7F-4BFE7A21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Google Shape;310;gf8cf66fdc6_2_0">
            <a:extLst>
              <a:ext uri="{FF2B5EF4-FFF2-40B4-BE49-F238E27FC236}">
                <a16:creationId xmlns:a16="http://schemas.microsoft.com/office/drawing/2014/main" id="{362B42EB-01D1-441C-8329-52F312B38296}"/>
              </a:ext>
            </a:extLst>
          </p:cNvPr>
          <p:cNvSpPr txBox="1">
            <a:spLocks/>
          </p:cNvSpPr>
          <p:nvPr/>
        </p:nvSpPr>
        <p:spPr>
          <a:xfrm>
            <a:off x="551275" y="485471"/>
            <a:ext cx="8007719" cy="77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A2DB"/>
              </a:buClr>
              <a:buSzPts val="4000"/>
              <a:buFont typeface="Calibri"/>
              <a:buNone/>
              <a:defRPr sz="6000" b="1" i="0" u="none" strike="noStrike" cap="none">
                <a:solidFill>
                  <a:srgbClr val="45A2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ct val="100000"/>
            </a:pPr>
            <a:r>
              <a:rPr lang="sv-SE" sz="3600"/>
              <a:t>Nya samverkansprojekt?</a:t>
            </a:r>
          </a:p>
        </p:txBody>
      </p:sp>
      <p:pic>
        <p:nvPicPr>
          <p:cNvPr id="2" name="Bildobjekt 2" descr="En bild som visar inomhus, mat, sked, skivad&#10;&#10;Automatiskt genererad beskrivning">
            <a:extLst>
              <a:ext uri="{FF2B5EF4-FFF2-40B4-BE49-F238E27FC236}">
                <a16:creationId xmlns:a16="http://schemas.microsoft.com/office/drawing/2014/main" id="{84A796AD-A214-4B07-B5C9-55898A919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637" y="1399553"/>
            <a:ext cx="6721286" cy="23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9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383</Words>
  <Application>Microsoft Office PowerPoint</Application>
  <PresentationFormat>Bredbild</PresentationFormat>
  <Paragraphs>54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Roboto</vt:lpstr>
      <vt:lpstr>Systemtypsnitt</vt:lpstr>
      <vt:lpstr>Office-tema</vt:lpstr>
      <vt:lpstr>Nätverket för samverkan med arbetslivet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Introduktionsutbildning</dc:title>
  <dc:creator>Microsoft Office User</dc:creator>
  <cp:lastModifiedBy>Thomas Löfgren</cp:lastModifiedBy>
  <cp:revision>2</cp:revision>
  <cp:lastPrinted>2021-11-01T17:26:33Z</cp:lastPrinted>
  <dcterms:created xsi:type="dcterms:W3CDTF">2019-02-26T07:46:20Z</dcterms:created>
  <dcterms:modified xsi:type="dcterms:W3CDTF">2022-04-07T09:00:41Z</dcterms:modified>
</cp:coreProperties>
</file>