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4" r:id="rId3"/>
    <p:sldMasterId id="2147483679" r:id="rId4"/>
    <p:sldMasterId id="2147483689" r:id="rId5"/>
  </p:sldMasterIdLst>
  <p:notesMasterIdLst>
    <p:notesMasterId r:id="rId134"/>
  </p:notesMasterIdLst>
  <p:handoutMasterIdLst>
    <p:handoutMasterId r:id="rId135"/>
  </p:handoutMasterIdLst>
  <p:sldIdLst>
    <p:sldId id="256" r:id="rId6"/>
    <p:sldId id="389" r:id="rId7"/>
    <p:sldId id="262" r:id="rId8"/>
    <p:sldId id="269" r:id="rId9"/>
    <p:sldId id="266" r:id="rId10"/>
    <p:sldId id="267" r:id="rId11"/>
    <p:sldId id="272" r:id="rId12"/>
    <p:sldId id="270" r:id="rId13"/>
    <p:sldId id="278" r:id="rId14"/>
    <p:sldId id="279" r:id="rId15"/>
    <p:sldId id="280" r:id="rId16"/>
    <p:sldId id="264" r:id="rId17"/>
    <p:sldId id="394" r:id="rId18"/>
    <p:sldId id="277" r:id="rId19"/>
    <p:sldId id="428" r:id="rId20"/>
    <p:sldId id="283" r:id="rId21"/>
    <p:sldId id="395" r:id="rId22"/>
    <p:sldId id="284" r:id="rId23"/>
    <p:sldId id="429" r:id="rId24"/>
    <p:sldId id="285" r:id="rId25"/>
    <p:sldId id="400" r:id="rId26"/>
    <p:sldId id="287" r:id="rId27"/>
    <p:sldId id="288" r:id="rId28"/>
    <p:sldId id="430" r:id="rId29"/>
    <p:sldId id="289" r:id="rId30"/>
    <p:sldId id="431" r:id="rId31"/>
    <p:sldId id="392" r:id="rId32"/>
    <p:sldId id="291" r:id="rId33"/>
    <p:sldId id="432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2" r:id="rId44"/>
    <p:sldId id="426" r:id="rId45"/>
    <p:sldId id="303" r:id="rId46"/>
    <p:sldId id="304" r:id="rId47"/>
    <p:sldId id="305" r:id="rId48"/>
    <p:sldId id="433" r:id="rId49"/>
    <p:sldId id="307" r:id="rId50"/>
    <p:sldId id="308" r:id="rId51"/>
    <p:sldId id="310" r:id="rId52"/>
    <p:sldId id="311" r:id="rId53"/>
    <p:sldId id="434" r:id="rId54"/>
    <p:sldId id="312" r:id="rId55"/>
    <p:sldId id="313" r:id="rId56"/>
    <p:sldId id="314" r:id="rId57"/>
    <p:sldId id="315" r:id="rId58"/>
    <p:sldId id="317" r:id="rId59"/>
    <p:sldId id="319" r:id="rId60"/>
    <p:sldId id="321" r:id="rId61"/>
    <p:sldId id="322" r:id="rId62"/>
    <p:sldId id="435" r:id="rId63"/>
    <p:sldId id="323" r:id="rId64"/>
    <p:sldId id="436" r:id="rId65"/>
    <p:sldId id="324" r:id="rId66"/>
    <p:sldId id="325" r:id="rId67"/>
    <p:sldId id="326" r:id="rId68"/>
    <p:sldId id="327" r:id="rId69"/>
    <p:sldId id="437" r:id="rId70"/>
    <p:sldId id="328" r:id="rId71"/>
    <p:sldId id="329" r:id="rId72"/>
    <p:sldId id="438" r:id="rId73"/>
    <p:sldId id="331" r:id="rId74"/>
    <p:sldId id="332" r:id="rId75"/>
    <p:sldId id="333" r:id="rId76"/>
    <p:sldId id="335" r:id="rId77"/>
    <p:sldId id="330" r:id="rId78"/>
    <p:sldId id="439" r:id="rId79"/>
    <p:sldId id="336" r:id="rId80"/>
    <p:sldId id="338" r:id="rId81"/>
    <p:sldId id="424" r:id="rId82"/>
    <p:sldId id="415" r:id="rId83"/>
    <p:sldId id="440" r:id="rId84"/>
    <p:sldId id="422" r:id="rId85"/>
    <p:sldId id="421" r:id="rId86"/>
    <p:sldId id="423" r:id="rId87"/>
    <p:sldId id="410" r:id="rId88"/>
    <p:sldId id="441" r:id="rId89"/>
    <p:sldId id="406" r:id="rId90"/>
    <p:sldId id="341" r:id="rId91"/>
    <p:sldId id="342" r:id="rId92"/>
    <p:sldId id="442" r:id="rId93"/>
    <p:sldId id="343" r:id="rId94"/>
    <p:sldId id="344" r:id="rId95"/>
    <p:sldId id="345" r:id="rId96"/>
    <p:sldId id="346" r:id="rId97"/>
    <p:sldId id="446" r:id="rId98"/>
    <p:sldId id="409" r:id="rId99"/>
    <p:sldId id="348" r:id="rId100"/>
    <p:sldId id="443" r:id="rId101"/>
    <p:sldId id="351" r:id="rId102"/>
    <p:sldId id="353" r:id="rId103"/>
    <p:sldId id="354" r:id="rId104"/>
    <p:sldId id="357" r:id="rId105"/>
    <p:sldId id="360" r:id="rId106"/>
    <p:sldId id="361" r:id="rId107"/>
    <p:sldId id="362" r:id="rId108"/>
    <p:sldId id="363" r:id="rId109"/>
    <p:sldId id="405" r:id="rId110"/>
    <p:sldId id="445" r:id="rId111"/>
    <p:sldId id="366" r:id="rId112"/>
    <p:sldId id="367" r:id="rId113"/>
    <p:sldId id="368" r:id="rId114"/>
    <p:sldId id="444" r:id="rId115"/>
    <p:sldId id="449" r:id="rId116"/>
    <p:sldId id="450" r:id="rId117"/>
    <p:sldId id="369" r:id="rId118"/>
    <p:sldId id="370" r:id="rId119"/>
    <p:sldId id="371" r:id="rId120"/>
    <p:sldId id="401" r:id="rId121"/>
    <p:sldId id="375" r:id="rId122"/>
    <p:sldId id="376" r:id="rId123"/>
    <p:sldId id="377" r:id="rId124"/>
    <p:sldId id="448" r:id="rId125"/>
    <p:sldId id="365" r:id="rId126"/>
    <p:sldId id="374" r:id="rId127"/>
    <p:sldId id="425" r:id="rId128"/>
    <p:sldId id="359" r:id="rId129"/>
    <p:sldId id="358" r:id="rId130"/>
    <p:sldId id="301" r:id="rId131"/>
    <p:sldId id="402" r:id="rId132"/>
    <p:sldId id="390" r:id="rId133"/>
  </p:sldIdLst>
  <p:sldSz cx="9144000" cy="6858000" type="screen4x3"/>
  <p:notesSz cx="6797675" cy="9926638"/>
  <p:custDataLst>
    <p:tags r:id="rId136"/>
  </p:custDataLst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kim Magnuson" initials="JM" lastIdx="1" clrIdx="0">
    <p:extLst>
      <p:ext uri="{19B8F6BF-5375-455C-9EA6-DF929625EA0E}">
        <p15:presenceInfo xmlns:p15="http://schemas.microsoft.com/office/powerpoint/2012/main" userId="S::joakim.magnuson@edu.stockholm.se::162709cd-c057-432e-a992-9a3807288b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6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1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presProps" Target="pres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notesMaster" Target="notesMasters/notesMaster1.xml"/><Relationship Id="rId13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tags" Target="tags/tag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0T10:34:12.51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341" cy="495619"/>
          </a:xfrm>
          <a:prstGeom prst="rect">
            <a:avLst/>
          </a:prstGeom>
        </p:spPr>
        <p:txBody>
          <a:bodyPr vert="horz" lIns="93657" tIns="46828" rIns="93657" bIns="46828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745" y="3"/>
            <a:ext cx="2945341" cy="495619"/>
          </a:xfrm>
          <a:prstGeom prst="rect">
            <a:avLst/>
          </a:prstGeom>
        </p:spPr>
        <p:txBody>
          <a:bodyPr vert="horz" lIns="93657" tIns="46828" rIns="93657" bIns="46828" rtlCol="0"/>
          <a:lstStyle>
            <a:lvl1pPr algn="r">
              <a:defRPr sz="1200"/>
            </a:lvl1pPr>
          </a:lstStyle>
          <a:p>
            <a:fld id="{96535CC8-EB27-42B3-81F0-EF118EA6A277}" type="datetimeFigureOut">
              <a:rPr lang="sv-SE" smtClean="0"/>
              <a:t>2020-09-11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2" y="9429239"/>
            <a:ext cx="2945341" cy="495619"/>
          </a:xfrm>
          <a:prstGeom prst="rect">
            <a:avLst/>
          </a:prstGeom>
        </p:spPr>
        <p:txBody>
          <a:bodyPr vert="horz" lIns="93657" tIns="46828" rIns="93657" bIns="46828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745" y="9429239"/>
            <a:ext cx="2945341" cy="495619"/>
          </a:xfrm>
          <a:prstGeom prst="rect">
            <a:avLst/>
          </a:prstGeom>
        </p:spPr>
        <p:txBody>
          <a:bodyPr vert="horz" lIns="93657" tIns="46828" rIns="93657" bIns="46828" rtlCol="0" anchor="b"/>
          <a:lstStyle>
            <a:lvl1pPr algn="r">
              <a:defRPr sz="1200"/>
            </a:lvl1pPr>
          </a:lstStyle>
          <a:p>
            <a:fld id="{EAE55105-066F-4DA4-B596-7CC4B589FC1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7903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/>
          <a:lstStyle>
            <a:lvl1pPr algn="r">
              <a:defRPr sz="1200"/>
            </a:lvl1pPr>
          </a:lstStyle>
          <a:p>
            <a:fld id="{0F938E60-B608-41CE-B989-A6DD97215ACE}" type="datetimeFigureOut">
              <a:rPr lang="sv-SE" smtClean="0"/>
              <a:t>2020-09-11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09" rIns="91418" bIns="45709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18" tIns="45709" rIns="91418" bIns="45709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18" tIns="45709" rIns="91418" bIns="45709" rtlCol="0" anchor="b"/>
          <a:lstStyle>
            <a:lvl1pPr algn="r">
              <a:defRPr sz="1200"/>
            </a:lvl1pPr>
          </a:lstStyle>
          <a:p>
            <a:fld id="{0BE9DF55-3BA0-44E7-B794-9071579C62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543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E9DF55-3BA0-44E7-B794-9071579C6225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65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Sid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5094288" y="3443288"/>
            <a:ext cx="172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sv-SE"/>
          </a:p>
        </p:txBody>
      </p:sp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6" name="Bildobjekt 7" descr="StockholmsStad_logot#21B0A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54025"/>
            <a:ext cx="1374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72" y="6076762"/>
            <a:ext cx="1046483" cy="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6"/>
          <p:cNvSpPr txBox="1">
            <a:spLocks/>
          </p:cNvSpPr>
          <p:nvPr/>
        </p:nvSpPr>
        <p:spPr>
          <a:xfrm>
            <a:off x="457200" y="457200"/>
            <a:ext cx="5486400" cy="3960813"/>
          </a:xfrm>
          <a:prstGeom prst="rect">
            <a:avLst/>
          </a:prstGeom>
          <a:solidFill>
            <a:srgbClr val="007EC4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45695" y="4416985"/>
            <a:ext cx="2741105" cy="1980640"/>
          </a:xfrm>
          <a:prstGeom prst="rect">
            <a:avLst/>
          </a:prstGeom>
          <a:solidFill>
            <a:srgbClr val="C40068"/>
          </a:solidFill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0015" y="423863"/>
            <a:ext cx="54879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457200" y="1566864"/>
            <a:ext cx="5486400" cy="2849562"/>
          </a:xfrm>
          <a:prstGeom prst="rect">
            <a:avLst/>
          </a:prstGeom>
        </p:spPr>
        <p:txBody>
          <a:bodyPr vert="horz" lIns="252000" rIns="252000"/>
          <a:lstStyle>
            <a:lvl1pPr marL="0" indent="0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1168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6"/>
          <p:cNvSpPr txBox="1">
            <a:spLocks/>
          </p:cNvSpPr>
          <p:nvPr/>
        </p:nvSpPr>
        <p:spPr>
          <a:xfrm>
            <a:off x="457200" y="457200"/>
            <a:ext cx="5486400" cy="3960813"/>
          </a:xfrm>
          <a:prstGeom prst="rect">
            <a:avLst/>
          </a:prstGeom>
          <a:solidFill>
            <a:srgbClr val="289D93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4" name="Platshållare för bild 11"/>
          <p:cNvSpPr>
            <a:spLocks noGrp="1"/>
          </p:cNvSpPr>
          <p:nvPr>
            <p:ph type="pic" sz="quarter" idx="12"/>
          </p:nvPr>
        </p:nvSpPr>
        <p:spPr>
          <a:xfrm>
            <a:off x="5945695" y="4416985"/>
            <a:ext cx="2741105" cy="1980640"/>
          </a:xfrm>
          <a:prstGeom prst="rect">
            <a:avLst/>
          </a:prstGeom>
          <a:solidFill>
            <a:srgbClr val="683788"/>
          </a:solidFill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0015" y="423863"/>
            <a:ext cx="54879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457200" y="1566864"/>
            <a:ext cx="5486400" cy="2849562"/>
          </a:xfrm>
          <a:prstGeom prst="rect">
            <a:avLst/>
          </a:prstGeom>
        </p:spPr>
        <p:txBody>
          <a:bodyPr vert="horz" lIns="252000" rIns="252000"/>
          <a:lstStyle>
            <a:lvl1pPr marL="0" indent="0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9668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6"/>
          <p:cNvSpPr txBox="1">
            <a:spLocks/>
          </p:cNvSpPr>
          <p:nvPr/>
        </p:nvSpPr>
        <p:spPr>
          <a:xfrm>
            <a:off x="457200" y="457200"/>
            <a:ext cx="5486400" cy="3960813"/>
          </a:xfrm>
          <a:prstGeom prst="rect">
            <a:avLst/>
          </a:prstGeom>
          <a:solidFill>
            <a:srgbClr val="C4006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10" name="Platshållare för bild 11"/>
          <p:cNvSpPr>
            <a:spLocks noGrp="1"/>
          </p:cNvSpPr>
          <p:nvPr>
            <p:ph type="pic" sz="quarter" idx="12"/>
          </p:nvPr>
        </p:nvSpPr>
        <p:spPr>
          <a:xfrm>
            <a:off x="5945695" y="4416985"/>
            <a:ext cx="2741105" cy="1980640"/>
          </a:xfrm>
          <a:prstGeom prst="rect">
            <a:avLst/>
          </a:prstGeom>
          <a:solidFill>
            <a:srgbClr val="007EC4"/>
          </a:solidFill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80015" y="423863"/>
            <a:ext cx="54879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457200" y="1566864"/>
            <a:ext cx="5486400" cy="2849562"/>
          </a:xfrm>
          <a:prstGeom prst="rect">
            <a:avLst/>
          </a:prstGeom>
        </p:spPr>
        <p:txBody>
          <a:bodyPr vert="horz" lIns="252000" rIns="252000"/>
          <a:lstStyle>
            <a:lvl1pPr marL="0" indent="0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8316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 bakgrundsfärg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5275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 bakgrundsfärg_2">
    <p:bg>
      <p:bgPr>
        <a:solidFill>
          <a:srgbClr val="007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720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tasidan bakgrundsfärg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1474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 bakgrundsfärg_4">
    <p:bg>
      <p:bgPr>
        <a:solidFill>
          <a:srgbClr val="C400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7316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marL="444500" indent="-263525">
              <a:tabLst/>
              <a:defRPr/>
            </a:lvl2pPr>
            <a:lvl3pPr marL="722313" indent="-276225">
              <a:defRPr/>
            </a:lvl3pPr>
            <a:lvl4pPr marL="990600" indent="-287338">
              <a:defRPr/>
            </a:lvl4pPr>
            <a:lvl5pPr marL="1250950" indent="-358775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8832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10"/>
          <p:cNvSpPr>
            <a:spLocks noGrp="1"/>
          </p:cNvSpPr>
          <p:nvPr>
            <p:ph type="body" sz="quarter" idx="18"/>
          </p:nvPr>
        </p:nvSpPr>
        <p:spPr>
          <a:xfrm>
            <a:off x="4805185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  <a:lvl2pPr marL="442913" indent="-261938">
              <a:defRPr/>
            </a:lvl2pPr>
            <a:lvl3pPr marL="722313" indent="-276225">
              <a:defRPr/>
            </a:lvl3pPr>
            <a:lvl4pPr marL="990600" indent="-269875">
              <a:defRPr/>
            </a:lvl4pPr>
            <a:lvl5pPr marL="1250950" indent="-263525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 sz="2000"/>
            </a:lvl1pPr>
            <a:lvl2pPr marL="442913" indent="-261938">
              <a:defRPr/>
            </a:lvl2pPr>
            <a:lvl3pPr marL="722313" indent="-276225">
              <a:defRPr/>
            </a:lvl3pPr>
            <a:lvl4pPr marL="990600" indent="-269875">
              <a:defRPr/>
            </a:lvl4pPr>
            <a:lvl5pPr marL="1250950" indent="-263525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72" y="6076762"/>
            <a:ext cx="1046483" cy="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32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pitchFamily="34" charset="0"/>
              <a:buNone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466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Sid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5" name="Bildobjekt 6" descr="StockholmsStad_logot#21B0A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54025"/>
            <a:ext cx="1374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8945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3888000" cy="396000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/>
              <a:buChar char="•"/>
              <a:defRPr sz="20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4"/>
          </p:nvPr>
        </p:nvSpPr>
        <p:spPr>
          <a:xfrm>
            <a:off x="4572513" y="1440000"/>
            <a:ext cx="4104000" cy="3960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endParaRPr lang="sv-SE" noProof="0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973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40000"/>
            <a:ext cx="5263116" cy="3960000"/>
          </a:xfrm>
          <a:prstGeom prst="rect">
            <a:avLst/>
          </a:prstGeom>
        </p:spPr>
        <p:txBody>
          <a:bodyPr/>
          <a:lstStyle>
            <a:lvl1pPr marL="0" indent="0" algn="l"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911123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1401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811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48859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0" y="0"/>
            <a:ext cx="9144000" cy="1584000"/>
          </a:xfrm>
          <a:prstGeom prst="rect">
            <a:avLst/>
          </a:prstGeom>
          <a:solidFill>
            <a:srgbClr val="FFDF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309938"/>
            <a:ext cx="7772400" cy="71913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149725"/>
            <a:ext cx="7773987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v-SE"/>
              <a:t>Klicka här för att ändra format på underrubrik i bakgrunden</a:t>
            </a:r>
          </a:p>
        </p:txBody>
      </p:sp>
      <p:pic>
        <p:nvPicPr>
          <p:cNvPr id="11" name="Bildobjekt 10" descr="STERIK_VANSTER_RGB.NIVA.2.uppdrag.png"/>
          <p:cNvPicPr>
            <a:picLocks noChangeAspect="1"/>
          </p:cNvPicPr>
          <p:nvPr userDrawn="1"/>
        </p:nvPicPr>
        <p:blipFill>
          <a:blip r:embed="rId2" cstate="print"/>
          <a:srcRect r="72727"/>
          <a:stretch>
            <a:fillRect/>
          </a:stretch>
        </p:blipFill>
        <p:spPr>
          <a:xfrm>
            <a:off x="539552" y="404664"/>
            <a:ext cx="1080120" cy="917502"/>
          </a:xfrm>
          <a:prstGeom prst="rect">
            <a:avLst/>
          </a:prstGeom>
        </p:spPr>
      </p:pic>
      <p:sp>
        <p:nvSpPr>
          <p:cNvPr id="10" name="textruta 9"/>
          <p:cNvSpPr txBox="1"/>
          <p:nvPr userDrawn="1"/>
        </p:nvSpPr>
        <p:spPr>
          <a:xfrm>
            <a:off x="1666922" y="649436"/>
            <a:ext cx="5940153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sv-SE" sz="1565" dirty="0">
                <a:solidFill>
                  <a:srgbClr val="000000"/>
                </a:solidFill>
              </a:rPr>
              <a:t>UTBILDNINGSFÖRVALTNINGEN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1674911" y="894680"/>
            <a:ext cx="5940152" cy="15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sv-SE" sz="1030" dirty="0">
                <a:solidFill>
                  <a:srgbClr val="000000"/>
                </a:solidFill>
              </a:rPr>
              <a:t>MEDIOTEKET</a:t>
            </a:r>
          </a:p>
        </p:txBody>
      </p:sp>
      <p:pic>
        <p:nvPicPr>
          <p:cNvPr id="9" name="Bildobjekt 8" descr="NTA logga bra.bmp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12360" y="332656"/>
            <a:ext cx="809085" cy="1008111"/>
          </a:xfrm>
          <a:prstGeom prst="rect">
            <a:avLst/>
          </a:prstGeom>
          <a:ln w="31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741390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98682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 descr="NTA logga bra.bmp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16416" y="6237312"/>
            <a:ext cx="404542" cy="504056"/>
          </a:xfrm>
          <a:prstGeom prst="rect">
            <a:avLst/>
          </a:prstGeom>
          <a:ln w="31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8498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32694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73856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6763" y="1676400"/>
            <a:ext cx="374015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9936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5_förstasida_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5" name="Bildobjekt 6" descr="StockholmsStad_logot#21B0A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8687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32086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12585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428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11915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4578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13644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410325" y="719138"/>
            <a:ext cx="1906588" cy="4919662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719138"/>
            <a:ext cx="5572125" cy="4919662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7576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6935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Sida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5" name="Bildobjekt 6" descr="StockholmsStad_logot#21B0A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457200"/>
            <a:ext cx="1374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827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chemeClr val="bg1"/>
                </a:solidFill>
              </a:rPr>
              <a:t>The Capital of Scandinavia</a:t>
            </a:r>
          </a:p>
        </p:txBody>
      </p:sp>
      <p:pic>
        <p:nvPicPr>
          <p:cNvPr id="5" name="Bildobjekt 6" descr="StockholmsStad_logot#21B0A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374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örstasida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4" descr="3_förstasida_layou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 dirty="0">
                <a:solidFill>
                  <a:schemeClr val="tx1"/>
                </a:solidFill>
              </a:rPr>
              <a:t>The </a:t>
            </a:r>
            <a:r>
              <a:rPr lang="sv-SE" sz="1000" b="1" dirty="0" err="1">
                <a:solidFill>
                  <a:schemeClr val="tx1"/>
                </a:solidFill>
              </a:rPr>
              <a:t>Capital</a:t>
            </a:r>
            <a:r>
              <a:rPr lang="sv-SE" sz="1000" b="1" dirty="0">
                <a:solidFill>
                  <a:schemeClr val="tx1"/>
                </a:solidFill>
              </a:rPr>
              <a:t> </a:t>
            </a:r>
            <a:r>
              <a:rPr lang="sv-SE" sz="1000" b="1" dirty="0" err="1">
                <a:solidFill>
                  <a:schemeClr val="tx1"/>
                </a:solidFill>
              </a:rPr>
              <a:t>of</a:t>
            </a:r>
            <a:r>
              <a:rPr lang="sv-SE" sz="1000" b="1" dirty="0">
                <a:solidFill>
                  <a:schemeClr val="tx1"/>
                </a:solidFill>
              </a:rPr>
              <a:t> Scandinavia</a:t>
            </a:r>
          </a:p>
        </p:txBody>
      </p:sp>
      <p:pic>
        <p:nvPicPr>
          <p:cNvPr id="5" name="Bildobjekt 6" descr="StockholmsStad_logot#21B0A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3436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704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gräs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rgbClr val="FFFFFF"/>
                </a:solidFill>
              </a:rPr>
              <a:t>The Capital of Scandinavia</a:t>
            </a:r>
          </a:p>
        </p:txBody>
      </p:sp>
      <p:sp>
        <p:nvSpPr>
          <p:cNvPr id="6" name="Platshållare för text 16"/>
          <p:cNvSpPr txBox="1">
            <a:spLocks/>
          </p:cNvSpPr>
          <p:nvPr/>
        </p:nvSpPr>
        <p:spPr>
          <a:xfrm>
            <a:off x="457200" y="457200"/>
            <a:ext cx="5486400" cy="3960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7" name="Rektangel 6"/>
          <p:cNvSpPr/>
          <p:nvPr/>
        </p:nvSpPr>
        <p:spPr>
          <a:xfrm>
            <a:off x="5945188" y="4416425"/>
            <a:ext cx="2741612" cy="198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 err="1">
              <a:solidFill>
                <a:srgbClr val="000000"/>
              </a:solidFill>
            </a:endParaRPr>
          </a:p>
        </p:txBody>
      </p:sp>
      <p:pic>
        <p:nvPicPr>
          <p:cNvPr id="8" name="Bildobjekt 9" descr="StockholmsStad_logot#21B0A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457200" y="1566864"/>
            <a:ext cx="5486400" cy="2849562"/>
          </a:xfrm>
          <a:prstGeom prst="rect">
            <a:avLst/>
          </a:prstGeom>
        </p:spPr>
        <p:txBody>
          <a:bodyPr vert="horz" lIns="252000" rIns="252000"/>
          <a:lstStyle>
            <a:lvl1pPr marL="0" indent="0">
              <a:lnSpc>
                <a:spcPct val="1000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94775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n_2_ru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6"/>
          <p:cNvSpPr txBox="1">
            <a:spLocks/>
          </p:cNvSpPr>
          <p:nvPr/>
        </p:nvSpPr>
        <p:spPr>
          <a:xfrm>
            <a:off x="457200" y="457200"/>
            <a:ext cx="5486400" cy="3960813"/>
          </a:xfrm>
          <a:prstGeom prst="rect">
            <a:avLst/>
          </a:prstGeom>
          <a:solidFill>
            <a:srgbClr val="683788"/>
          </a:solidFill>
          <a:ln>
            <a:noFill/>
          </a:ln>
        </p:spPr>
        <p:txBody>
          <a:bodyPr lIns="234000" rIns="234000"/>
          <a:lstStyle>
            <a:lvl1pPr>
              <a:buNone/>
              <a:defRPr/>
            </a:lvl1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2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9" name="Platshållare för bild 11"/>
          <p:cNvSpPr>
            <a:spLocks noGrp="1"/>
          </p:cNvSpPr>
          <p:nvPr>
            <p:ph type="pic" sz="quarter" idx="11"/>
          </p:nvPr>
        </p:nvSpPr>
        <p:spPr>
          <a:xfrm>
            <a:off x="5945695" y="4416985"/>
            <a:ext cx="2741105" cy="1980640"/>
          </a:xfrm>
          <a:prstGeom prst="rect">
            <a:avLst/>
          </a:prstGeom>
          <a:solidFill>
            <a:srgbClr val="289D93"/>
          </a:solidFill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7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457200" y="1566864"/>
            <a:ext cx="5486400" cy="2849562"/>
          </a:xfrm>
          <a:prstGeom prst="rect">
            <a:avLst/>
          </a:prstGeom>
        </p:spPr>
        <p:txBody>
          <a:bodyPr vert="horz" lIns="252000" rIns="252000"/>
          <a:lstStyle>
            <a:lvl1pPr marL="0" indent="0"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9165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8788"/>
            <a:ext cx="5489575" cy="969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rubrik</a:t>
            </a:r>
          </a:p>
        </p:txBody>
      </p:sp>
      <p:sp>
        <p:nvSpPr>
          <p:cNvPr id="1027" name="textruta 8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rgbClr val="000000"/>
                </a:solidFill>
              </a:rPr>
              <a:t>The Capital of Scandinavia</a:t>
            </a:r>
          </a:p>
        </p:txBody>
      </p:sp>
      <p:pic>
        <p:nvPicPr>
          <p:cNvPr id="1028" name="Bildobjekt 9" descr="StockholmsStad_logot#21B0A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72" y="6076762"/>
            <a:ext cx="1046483" cy="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 spc="6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1" fontAlgn="base" hangingPunct="1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ruta 9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>
                <a:solidFill>
                  <a:srgbClr val="000000"/>
                </a:solidFill>
              </a:rPr>
              <a:t>The Capital of Scandinavia</a:t>
            </a:r>
          </a:p>
        </p:txBody>
      </p:sp>
      <p:pic>
        <p:nvPicPr>
          <p:cNvPr id="6147" name="Bildobjekt 12" descr="StockholmsStad_logot#21B0A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4619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rubrik 13"/>
          <p:cNvSpPr>
            <a:spLocks noGrp="1"/>
          </p:cNvSpPr>
          <p:nvPr>
            <p:ph type="title"/>
          </p:nvPr>
        </p:nvSpPr>
        <p:spPr>
          <a:xfrm>
            <a:off x="479425" y="423863"/>
            <a:ext cx="5487988" cy="1143000"/>
          </a:xfrm>
          <a:prstGeom prst="rect">
            <a:avLst/>
          </a:prstGeom>
        </p:spPr>
        <p:txBody>
          <a:bodyPr vert="horz" lIns="234000" tIns="234000" rIns="234000" bIns="45720" rtlCol="0" anchor="t" anchorCtr="0">
            <a:noAutofit/>
          </a:bodyPr>
          <a:lstStyle/>
          <a:p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312367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 spc="6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Font typeface="Arial" charset="0"/>
        <a:defRPr sz="20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9D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ruta 13"/>
          <p:cNvSpPr txBox="1">
            <a:spLocks noChangeArrowheads="1"/>
          </p:cNvSpPr>
          <p:nvPr/>
        </p:nvSpPr>
        <p:spPr bwMode="auto">
          <a:xfrm>
            <a:off x="454025" y="6215063"/>
            <a:ext cx="2601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sv-SE" sz="1000" b="1" dirty="0">
                <a:solidFill>
                  <a:srgbClr val="FFFFFF"/>
                </a:solidFill>
              </a:rPr>
              <a:t>The </a:t>
            </a:r>
            <a:r>
              <a:rPr lang="sv-SE" sz="1000" b="1" dirty="0" err="1">
                <a:solidFill>
                  <a:srgbClr val="FFFFFF"/>
                </a:solidFill>
              </a:rPr>
              <a:t>Capital</a:t>
            </a:r>
            <a:r>
              <a:rPr lang="sv-SE" sz="1000" b="1" dirty="0">
                <a:solidFill>
                  <a:srgbClr val="FFFFFF"/>
                </a:solidFill>
              </a:rPr>
              <a:t> </a:t>
            </a:r>
            <a:r>
              <a:rPr lang="sv-SE" sz="1000" b="1" dirty="0" err="1">
                <a:solidFill>
                  <a:srgbClr val="FFFFFF"/>
                </a:solidFill>
              </a:rPr>
              <a:t>of</a:t>
            </a:r>
            <a:r>
              <a:rPr lang="sv-SE" sz="1000" b="1" dirty="0">
                <a:solidFill>
                  <a:srgbClr val="FFFFFF"/>
                </a:solidFill>
              </a:rPr>
              <a:t> Scandinavia</a:t>
            </a:r>
          </a:p>
        </p:txBody>
      </p:sp>
      <p:pic>
        <p:nvPicPr>
          <p:cNvPr id="12291" name="Bildobjekt 16" descr="StockholmsStad_logot#21B0A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457200"/>
            <a:ext cx="13747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49263" y="465138"/>
            <a:ext cx="5483225" cy="1143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13918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 spc="6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5F3EE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F5F3EE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/>
              <a:t>Klicka här för att ändra rubrik</a:t>
            </a:r>
          </a:p>
        </p:txBody>
      </p:sp>
      <p:sp>
        <p:nvSpPr>
          <p:cNvPr id="13315" name="Platshållare för text 4"/>
          <p:cNvSpPr>
            <a:spLocks noGrp="1"/>
          </p:cNvSpPr>
          <p:nvPr>
            <p:ph type="body" idx="1"/>
          </p:nvPr>
        </p:nvSpPr>
        <p:spPr bwMode="auto">
          <a:xfrm>
            <a:off x="457200" y="1439863"/>
            <a:ext cx="823118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13316" name="Bildobjekt 11" descr="StockholmsStad_logot#21B0A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61063"/>
            <a:ext cx="138588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98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8" r:id="rId8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 kern="1200" spc="6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rgbClr val="000000"/>
          </a:solidFill>
          <a:latin typeface="+mn-lt"/>
          <a:ea typeface="ＭＳ Ｐゴシック" charset="0"/>
          <a:cs typeface="ＭＳ Ｐゴシック" charset="0"/>
        </a:defRPr>
      </a:lvl1pPr>
      <a:lvl2pPr marL="442913" indent="-2619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charset="0"/>
          <a:cs typeface="+mn-cs"/>
        </a:defRPr>
      </a:lvl2pPr>
      <a:lvl3pPr marL="722313" indent="-2762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3pPr>
      <a:lvl4pPr marL="990600" indent="-269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4pPr>
      <a:lvl5pPr marL="1250950" indent="-2635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000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19138"/>
            <a:ext cx="763111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6311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Rektangel 7"/>
          <p:cNvSpPr/>
          <p:nvPr/>
        </p:nvSpPr>
        <p:spPr bwMode="auto">
          <a:xfrm>
            <a:off x="0" y="6102000"/>
            <a:ext cx="9144000" cy="756000"/>
          </a:xfrm>
          <a:prstGeom prst="rect">
            <a:avLst/>
          </a:prstGeom>
          <a:solidFill>
            <a:srgbClr val="FFDF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sv-SE">
              <a:solidFill>
                <a:srgbClr val="000000"/>
              </a:solidFill>
            </a:endParaRPr>
          </a:p>
        </p:txBody>
      </p:sp>
      <p:pic>
        <p:nvPicPr>
          <p:cNvPr id="14" name="Bildobjekt 13" descr="STERIK_VANSTER_RGB.NIVA.2.uppdrag.png"/>
          <p:cNvPicPr>
            <a:picLocks noChangeAspect="1"/>
          </p:cNvPicPr>
          <p:nvPr/>
        </p:nvPicPr>
        <p:blipFill>
          <a:blip r:embed="rId15" cstate="print"/>
          <a:srcRect r="73077"/>
          <a:stretch>
            <a:fillRect/>
          </a:stretch>
        </p:blipFill>
        <p:spPr>
          <a:xfrm>
            <a:off x="251520" y="6268408"/>
            <a:ext cx="504056" cy="43372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86532" y="6386091"/>
            <a:ext cx="2160240" cy="11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sv-SE" sz="740" dirty="0">
                <a:solidFill>
                  <a:srgbClr val="000000"/>
                </a:solidFill>
              </a:rPr>
              <a:t>UTBILDNINGSFÖRVALTNINGEN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790005" y="6502624"/>
            <a:ext cx="2160240" cy="738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sv-SE" sz="480" dirty="0">
                <a:solidFill>
                  <a:srgbClr val="000000"/>
                </a:solidFill>
              </a:rPr>
              <a:t>MEDIOTEKET</a:t>
            </a:r>
          </a:p>
        </p:txBody>
      </p:sp>
    </p:spTree>
    <p:extLst>
      <p:ext uri="{BB962C8B-B14F-4D97-AF65-F5344CB8AC3E}">
        <p14:creationId xmlns:p14="http://schemas.microsoft.com/office/powerpoint/2010/main" val="5519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://sli.se/r/qFFC?sr=ca45cf4d00b646009fffab3d7fb8e826&amp;t=7m6s" TargetMode="Externa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www.peros.se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taskolutveckling.se/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oakim.magnuson@stockholm.se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yLreqUzMBA" TargetMode="External"/><Relationship Id="rId2" Type="http://schemas.openxmlformats.org/officeDocument/2006/relationships/hyperlink" Target="https://www.youtube.com/watch?v=MPcwPvJENv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agnetosphere_schematic_sv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v.wikipedia.org/wiki/Energi" TargetMode="External"/><Relationship Id="rId7" Type="http://schemas.openxmlformats.org/officeDocument/2006/relationships/hyperlink" Target="http://sv.wikipedia.org/wiki/Foton" TargetMode="External"/><Relationship Id="rId2" Type="http://schemas.openxmlformats.org/officeDocument/2006/relationships/hyperlink" Target="http://sv.wikipedia.org/wiki/Magnetosf%C3%A4r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sv.wikipedia.org/wiki/Elektronskal" TargetMode="External"/><Relationship Id="rId5" Type="http://schemas.openxmlformats.org/officeDocument/2006/relationships/hyperlink" Target="http://sv.wikipedia.org/wiki/Elektron" TargetMode="External"/><Relationship Id="rId4" Type="http://schemas.openxmlformats.org/officeDocument/2006/relationships/hyperlink" Target="http://sv.wikipedia.org/wiki/Atom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se/url?sa=i&amp;rct=j&amp;q=&amp;esrc=s&amp;frm=1&amp;source=images&amp;cd=&amp;cad=rja&amp;docid=ym8Gg-Wn7HLEOM&amp;tbnid=BUYYrsloXGSJ5M:&amp;ved=0CAUQjRw&amp;url=http://www.emu.dk/gsk/fag/fys/ckf/fase2/2fokv/elektromagnetisme/eksperimenter_med_elektromagnetisme/&amp;ei=lxcSUonZBaeh4gTa0IHoDA&amp;bvm=bv.50768961,d.bGE&amp;psig=AFQjCNHJWkcu3FFClgKXONB9yJDtVakeVQ&amp;ust=1377003779471919" TargetMode="Externa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nta.stockholm.se/magneter-och-motorer-ar-6-7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6854" y="1676400"/>
            <a:ext cx="8093122" cy="969962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Välkommen till temautbildningen i Magneter och motorer!</a:t>
            </a:r>
            <a:br>
              <a:rPr lang="sv-S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551121" y="3047975"/>
            <a:ext cx="366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Joakim Magnuson</a:t>
            </a:r>
          </a:p>
        </p:txBody>
      </p:sp>
    </p:spTree>
    <p:extLst>
      <p:ext uri="{BB962C8B-B14F-4D97-AF65-F5344CB8AC3E}">
        <p14:creationId xmlns:p14="http://schemas.microsoft.com/office/powerpoint/2010/main" val="281200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844051" cy="868362"/>
          </a:xfrm>
        </p:spPr>
        <p:txBody>
          <a:bodyPr/>
          <a:lstStyle/>
          <a:p>
            <a:r>
              <a:rPr lang="sv-SE" dirty="0"/>
              <a:t>Vem  eller vilka av barnen håller ni med?</a:t>
            </a:r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29767" y="754417"/>
            <a:ext cx="80454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400" dirty="0"/>
              <a:t>Den stora innovationen är borstarnas samverkan med kommutatorn. Strömmen slås på och av i rätt ögonblick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63446" y="205486"/>
            <a:ext cx="6501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400" dirty="0">
                <a:solidFill>
                  <a:schemeClr val="tx1"/>
                </a:solidFill>
              </a:rPr>
              <a:t>En närbild på kommutatorn och borstarna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5" descr="C:\Users\Kimmen\Documents\Mina skanningar\skann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027" y="1502603"/>
            <a:ext cx="5855984" cy="446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1714" y="2060848"/>
            <a:ext cx="8286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Det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är</a:t>
            </a:r>
            <a:r>
              <a:rPr lang="en-US" sz="3600" dirty="0">
                <a:solidFill>
                  <a:schemeClr val="tx1"/>
                </a:solidFill>
              </a:rPr>
              <a:t> lite </a:t>
            </a:r>
            <a:r>
              <a:rPr lang="en-US" sz="3600" dirty="0" err="1">
                <a:solidFill>
                  <a:schemeClr val="tx1"/>
                </a:solidFill>
              </a:rPr>
              <a:t>klurigt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att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få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ihop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motorn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rätt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</a:p>
          <a:p>
            <a:r>
              <a:rPr lang="en-US" sz="3600" dirty="0"/>
              <a:t>Se mina </a:t>
            </a:r>
            <a:r>
              <a:rPr lang="en-US" sz="3600" dirty="0" err="1"/>
              <a:t>bilder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ad.stockholm.se\cli-sd\cc2sd010\004861\Bilder\MM\P1150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7704856" cy="577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ad.stockholm.se\cli-sd\cc2sd010\004861\Bilder\MM\P1150913 - K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04856" cy="57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1256" y="2135241"/>
            <a:ext cx="8784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</a:rPr>
              <a:t>Kontrollera</a:t>
            </a:r>
            <a:r>
              <a:rPr lang="en-US" sz="3200" dirty="0">
                <a:solidFill>
                  <a:schemeClr val="tx1"/>
                </a:solidFill>
              </a:rPr>
              <a:t> med </a:t>
            </a:r>
            <a:r>
              <a:rPr lang="en-US" sz="3200" dirty="0" err="1">
                <a:solidFill>
                  <a:schemeClr val="tx1"/>
                </a:solidFill>
              </a:rPr>
              <a:t>ett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batteri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att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motorn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fungerar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72955" y="274638"/>
            <a:ext cx="8707271" cy="842963"/>
          </a:xfrm>
        </p:spPr>
        <p:txBody>
          <a:bodyPr>
            <a:normAutofit/>
          </a:bodyPr>
          <a:lstStyle/>
          <a:p>
            <a:r>
              <a:rPr lang="sv-SE" sz="2900" dirty="0"/>
              <a:t>Vilka saker kan man hitta i en elmotor tror du?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199" y="1600200"/>
            <a:ext cx="4769893" cy="4132262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Borstar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Kammar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Permanenta Magneter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Kommutator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Transistor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Elektromagneter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B6C55A5D-97F0-49C0-8582-3B9C0A1A86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E0BDFE3F-57D0-4B74-9EDB-3DD7AE5AB193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lär sig hur det ser ut inuti en elmotor</a:t>
            </a:r>
          </a:p>
          <a:p>
            <a:pPr marL="0" indent="0" defTabSz="914400">
              <a:buNone/>
            </a:pPr>
            <a:r>
              <a:rPr lang="sv-SE" sz="2800" dirty="0"/>
              <a:t>De utforskar hur strömmen slås på och av i motorns elektromagneter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13</a:t>
            </a:r>
          </a:p>
        </p:txBody>
      </p:sp>
    </p:spTree>
    <p:extLst>
      <p:ext uri="{BB962C8B-B14F-4D97-AF65-F5344CB8AC3E}">
        <p14:creationId xmlns:p14="http://schemas.microsoft.com/office/powerpoint/2010/main" val="13464528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0040" y="260648"/>
            <a:ext cx="8964488" cy="868362"/>
          </a:xfrm>
        </p:spPr>
        <p:txBody>
          <a:bodyPr/>
          <a:lstStyle/>
          <a:p>
            <a:r>
              <a:rPr lang="sv-SE" sz="3600" dirty="0"/>
              <a:t>UPPDRAG 14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5800" y="908720"/>
            <a:ext cx="7631113" cy="14932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400" dirty="0"/>
              <a:t>Vet ni vad, den någon som har tagit alla batterier!...... Vi som skulle göra discolampor</a:t>
            </a:r>
            <a:r>
              <a:rPr lang="sv-SE" sz="2400" dirty="0">
                <a:sym typeface="Wingdings" pitchFamily="2" charset="2"/>
              </a:rPr>
              <a:t></a:t>
            </a:r>
          </a:p>
          <a:p>
            <a:pPr defTabSz="914400"/>
            <a:r>
              <a:rPr lang="sv-SE" sz="2400" dirty="0">
                <a:sym typeface="Wingdings" pitchFamily="2" charset="2"/>
              </a:rPr>
              <a:t>Fundera på om vi kan få lampan att lysa utan batterier? Diskutera i era grupper!</a:t>
            </a:r>
          </a:p>
          <a:p>
            <a:pPr defTabSz="914400"/>
            <a:endParaRPr lang="sv-SE" dirty="0">
              <a:sym typeface="Wingdings" pitchFamily="2" charset="2"/>
            </a:endParaRPr>
          </a:p>
          <a:p>
            <a:pPr defTabSz="914400"/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251519" y="2924944"/>
            <a:ext cx="278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Vi för in ström här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6876753" y="2913323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Och får ut en rörelse här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411760" y="436510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Detta är ju en omvandlare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2411760" y="4869160"/>
            <a:ext cx="582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Kan man få den att göra tvärt om tro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1910219" y="5442933"/>
            <a:ext cx="582811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300" dirty="0"/>
              <a:t>Kan man få lampan att lysa om man har en motor,  två kopplingstrådar, en lamphållare, en lampa och en gummisnodd?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3304" y="2605382"/>
            <a:ext cx="3081944" cy="155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F670D3-84D1-45B4-8C95-3A7ABBDA1EFD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64" y="3707112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v-SE" sz="2400" dirty="0">
                <a:solidFill>
                  <a:schemeClr val="tx1"/>
                </a:solidFill>
              </a:rPr>
              <a:t>Vad händer om jag nu drar en permanent magnet över en kopplingstråd?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v-SE" sz="2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v-SE" sz="2400" dirty="0">
                <a:solidFill>
                  <a:schemeClr val="tx1"/>
                </a:solidFill>
              </a:rPr>
              <a:t>Generator:</a:t>
            </a:r>
            <a:r>
              <a:rPr lang="en-US" sz="2400" dirty="0">
                <a:solidFill>
                  <a:schemeClr val="tx1"/>
                </a:solidFill>
              </a:rPr>
              <a:t> I </a:t>
            </a:r>
            <a:r>
              <a:rPr lang="en-US" sz="2400" dirty="0" err="1">
                <a:solidFill>
                  <a:schemeClr val="tx1"/>
                </a:solidFill>
              </a:rPr>
              <a:t>princip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samma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elmotor</a:t>
            </a:r>
            <a:r>
              <a:rPr lang="en-US" sz="2400" dirty="0">
                <a:solidFill>
                  <a:schemeClr val="tx1"/>
                </a:solidFill>
              </a:rPr>
              <a:t> fast </a:t>
            </a:r>
            <a:r>
              <a:rPr lang="en-US" sz="2400" dirty="0" err="1">
                <a:solidFill>
                  <a:schemeClr val="tx1"/>
                </a:solidFill>
              </a:rPr>
              <a:t>fungerar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tvärtom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Denna </a:t>
            </a:r>
            <a:r>
              <a:rPr lang="en-US" sz="2400" dirty="0" err="1">
                <a:solidFill>
                  <a:schemeClr val="tx1"/>
                </a:solidFill>
              </a:rPr>
              <a:t>omvandlar</a:t>
            </a:r>
            <a:r>
              <a:rPr lang="en-US" sz="2400" dirty="0">
                <a:solidFill>
                  <a:schemeClr val="tx1"/>
                </a:solidFill>
              </a:rPr>
              <a:t> mitt </a:t>
            </a:r>
            <a:r>
              <a:rPr lang="en-US" sz="2400" dirty="0" err="1">
                <a:solidFill>
                  <a:schemeClr val="tx1"/>
                </a:solidFill>
              </a:rPr>
              <a:t>handsnurr</a:t>
            </a:r>
            <a:r>
              <a:rPr lang="en-US" sz="2400" dirty="0">
                <a:solidFill>
                  <a:schemeClr val="tx1"/>
                </a:solidFill>
              </a:rPr>
              <a:t> till </a:t>
            </a:r>
            <a:r>
              <a:rPr lang="en-US" sz="2400" dirty="0" err="1">
                <a:solidFill>
                  <a:schemeClr val="tx1"/>
                </a:solidFill>
              </a:rPr>
              <a:t>elektricitet</a:t>
            </a:r>
            <a:r>
              <a:rPr lang="en-US" sz="2400" dirty="0">
                <a:solidFill>
                  <a:schemeClr val="tx1"/>
                </a:solidFill>
              </a:rPr>
              <a:t>, lite </a:t>
            </a:r>
            <a:r>
              <a:rPr lang="en-US" sz="2400" dirty="0" err="1">
                <a:solidFill>
                  <a:schemeClr val="tx1"/>
                </a:solidFill>
              </a:rPr>
              <a:t>finare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uttryckt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endParaRPr lang="en-US" sz="2400" i="1" dirty="0">
              <a:solidFill>
                <a:schemeClr val="tx1"/>
              </a:solidFill>
            </a:endParaRPr>
          </a:p>
          <a:p>
            <a:r>
              <a:rPr lang="en-US" sz="2400" i="1" dirty="0" err="1">
                <a:solidFill>
                  <a:schemeClr val="tx1"/>
                </a:solidFill>
              </a:rPr>
              <a:t>Generatorn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omvandlar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rörelseenergi</a:t>
            </a:r>
            <a:r>
              <a:rPr lang="en-US" sz="2400" i="1" dirty="0">
                <a:solidFill>
                  <a:schemeClr val="tx1"/>
                </a:solidFill>
              </a:rPr>
              <a:t> till </a:t>
            </a:r>
            <a:r>
              <a:rPr lang="en-US" sz="2400" i="1" dirty="0" err="1">
                <a:solidFill>
                  <a:schemeClr val="tx1"/>
                </a:solidFill>
              </a:rPr>
              <a:t>elektrisk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>
                <a:solidFill>
                  <a:schemeClr val="tx1"/>
                </a:solidFill>
              </a:rPr>
              <a:t>energi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sv-SE" sz="2400" i="1" dirty="0">
                <a:solidFill>
                  <a:schemeClr val="tx1"/>
                </a:solidFill>
              </a:rPr>
              <a:t>induktion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04038" y="2811519"/>
            <a:ext cx="8777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Och dra sedan motorns axel mot gummisnodden! Vad händer? Och varför händer det som händer?  Diskutera inom gruppen..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904"/>
            <a:ext cx="448627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764704"/>
            <a:ext cx="3524250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03848" y="476672"/>
            <a:ext cx="2952328" cy="868362"/>
          </a:xfrm>
        </p:spPr>
        <p:txBody>
          <a:bodyPr/>
          <a:lstStyle/>
          <a:p>
            <a:r>
              <a:rPr lang="sv-SE" dirty="0"/>
              <a:t>Extrauppdrag</a:t>
            </a:r>
          </a:p>
        </p:txBody>
      </p:sp>
      <p:sp>
        <p:nvSpPr>
          <p:cNvPr id="3" name="Rektangel 2"/>
          <p:cNvSpPr/>
          <p:nvPr/>
        </p:nvSpPr>
        <p:spPr>
          <a:xfrm>
            <a:off x="2542310" y="4427820"/>
            <a:ext cx="4059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Från vindkraftverk till elvispen..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09894"/>
            <a:ext cx="7416824" cy="341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endParaRPr lang="sv-S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4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4DF47DD-CBB1-42AF-A3CA-B21A70940BAE}"/>
              </a:ext>
            </a:extLst>
          </p:cNvPr>
          <p:cNvSpPr txBox="1"/>
          <p:nvPr/>
        </p:nvSpPr>
        <p:spPr>
          <a:xfrm>
            <a:off x="1643868" y="5938457"/>
            <a:ext cx="465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Fota bilden, diskutera i 5 minuter i era grupper</a:t>
            </a:r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lär sig att en elmotor är i princip samma som en generator – en energiomvandlare men energin omvandlas åt olika håll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14</a:t>
            </a:r>
          </a:p>
        </p:txBody>
      </p:sp>
    </p:spTree>
    <p:extLst>
      <p:ext uri="{BB962C8B-B14F-4D97-AF65-F5344CB8AC3E}">
        <p14:creationId xmlns:p14="http://schemas.microsoft.com/office/powerpoint/2010/main" val="16734640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382D9D-9378-4FB7-B52C-F4DB65CD0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080408"/>
            <a:ext cx="7801634" cy="3960000"/>
          </a:xfrm>
        </p:spPr>
        <p:txBody>
          <a:bodyPr/>
          <a:lstStyle/>
          <a:p>
            <a:pPr algn="l"/>
            <a:r>
              <a:rPr lang="sv-SE" sz="2400" b="0" dirty="0">
                <a:solidFill>
                  <a:srgbClr val="000000"/>
                </a:solidFill>
                <a:effectLst/>
                <a:latin typeface="OfficSerITCBoo"/>
              </a:rPr>
              <a:t>Genom undervisningen i ämnet fysik ska eleverna sammanfattningsvis ges förutsättningar att utveckla sin förmåga att: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1" i="0" dirty="0">
                <a:solidFill>
                  <a:srgbClr val="000000"/>
                </a:solidFill>
                <a:effectLst/>
                <a:latin typeface="OfficSerITCBoo"/>
              </a:rPr>
              <a:t>använda kunskaper i fysik </a:t>
            </a:r>
            <a:r>
              <a:rPr lang="sv-SE" sz="2400" b="0" i="0" dirty="0">
                <a:solidFill>
                  <a:srgbClr val="000000"/>
                </a:solidFill>
                <a:effectLst/>
                <a:latin typeface="OfficSerITCBoo"/>
              </a:rPr>
              <a:t>för att granska information,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OfficSerITCBoo"/>
              </a:rPr>
              <a:t>kommunicera</a:t>
            </a:r>
            <a:r>
              <a:rPr lang="sv-SE" sz="2400" b="0" i="0" dirty="0">
                <a:solidFill>
                  <a:srgbClr val="000000"/>
                </a:solidFill>
                <a:effectLst/>
                <a:latin typeface="OfficSerITCBoo"/>
              </a:rPr>
              <a:t> och ta ställning i frågor som rör energi, teknik, miljö och samhälle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1" i="0" dirty="0">
                <a:solidFill>
                  <a:srgbClr val="000000"/>
                </a:solidFill>
                <a:effectLst/>
                <a:latin typeface="OfficSerITCBoo"/>
              </a:rPr>
              <a:t>genomföra systematiska undersökningar i fysik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2400" b="1" i="0" dirty="0">
                <a:solidFill>
                  <a:srgbClr val="000000"/>
                </a:solidFill>
                <a:effectLst/>
                <a:latin typeface="OfficSerITCBoo"/>
              </a:rPr>
              <a:t>använda fysikens begrepp, modeller och teorier </a:t>
            </a:r>
            <a:r>
              <a:rPr lang="sv-SE" sz="2400" b="0" i="0" dirty="0">
                <a:solidFill>
                  <a:srgbClr val="000000"/>
                </a:solidFill>
                <a:effectLst/>
                <a:latin typeface="OfficSerITCBoo"/>
              </a:rPr>
              <a:t>för att beskriva och förklara fysikaliska </a:t>
            </a:r>
            <a:r>
              <a:rPr lang="sv-SE" sz="2400" b="1" i="0" dirty="0">
                <a:solidFill>
                  <a:srgbClr val="000000"/>
                </a:solidFill>
                <a:effectLst/>
                <a:latin typeface="OfficSerITCBoo"/>
              </a:rPr>
              <a:t>samband i naturen och samhället.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0C26B65-4420-4543-97CF-C2945713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48"/>
            <a:ext cx="8231188" cy="842963"/>
          </a:xfrm>
        </p:spPr>
        <p:txBody>
          <a:bodyPr/>
          <a:lstStyle/>
          <a:p>
            <a:r>
              <a:rPr lang="sv-SE" dirty="0"/>
              <a:t>Förmågorna</a:t>
            </a:r>
          </a:p>
        </p:txBody>
      </p:sp>
    </p:spTree>
    <p:extLst>
      <p:ext uri="{BB962C8B-B14F-4D97-AF65-F5344CB8AC3E}">
        <p14:creationId xmlns:p14="http://schemas.microsoft.com/office/powerpoint/2010/main" val="21003422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B2F456-D8AA-404C-8711-9D80159B3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893" y="1676306"/>
            <a:ext cx="8048214" cy="3960000"/>
          </a:xfrm>
        </p:spPr>
        <p:txBody>
          <a:bodyPr/>
          <a:lstStyle/>
          <a:p>
            <a:pPr algn="l"/>
            <a:r>
              <a:rPr lang="sv-SE" b="0" i="1" dirty="0">
                <a:solidFill>
                  <a:srgbClr val="000000"/>
                </a:solidFill>
                <a:effectLst/>
                <a:latin typeface="OfficSerITCBoo"/>
              </a:rPr>
              <a:t>Fysiken i naturen och samhället</a:t>
            </a:r>
            <a:br>
              <a:rPr lang="sv-SE" dirty="0">
                <a:latin typeface="OfficSerITCBoo"/>
              </a:rPr>
            </a:br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Energins</a:t>
            </a:r>
            <a:r>
              <a:rPr lang="sv-SE" b="0" i="0" dirty="0">
                <a:solidFill>
                  <a:srgbClr val="000000"/>
                </a:solidFill>
                <a:effectLst/>
                <a:latin typeface="OfficSerITCBoo"/>
              </a:rPr>
              <a:t> oförstörbarhet och flöde, olika typer av </a:t>
            </a:r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energikällor </a:t>
            </a:r>
            <a:endParaRPr lang="sv-SE" b="1" i="1" dirty="0">
              <a:solidFill>
                <a:srgbClr val="000000"/>
              </a:solidFill>
              <a:effectLst/>
              <a:latin typeface="OfficSerITCBoo"/>
            </a:endParaRPr>
          </a:p>
          <a:p>
            <a:pPr algn="l"/>
            <a:r>
              <a:rPr lang="sv-SE" b="0" i="1" dirty="0">
                <a:solidFill>
                  <a:srgbClr val="000000"/>
                </a:solidFill>
                <a:effectLst/>
                <a:latin typeface="OfficSerITCBoo"/>
              </a:rPr>
              <a:t>Fysiken och vardagslivet</a:t>
            </a:r>
            <a:endParaRPr lang="sv-SE" b="0" dirty="0">
              <a:solidFill>
                <a:srgbClr val="000000"/>
              </a:solidFill>
              <a:effectLst/>
              <a:latin typeface="OfficSerITCBo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Elektriska kretsar </a:t>
            </a:r>
            <a:r>
              <a:rPr lang="sv-SE" b="0" i="0" dirty="0">
                <a:solidFill>
                  <a:srgbClr val="000000"/>
                </a:solidFill>
                <a:effectLst/>
                <a:latin typeface="OfficSerITCBoo"/>
              </a:rPr>
              <a:t>med batterier och hur de kan kopplas samt hur de kan användas i vardaglig elektrisk utrustning, till exempel i ficklampor.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Magneters egenskaper och användning i hemmet och samhället.</a:t>
            </a:r>
          </a:p>
          <a:p>
            <a:pPr algn="l"/>
            <a:r>
              <a:rPr lang="sv-SE" b="0" i="1" dirty="0">
                <a:solidFill>
                  <a:srgbClr val="000000"/>
                </a:solidFill>
                <a:effectLst/>
                <a:latin typeface="OfficSerITCBoo"/>
              </a:rPr>
              <a:t>Fysiken och världsbilden</a:t>
            </a:r>
            <a:endParaRPr lang="sv-SE" b="0" dirty="0">
              <a:solidFill>
                <a:srgbClr val="000000"/>
              </a:solidFill>
              <a:effectLst/>
              <a:latin typeface="OfficSerITCBo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b="0" i="0" dirty="0">
                <a:solidFill>
                  <a:srgbClr val="000000"/>
                </a:solidFill>
                <a:effectLst/>
                <a:latin typeface="OfficSerITCBoo"/>
              </a:rPr>
              <a:t>Några historiska och nutida </a:t>
            </a:r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upptäckter inom fysikområdet och deras betydelse för människans levnadsvillkor och syn på världen.</a:t>
            </a:r>
          </a:p>
          <a:p>
            <a:pPr marL="0" indent="0" algn="l">
              <a:buNone/>
            </a:pPr>
            <a:r>
              <a:rPr lang="sv-SE" sz="2800" b="1" i="0" dirty="0">
                <a:solidFill>
                  <a:srgbClr val="000000"/>
                </a:solidFill>
                <a:effectLst/>
                <a:latin typeface="OfficSerITCBoo"/>
              </a:rPr>
              <a:t>Väldigt mycket Teknik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v-SE" b="1" i="0" dirty="0">
              <a:solidFill>
                <a:srgbClr val="000000"/>
              </a:solidFill>
              <a:effectLst/>
              <a:latin typeface="OfficSerITCBoo"/>
            </a:endParaRP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1F0F460-E402-4527-AD9D-B257E377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i="0" dirty="0">
                <a:solidFill>
                  <a:srgbClr val="000000"/>
                </a:solidFill>
                <a:effectLst/>
                <a:latin typeface="OfficSerITCBoo"/>
              </a:rPr>
              <a:t>Centralt innehåll i årskurs 4–6</a:t>
            </a:r>
            <a:br>
              <a:rPr lang="sv-SE" dirty="0"/>
            </a:br>
            <a:r>
              <a:rPr lang="sv-SE" b="0" i="0" dirty="0">
                <a:solidFill>
                  <a:srgbClr val="000000"/>
                </a:solidFill>
                <a:effectLst/>
                <a:latin typeface="OfficSerITCBoo"/>
              </a:rPr>
              <a:t>Temat ger dig som pedagog möjlighet att fokusera på följande moment i kursplanerna: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83426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>
            <a:normAutofit fontScale="90000"/>
          </a:bodyPr>
          <a:lstStyle/>
          <a:p>
            <a:r>
              <a:rPr lang="sv-SE" dirty="0"/>
              <a:t>Nu har vi gått igenom alla uppdrag</a:t>
            </a:r>
            <a:br>
              <a:rPr lang="sv-SE" dirty="0"/>
            </a:br>
            <a:r>
              <a:rPr lang="sv-SE" dirty="0"/>
              <a:t>Här kommer en liten sammanfattning</a:t>
            </a:r>
            <a:br>
              <a:rPr lang="sv-SE" dirty="0"/>
            </a:br>
            <a:br>
              <a:rPr lang="sv-SE" dirty="0"/>
            </a:br>
            <a:r>
              <a:rPr lang="sv-SE" dirty="0"/>
              <a:t>Film från www.sli.se 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3568" y="2708920"/>
            <a:ext cx="7631113" cy="18966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b="1" dirty="0"/>
              <a:t>Vi lär oss om: </a:t>
            </a:r>
            <a:r>
              <a:rPr lang="sv-SE" b="1" dirty="0">
                <a:hlinkClick r:id="rId2"/>
              </a:rPr>
              <a:t>Magneter och elektromagnetism</a:t>
            </a:r>
            <a:endParaRPr lang="sv-SE" b="1" dirty="0"/>
          </a:p>
          <a:p>
            <a:pPr marL="0" indent="0" defTabSz="914400"/>
            <a:r>
              <a:rPr lang="sv-SE" b="1" dirty="0"/>
              <a:t>9 min 26 sek (7 min 28 sek)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331640" y="1772816"/>
            <a:ext cx="6478985" cy="868362"/>
          </a:xfrm>
        </p:spPr>
        <p:txBody>
          <a:bodyPr/>
          <a:lstStyle/>
          <a:p>
            <a:pPr>
              <a:buNone/>
            </a:pPr>
            <a:r>
              <a:rPr lang="sv-SE" sz="3200" dirty="0" err="1">
                <a:solidFill>
                  <a:srgbClr val="FF0000"/>
                </a:solidFill>
              </a:rPr>
              <a:t>Concept</a:t>
            </a:r>
            <a:r>
              <a:rPr lang="sv-SE" sz="3200" dirty="0">
                <a:solidFill>
                  <a:srgbClr val="FF0000"/>
                </a:solidFill>
              </a:rPr>
              <a:t> </a:t>
            </a:r>
            <a:r>
              <a:rPr lang="sv-SE" sz="3200" dirty="0" err="1">
                <a:solidFill>
                  <a:srgbClr val="FF0000"/>
                </a:solidFill>
              </a:rPr>
              <a:t>Cartoons</a:t>
            </a:r>
            <a:r>
              <a:rPr lang="sv-SE" sz="3200" dirty="0">
                <a:solidFill>
                  <a:srgbClr val="FF0000"/>
                </a:solidFill>
              </a:rPr>
              <a:t> - uppföljning</a:t>
            </a:r>
          </a:p>
        </p:txBody>
      </p:sp>
    </p:spTree>
    <p:extLst>
      <p:ext uri="{BB962C8B-B14F-4D97-AF65-F5344CB8AC3E}">
        <p14:creationId xmlns:p14="http://schemas.microsoft.com/office/powerpoint/2010/main" val="23237466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4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674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842963"/>
          </a:xfrm>
        </p:spPr>
        <p:txBody>
          <a:bodyPr/>
          <a:lstStyle/>
          <a:p>
            <a:r>
              <a:rPr lang="sv-SE" dirty="0"/>
              <a:t>Hur är det nu då, hur gör vi för att få elektromagneten att fungera bra?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13226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Det behövs en icke isolerad kopplingstråd för att elektromagneten ska fungera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Man måste ha en isolerad kopplingstråd för att elektromagneten ska fungera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Det spelar ingen roll elektromagneten fungerar lika bra oavsett om kopplingstråden är isolerad eller inte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609E0D49-CD93-4E8A-A9CC-16ADD693E3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3A059B3E-2FD7-447F-96FC-6D970736B853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2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r>
              <a:rPr lang="sv-SE" sz="3600" dirty="0"/>
              <a:t>Hållbar utveckling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323528" y="16764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 sz="3200" dirty="0"/>
              <a:t>Elbilen – framtidens fordon?</a:t>
            </a:r>
          </a:p>
          <a:p>
            <a:pPr marL="0" indent="0" defTabSz="914400"/>
            <a:r>
              <a:rPr lang="sv-SE" sz="3200" dirty="0"/>
              <a:t>Den </a:t>
            </a:r>
            <a:r>
              <a:rPr lang="sv-SE" sz="3200" dirty="0" err="1"/>
              <a:t>intresanta</a:t>
            </a:r>
            <a:r>
              <a:rPr lang="sv-SE" sz="3200" dirty="0"/>
              <a:t> frågan är:</a:t>
            </a:r>
          </a:p>
          <a:p>
            <a:pPr marL="0" indent="0" defTabSz="914400"/>
            <a:r>
              <a:rPr lang="sv-SE" sz="3200" dirty="0"/>
              <a:t>”Hur skapas elen</a:t>
            </a:r>
          </a:p>
          <a:p>
            <a:pPr marL="0" indent="0" defTabSz="914400"/>
            <a:r>
              <a:rPr lang="sv-SE" sz="3200" dirty="0"/>
              <a:t>Som bilen använder?”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7" y="2836180"/>
            <a:ext cx="4493061" cy="32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674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112366"/>
            <a:ext cx="8064896" cy="868362"/>
          </a:xfrm>
        </p:spPr>
        <p:txBody>
          <a:bodyPr>
            <a:normAutofit fontScale="90000"/>
          </a:bodyPr>
          <a:lstStyle/>
          <a:p>
            <a:r>
              <a:rPr lang="sv-SE" dirty="0"/>
              <a:t>Burkbilar – </a:t>
            </a:r>
            <a:r>
              <a:rPr lang="sv-SE" dirty="0" err="1"/>
              <a:t>Peros</a:t>
            </a:r>
            <a:r>
              <a:rPr lang="sv-SE" dirty="0"/>
              <a:t> skolteknik </a:t>
            </a:r>
            <a:r>
              <a:rPr lang="sv-SE" i="1" dirty="0"/>
              <a:t>08 55171800</a:t>
            </a:r>
            <a:br>
              <a:rPr lang="sv-SE" i="1" dirty="0"/>
            </a:br>
            <a:r>
              <a:rPr lang="sv-SE" i="1" dirty="0"/>
              <a:t> </a:t>
            </a:r>
            <a:r>
              <a:rPr lang="sv-SE" i="1" dirty="0">
                <a:hlinkClick r:id="rId2"/>
              </a:rPr>
              <a:t>www.peros.se</a:t>
            </a:r>
            <a:br>
              <a:rPr lang="sv-SE" i="1" dirty="0"/>
            </a:br>
            <a:r>
              <a:rPr lang="sv-SE" sz="1800" i="1" dirty="0"/>
              <a:t>Tips: Beställ limpistoler + 2 pappskivor till varje elev för tillverkning av karossen </a:t>
            </a:r>
            <a:endParaRPr lang="sv-SE" sz="1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29" y="1122400"/>
            <a:ext cx="6693798" cy="466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9" y="4217988"/>
            <a:ext cx="3949700" cy="264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674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8229600" y="6602423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C5AFF-DD43-4305-92F9-AEC69AFBBC51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414528" y="1840982"/>
            <a:ext cx="8577072" cy="868362"/>
          </a:xfrm>
        </p:spPr>
        <p:txBody>
          <a:bodyPr>
            <a:noAutofit/>
          </a:bodyPr>
          <a:lstStyle/>
          <a:p>
            <a:pPr algn="ctr"/>
            <a:r>
              <a:rPr lang="sv-SE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Tack för mig – Hoppas att dagen varit givande!</a:t>
            </a:r>
          </a:p>
        </p:txBody>
      </p:sp>
    </p:spTree>
    <p:extLst>
      <p:ext uri="{BB962C8B-B14F-4D97-AF65-F5344CB8AC3E}">
        <p14:creationId xmlns:p14="http://schemas.microsoft.com/office/powerpoint/2010/main" val="142546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648431" y="719138"/>
            <a:ext cx="7631113" cy="868362"/>
          </a:xfrm>
        </p:spPr>
        <p:txBody>
          <a:bodyPr>
            <a:normAutofit fontScale="90000"/>
          </a:bodyPr>
          <a:lstStyle/>
          <a:p>
            <a:r>
              <a:rPr lang="sv-SE" sz="3600" dirty="0">
                <a:solidFill>
                  <a:srgbClr val="FF0000"/>
                </a:solidFill>
              </a:rPr>
              <a:t>Mentormeterdosor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04768"/>
            <a:ext cx="5112568" cy="326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907704" y="5519760"/>
            <a:ext cx="579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Både som ett för- och eftertest</a:t>
            </a:r>
          </a:p>
        </p:txBody>
      </p:sp>
    </p:spTree>
    <p:extLst>
      <p:ext uri="{BB962C8B-B14F-4D97-AF65-F5344CB8AC3E}">
        <p14:creationId xmlns:p14="http://schemas.microsoft.com/office/powerpoint/2010/main" val="32418435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6EBB131-0F9B-44BD-A9FD-7A8D2252E586}"/>
              </a:ext>
            </a:extLst>
          </p:cNvPr>
          <p:cNvSpPr txBox="1">
            <a:spLocks/>
          </p:cNvSpPr>
          <p:nvPr/>
        </p:nvSpPr>
        <p:spPr>
          <a:xfrm>
            <a:off x="482884" y="318500"/>
            <a:ext cx="8661115" cy="8527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 spc="6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/>
            <a:r>
              <a:rPr lang="sv-SE" sz="7200" dirty="0"/>
              <a:t>tinyurl.com/tuht20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9DE93CF-F683-46DB-BF9C-BF59B231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74" y="1428457"/>
            <a:ext cx="4908736" cy="4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051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r>
              <a:rPr lang="sv-SE" dirty="0"/>
              <a:t>Massageapparater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805218" y="2483893"/>
            <a:ext cx="7888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Elmotorer finns på fler ställen än vad man kan tro!</a:t>
            </a:r>
          </a:p>
        </p:txBody>
      </p:sp>
    </p:spTree>
    <p:extLst>
      <p:ext uri="{BB962C8B-B14F-4D97-AF65-F5344CB8AC3E}">
        <p14:creationId xmlns:p14="http://schemas.microsoft.com/office/powerpoint/2010/main" val="5448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 bwMode="auto">
          <a:xfrm>
            <a:off x="832048" y="15877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Tekniska museet</a:t>
            </a:r>
          </a:p>
        </p:txBody>
      </p:sp>
      <p:sp>
        <p:nvSpPr>
          <p:cNvPr id="3" name="Underrubrik 2"/>
          <p:cNvSpPr txBox="1">
            <a:spLocks/>
          </p:cNvSpPr>
          <p:nvPr/>
        </p:nvSpPr>
        <p:spPr bwMode="auto">
          <a:xfrm>
            <a:off x="1371600" y="5661248"/>
            <a:ext cx="6080720" cy="5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sv-SE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Adress: Museivägen 7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8762330" cy="47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9" y="3034284"/>
            <a:ext cx="3316287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004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631113" cy="868362"/>
          </a:xfrm>
        </p:spPr>
        <p:txBody>
          <a:bodyPr/>
          <a:lstStyle/>
          <a:p>
            <a:r>
              <a:rPr lang="sv-SE" dirty="0"/>
              <a:t>UPPDRAG 1 - Samling runt magneter</a:t>
            </a:r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>
          <a:xfrm>
            <a:off x="685800" y="1124744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 dirty="0"/>
              <a:t>Mål</a:t>
            </a:r>
          </a:p>
          <a:p>
            <a:pPr defTabSz="914400"/>
            <a:r>
              <a:rPr lang="sv-SE" sz="2800" dirty="0"/>
              <a:t>Låt eleverna diskutera: Vad är ”vetenskapligt arbete”</a:t>
            </a:r>
          </a:p>
          <a:p>
            <a:pPr defTabSz="914400"/>
            <a:r>
              <a:rPr lang="sv-SE" sz="2800" dirty="0"/>
              <a:t>Vetenskapligt arbete går ut på att: </a:t>
            </a:r>
            <a:r>
              <a:rPr lang="sv-SE" sz="2800" b="1" dirty="0"/>
              <a:t>Ta fram beskrivningar av vår omvärld som vi </a:t>
            </a:r>
            <a:r>
              <a:rPr lang="sv-SE" sz="2800" b="1" u="sng" dirty="0"/>
              <a:t>för tillfället</a:t>
            </a:r>
            <a:r>
              <a:rPr lang="sv-SE" sz="2800" b="1" dirty="0"/>
              <a:t> anser vara de bästa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9435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432" y="186866"/>
            <a:ext cx="7631113" cy="868362"/>
          </a:xfrm>
        </p:spPr>
        <p:txBody>
          <a:bodyPr/>
          <a:lstStyle/>
          <a:p>
            <a:r>
              <a:rPr lang="sv-SE" dirty="0"/>
              <a:t>Skriftligt kunskapstest /muntlig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5800" y="1144128"/>
            <a:ext cx="7631113" cy="21846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/>
              <a:t>Vad använder man en elmotor till?</a:t>
            </a:r>
          </a:p>
          <a:p>
            <a:pPr marL="0" indent="0" defTabSz="914400"/>
            <a:r>
              <a:rPr lang="sv-SE"/>
              <a:t>Vad finns under skalet?</a:t>
            </a:r>
          </a:p>
          <a:p>
            <a:pPr marL="0" indent="0" defTabSz="914400"/>
            <a:r>
              <a:rPr lang="sv-SE"/>
              <a:t>Hur fungerar den? (stödord: elektricitet, elektromagneter, järnkärna, permanenta magneter, borstar, kommutator,  energiomvandling)</a:t>
            </a:r>
          </a:p>
          <a:p>
            <a:pPr marL="0" indent="0" defTabSz="914400"/>
            <a:endParaRPr lang="sv-SE"/>
          </a:p>
          <a:p>
            <a:pPr marL="0" indent="0" defTabSz="914400"/>
            <a:endParaRPr lang="sv-SE" dirty="0"/>
          </a:p>
        </p:txBody>
      </p:sp>
      <p:pic>
        <p:nvPicPr>
          <p:cNvPr id="4" name="Picture 2" descr="C:\Users\Kimmen\Pictures\2008-05-21--\Serpent%20elmoto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077" y="92429"/>
            <a:ext cx="2340037" cy="17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 txBox="1">
            <a:spLocks/>
          </p:cNvSpPr>
          <p:nvPr/>
        </p:nvSpPr>
        <p:spPr bwMode="auto">
          <a:xfrm>
            <a:off x="410527" y="3116520"/>
            <a:ext cx="84582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9pPr>
          </a:lstStyle>
          <a:p>
            <a:r>
              <a:rPr lang="sv-SE" kern="0" dirty="0"/>
              <a:t>Vilket kunskapskrav ska vi ha i fokus nu?</a:t>
            </a:r>
            <a:endParaRPr lang="sv-SE" sz="1800" kern="0" dirty="0"/>
          </a:p>
        </p:txBody>
      </p:sp>
      <p:sp>
        <p:nvSpPr>
          <p:cNvPr id="6" name="textruta 5"/>
          <p:cNvSpPr txBox="1"/>
          <p:nvPr/>
        </p:nvSpPr>
        <p:spPr>
          <a:xfrm>
            <a:off x="188247" y="3665288"/>
            <a:ext cx="856414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Eleven har </a:t>
            </a:r>
            <a:r>
              <a:rPr lang="sv-SE" b="1" dirty="0"/>
              <a:t>grundläggande</a:t>
            </a:r>
            <a:r>
              <a:rPr lang="sv-SE" dirty="0"/>
              <a:t> kunskaper om fysikaliska fenomen och visar det genom att </a:t>
            </a:r>
            <a:r>
              <a:rPr lang="sv-SE" b="1" dirty="0"/>
              <a:t>ge exempel på och beskriva </a:t>
            </a:r>
            <a:r>
              <a:rPr lang="sv-SE" dirty="0"/>
              <a:t>dessa med </a:t>
            </a:r>
            <a:r>
              <a:rPr lang="sv-SE" b="1" dirty="0"/>
              <a:t>viss </a:t>
            </a:r>
            <a:r>
              <a:rPr lang="sv-SE" dirty="0"/>
              <a:t>användning av fysikens begrepp. I </a:t>
            </a:r>
            <a:r>
              <a:rPr lang="sv-SE" b="1" dirty="0"/>
              <a:t>enkla och till viss del </a:t>
            </a:r>
            <a:r>
              <a:rPr lang="sv-SE" dirty="0"/>
              <a:t>underbyggda resonemang om elektriska kretsar, magneter, rörelser, ljud och ljus kan eleven relatera till några fysikaliska samband. </a:t>
            </a:r>
            <a:r>
              <a:rPr lang="sv-SE" kern="0" dirty="0"/>
              <a:t>(betyg E, åk 6)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542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468560" y="2752803"/>
            <a:ext cx="78524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600" dirty="0">
                <a:solidFill>
                  <a:schemeClr val="tx1"/>
                </a:solidFill>
              </a:rPr>
              <a:t>Läs texten i häftet om ni vill förstå det hela grundligt (Bra kvällslitteratur</a:t>
            </a:r>
            <a:r>
              <a:rPr lang="sv-SE" sz="2600" dirty="0">
                <a:solidFill>
                  <a:schemeClr val="tx1"/>
                </a:solidFill>
                <a:sym typeface="Wingdings" pitchFamily="2" charset="2"/>
              </a:rPr>
              <a:t>)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8560" y="741885"/>
            <a:ext cx="842962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Man </a:t>
            </a:r>
            <a:r>
              <a:rPr lang="en-US" sz="2600" dirty="0" err="1">
                <a:solidFill>
                  <a:schemeClr val="tx1"/>
                </a:solidFill>
              </a:rPr>
              <a:t>behöver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inte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förstå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det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i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detalj</a:t>
            </a:r>
            <a:r>
              <a:rPr lang="en-US" sz="2600" dirty="0">
                <a:solidFill>
                  <a:schemeClr val="tx1"/>
                </a:solidFill>
              </a:rPr>
              <a:t> men </a:t>
            </a:r>
            <a:r>
              <a:rPr lang="en-US" sz="2600" dirty="0" err="1">
                <a:solidFill>
                  <a:schemeClr val="tx1"/>
                </a:solidFill>
              </a:rPr>
              <a:t>grundprincipen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är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ganska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enkel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endParaRPr lang="en-US" sz="2600" dirty="0">
              <a:solidFill>
                <a:schemeClr val="tx1"/>
              </a:solidFill>
            </a:endParaRPr>
          </a:p>
          <a:p>
            <a:pPr algn="l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1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Ad.stockholm.se\cli-home\ca2home033\aa28757\Documents\My Pictures\800px-Electron_shell_026_Iron_-_no_label_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85" y="1902448"/>
            <a:ext cx="3192485" cy="31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" y="1851560"/>
            <a:ext cx="3620484" cy="307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192024" y="365760"/>
            <a:ext cx="9165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/>
              <a:t>Varför har elektronerna i järn nickel och kobolt förmågan att samverka?</a:t>
            </a:r>
          </a:p>
          <a:p>
            <a:endParaRPr lang="sv-SE" sz="2400" dirty="0"/>
          </a:p>
        </p:txBody>
      </p:sp>
      <p:sp>
        <p:nvSpPr>
          <p:cNvPr id="5" name="textruta 4"/>
          <p:cNvSpPr txBox="1"/>
          <p:nvPr/>
        </p:nvSpPr>
        <p:spPr>
          <a:xfrm>
            <a:off x="3392424" y="1325880"/>
            <a:ext cx="273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Ingen som vet!!!</a:t>
            </a:r>
          </a:p>
        </p:txBody>
      </p:sp>
    </p:spTree>
    <p:extLst>
      <p:ext uri="{BB962C8B-B14F-4D97-AF65-F5344CB8AC3E}">
        <p14:creationId xmlns:p14="http://schemas.microsoft.com/office/powerpoint/2010/main" val="19754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842963"/>
          </a:xfrm>
        </p:spPr>
        <p:txBody>
          <a:bodyPr>
            <a:normAutofit fontScale="90000"/>
          </a:bodyPr>
          <a:lstStyle/>
          <a:p>
            <a:r>
              <a:rPr lang="sv-SE" sz="3200" dirty="0"/>
              <a:t>Varför stannar inte spolen efter ett halvt varv? (Prata med varandra i gruppen)</a:t>
            </a:r>
            <a:endParaRPr lang="sv-SE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13226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Rörelseenergin i spolens rotation får den att snurra vidare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Eftersom hälften av lacken är kvar bryts strömmen vid rätt</a:t>
            </a:r>
            <a:br>
              <a:rPr lang="sv-SE" sz="3200" dirty="0"/>
            </a:br>
            <a:r>
              <a:rPr lang="sv-SE" sz="3200" dirty="0"/>
              <a:t>   ögonblick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Strömmen byter automatiskt riktning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A0F1292C-A672-411D-BF82-71BED36B6B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4B2DD596-7660-40AD-B0AA-9D252B4D095C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8985463" cy="3960000"/>
          </a:xfrm>
        </p:spPr>
        <p:txBody>
          <a:bodyPr/>
          <a:lstStyle/>
          <a:p>
            <a:r>
              <a:rPr lang="sv-SE" sz="2400" dirty="0"/>
              <a:t>Namn</a:t>
            </a:r>
          </a:p>
          <a:p>
            <a:r>
              <a:rPr lang="sv-SE" sz="2400" dirty="0"/>
              <a:t>Skola</a:t>
            </a:r>
          </a:p>
          <a:p>
            <a:r>
              <a:rPr lang="sv-SE" sz="2400" dirty="0"/>
              <a:t>Ålder på dina elever som du ska jobba med detta tema</a:t>
            </a:r>
          </a:p>
          <a:p>
            <a:r>
              <a:rPr lang="sv-SE" sz="2400" dirty="0"/>
              <a:t>Antal NTA teman som du har jobbat med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Vem är du?</a:t>
            </a:r>
          </a:p>
        </p:txBody>
      </p:sp>
    </p:spTree>
    <p:extLst>
      <p:ext uri="{BB962C8B-B14F-4D97-AF65-F5344CB8AC3E}">
        <p14:creationId xmlns:p14="http://schemas.microsoft.com/office/powerpoint/2010/main" val="351002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842963"/>
          </a:xfrm>
        </p:spPr>
        <p:txBody>
          <a:bodyPr/>
          <a:lstStyle/>
          <a:p>
            <a:r>
              <a:rPr lang="sv-SE" dirty="0"/>
              <a:t>Vem av barnen håller ni med om du vill få elektromagneten att fungera bra?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13226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Det behövs en icke isolerad kopplingstråd för att elektromagneten ska fungera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Man måste ha en isolerad kopplingstråd för att elektromagneten ska fungera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Det spelar ingen roll elektromagneten fungerar lika bra oavsett om kopplingstråden är isolerad eller inte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8D1769E6-B16C-442A-88D8-43B8C812FA3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B871825B-F431-44DA-84FE-5FEC3E00399F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4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62696" y="332656"/>
            <a:ext cx="8640960" cy="1584176"/>
          </a:xfrm>
        </p:spPr>
        <p:txBody>
          <a:bodyPr>
            <a:normAutofit fontScale="90000"/>
          </a:bodyPr>
          <a:lstStyle/>
          <a:p>
            <a:r>
              <a:rPr lang="sv-SE" sz="2800" dirty="0"/>
              <a:t>Temaboken – intressanta texter</a:t>
            </a:r>
            <a:br>
              <a:rPr lang="sv-SE" dirty="0"/>
            </a:br>
            <a:r>
              <a:rPr lang="sv-SE" sz="2400" b="0" dirty="0"/>
              <a:t>I Hög grad livsavgörande fenomen </a:t>
            </a:r>
            <a:r>
              <a:rPr lang="sv-SE" sz="2400" dirty="0"/>
              <a:t>- </a:t>
            </a:r>
            <a:r>
              <a:rPr lang="sv-SE" sz="2400" b="0" i="1" dirty="0"/>
              <a:t>Gör temat verklighetsanknutet</a:t>
            </a:r>
            <a:br>
              <a:rPr lang="sv-SE" sz="2800" b="0" i="1" dirty="0"/>
            </a:br>
            <a:br>
              <a:rPr lang="sv-SE" sz="2800" b="0" i="1" dirty="0"/>
            </a:br>
            <a:r>
              <a:rPr lang="sv-SE" sz="1800" b="0" dirty="0"/>
              <a:t>Finns som ljudfiler på </a:t>
            </a:r>
            <a:r>
              <a:rPr lang="sv-SE" sz="1800" b="0" dirty="0">
                <a:hlinkClick r:id="rId2"/>
              </a:rPr>
              <a:t>www.ntaskolutveckling.se</a:t>
            </a:r>
            <a:br>
              <a:rPr lang="sv-SE" sz="1800" b="0" dirty="0"/>
            </a:br>
            <a:r>
              <a:rPr lang="sv-SE" dirty="0"/>
              <a:t>	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395536" y="2202904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dirty="0"/>
              <a:t>En ko med magnet i magen</a:t>
            </a:r>
          </a:p>
          <a:p>
            <a:pPr defTabSz="914400"/>
            <a:endParaRPr lang="sv-SE" dirty="0"/>
          </a:p>
          <a:p>
            <a:pPr defTabSz="914400"/>
            <a:br>
              <a:rPr lang="sv-SE" dirty="0"/>
            </a:br>
            <a:endParaRPr lang="sv-SE" dirty="0"/>
          </a:p>
          <a:p>
            <a:pPr defTabSz="914400"/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8279"/>
            <a:ext cx="40436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41D197E-ADE1-4B8A-A56B-651EBCED6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7390668" cy="3960000"/>
          </a:xfrm>
        </p:spPr>
        <p:txBody>
          <a:bodyPr/>
          <a:lstStyle/>
          <a:p>
            <a:r>
              <a:rPr lang="sv-SE" sz="2800" dirty="0"/>
              <a:t>Ta reda på vad eleverna vet och vad de vill veta om magnetism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BFA9688-0F2D-40F7-8327-5BF03F37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Kärnan i uppdrag 1</a:t>
            </a:r>
          </a:p>
        </p:txBody>
      </p:sp>
    </p:spTree>
    <p:extLst>
      <p:ext uri="{BB962C8B-B14F-4D97-AF65-F5344CB8AC3E}">
        <p14:creationId xmlns:p14="http://schemas.microsoft.com/office/powerpoint/2010/main" val="2252987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0136" y="732786"/>
            <a:ext cx="8206680" cy="868362"/>
          </a:xfrm>
        </p:spPr>
        <p:txBody>
          <a:bodyPr/>
          <a:lstStyle/>
          <a:p>
            <a:r>
              <a:rPr lang="sv-SE" sz="3600" dirty="0"/>
              <a:t>UPPDRAG 2 – Vi utforskar magneter</a:t>
            </a:r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842963"/>
          </a:xfrm>
        </p:spPr>
        <p:txBody>
          <a:bodyPr/>
          <a:lstStyle/>
          <a:p>
            <a:r>
              <a:rPr lang="sv-SE" dirty="0"/>
              <a:t>Vad är motsatsen till attrahera?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132262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Distrahera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Repellera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Distansera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Returnera</a:t>
            </a:r>
          </a:p>
          <a:p>
            <a:pPr marL="514350" indent="-514350">
              <a:spcAft>
                <a:spcPts val="0"/>
              </a:spcAft>
              <a:buFont typeface="Wingdings" pitchFamily="2" charset="2"/>
              <a:buAutoNum type="arabicPeriod"/>
            </a:pPr>
            <a:r>
              <a:rPr lang="sv-SE" sz="3200" dirty="0"/>
              <a:t>Appellera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B972CCD3-D3DC-4984-9121-331FFA338E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39F38540-4CD5-494F-BF1C-B01AF0346AE6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4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397271" y="189442"/>
            <a:ext cx="7631113" cy="49685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v-SE" dirty="0"/>
          </a:p>
          <a:p>
            <a:pPr defTabSz="914400"/>
            <a:r>
              <a:rPr lang="sv-SE" sz="2400" dirty="0"/>
              <a:t>Dela in eleverna i grupper och dela ut materialet</a:t>
            </a:r>
          </a:p>
          <a:p>
            <a:pPr defTabSz="914400"/>
            <a:r>
              <a:rPr lang="sv-SE" sz="2400" dirty="0"/>
              <a:t>Utforska magneter och dess </a:t>
            </a:r>
            <a:r>
              <a:rPr lang="sv-SE" sz="2400" u="sng" dirty="0"/>
              <a:t>egenskaper</a:t>
            </a:r>
          </a:p>
          <a:p>
            <a:pPr defTabSz="914400"/>
            <a:r>
              <a:rPr lang="sv-SE" dirty="0"/>
              <a:t>Två produktiva frågor:</a:t>
            </a:r>
            <a:br>
              <a:rPr lang="sv-SE" dirty="0"/>
            </a:br>
            <a:r>
              <a:rPr lang="sv-SE" dirty="0"/>
              <a:t>- Försök att få en magnet att gunga utan att vicka på muggen</a:t>
            </a:r>
            <a:br>
              <a:rPr lang="sv-SE" dirty="0"/>
            </a:br>
            <a:r>
              <a:rPr lang="sv-SE" dirty="0"/>
              <a:t>- Ordna så att den ena magneten svävar över den andra</a:t>
            </a:r>
            <a:br>
              <a:rPr lang="sv-SE" dirty="0"/>
            </a:br>
            <a:endParaRPr lang="sv-SE" dirty="0"/>
          </a:p>
          <a:p>
            <a:pPr defTabSz="914400"/>
            <a:r>
              <a:rPr lang="sv-SE" sz="2400" dirty="0"/>
              <a:t>Inför begreppen attrahera och repellera</a:t>
            </a:r>
          </a:p>
          <a:p>
            <a:pPr defTabSz="914400"/>
            <a:r>
              <a:rPr lang="sv-SE" sz="2400" dirty="0"/>
              <a:t>Vad har du lärt dig? </a:t>
            </a:r>
            <a:br>
              <a:rPr lang="sv-SE" sz="2400" dirty="0"/>
            </a:br>
            <a:r>
              <a:rPr lang="sv-SE" sz="2400" dirty="0"/>
              <a:t>(fråga efter varje uppdrag)</a:t>
            </a:r>
          </a:p>
        </p:txBody>
      </p:sp>
      <p:pic>
        <p:nvPicPr>
          <p:cNvPr id="3" name="Picture 4" descr="C:\Users\Kimmen\AppData\Local\Microsoft\Windows\Temporary Internet Files\Low\Content.IE5\52F0XX3E\j0432665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200" y="4426252"/>
            <a:ext cx="1296144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7064">
            <a:off x="1698283" y="4610477"/>
            <a:ext cx="2898072" cy="178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188" y="4364113"/>
            <a:ext cx="2232248" cy="213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01" y="2542059"/>
            <a:ext cx="2771019" cy="21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5186D5-0B20-4355-AD45-C15859856B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7513958" cy="3960000"/>
          </a:xfrm>
        </p:spPr>
        <p:txBody>
          <a:bodyPr/>
          <a:lstStyle/>
          <a:p>
            <a:r>
              <a:rPr lang="sv-SE" sz="2800" dirty="0"/>
              <a:t>Eleverna ska utforska magneters egenskaper och lära sig begreppen attraktion och repulsion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9AE59B8-69DF-4832-BC7D-3631D0B5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Kärnan i uppdrag 2</a:t>
            </a:r>
          </a:p>
        </p:txBody>
      </p:sp>
    </p:spTree>
    <p:extLst>
      <p:ext uri="{BB962C8B-B14F-4D97-AF65-F5344CB8AC3E}">
        <p14:creationId xmlns:p14="http://schemas.microsoft.com/office/powerpoint/2010/main" val="119160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7675278" cy="3960000"/>
          </a:xfrm>
        </p:spPr>
        <p:txBody>
          <a:bodyPr/>
          <a:lstStyle/>
          <a:p>
            <a:pPr marL="0" indent="0">
              <a:buNone/>
            </a:pPr>
            <a:r>
              <a:rPr lang="sv-SE" sz="3200" dirty="0">
                <a:hlinkClick r:id="rId2"/>
              </a:rPr>
              <a:t>joakim.magnuson@edu.stockholm.se</a:t>
            </a:r>
            <a:endParaRPr lang="sv-SE" sz="3200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Vill ni ha min Powerpointpresentation så maila mig på</a:t>
            </a:r>
          </a:p>
        </p:txBody>
      </p:sp>
    </p:spTree>
    <p:extLst>
      <p:ext uri="{BB962C8B-B14F-4D97-AF65-F5344CB8AC3E}">
        <p14:creationId xmlns:p14="http://schemas.microsoft.com/office/powerpoint/2010/main" val="4272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0136" y="719138"/>
            <a:ext cx="8278688" cy="868362"/>
          </a:xfrm>
        </p:spPr>
        <p:txBody>
          <a:bodyPr/>
          <a:lstStyle/>
          <a:p>
            <a:r>
              <a:rPr lang="sv-SE" sz="3600" dirty="0"/>
              <a:t>UPPDRAG 3 – Ta hjälp av en magnet</a:t>
            </a:r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842963"/>
          </a:xfrm>
        </p:spPr>
        <p:txBody>
          <a:bodyPr/>
          <a:lstStyle/>
          <a:p>
            <a:r>
              <a:rPr lang="sv-SE" dirty="0"/>
              <a:t>Vilka av dessa ämnen är magnetiska?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132262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Järn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Aluminium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Kobolt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Nickel</a:t>
            </a:r>
          </a:p>
          <a:p>
            <a:pPr marL="514350" indent="-514350">
              <a:spcAft>
                <a:spcPts val="0"/>
              </a:spcAft>
              <a:buFont typeface="Arial" charset="0"/>
              <a:buAutoNum type="arabicPeriod"/>
            </a:pPr>
            <a:r>
              <a:rPr lang="sv-SE" sz="3200" dirty="0"/>
              <a:t>Koppar</a:t>
            </a:r>
          </a:p>
        </p:txBody>
      </p:sp>
      <p:sp>
        <p:nvSpPr>
          <p:cNvPr id="6" name="TPChart">
            <a:extLst>
              <a:ext uri="{FF2B5EF4-FFF2-40B4-BE49-F238E27FC236}">
                <a16:creationId xmlns:a16="http://schemas.microsoft.com/office/drawing/2014/main" id="{A986A379-ED07-4290-BCA6-814CC912E2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08500" y="1600200"/>
            <a:ext cx="4572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5" name="TPPolling" title="Form för undersökning">
            <a:extLst>
              <a:ext uri="{FF2B5EF4-FFF2-40B4-BE49-F238E27FC236}">
                <a16:creationId xmlns:a16="http://schemas.microsoft.com/office/drawing/2014/main" id="{F9360F08-E220-4607-8E76-C7D9270E3BED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3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1839019"/>
            <a:ext cx="7631113" cy="868362"/>
          </a:xfrm>
        </p:spPr>
        <p:txBody>
          <a:bodyPr/>
          <a:lstStyle/>
          <a:p>
            <a:r>
              <a:rPr lang="sv-SE" dirty="0"/>
              <a:t>Järn – Nickel – Kobolt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4294967295"/>
          </p:nvPr>
        </p:nvSpPr>
        <p:spPr>
          <a:xfrm>
            <a:off x="685800" y="2796281"/>
            <a:ext cx="7631113" cy="3962400"/>
          </a:xfrm>
          <a:prstGeom prst="rect">
            <a:avLst/>
          </a:prstGeom>
        </p:spPr>
        <p:txBody>
          <a:bodyPr/>
          <a:lstStyle/>
          <a:p>
            <a:r>
              <a:rPr lang="sv-SE" b="1" dirty="0"/>
              <a:t>Kobolt, Co</a:t>
            </a:r>
            <a:r>
              <a:rPr lang="sv-SE" dirty="0"/>
              <a:t> är ett hårt, silvergrått, magnetiskt, metalliskt grundämne. Kobolt förekommer i olika legeringar för att ge ökad brottstyrka, motstånd för syreangrepp eller för att ge magnetiska egenskaper. </a:t>
            </a:r>
            <a:br>
              <a:rPr lang="sv-SE" dirty="0"/>
            </a:br>
            <a:r>
              <a:rPr lang="sv-SE" dirty="0"/>
              <a:t>Kobolt är källan till den blå färgen i glas</a:t>
            </a:r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16764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3200" dirty="0"/>
              <a:t>Mål – Vilka material är magnetiska</a:t>
            </a:r>
          </a:p>
          <a:p>
            <a:pPr defTabSz="914400"/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67E9CA4-F38F-45CE-A9F7-FDD36BFEB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7945473" cy="3960000"/>
          </a:xfrm>
        </p:spPr>
        <p:txBody>
          <a:bodyPr/>
          <a:lstStyle/>
          <a:p>
            <a:pPr defTabSz="914400"/>
            <a:r>
              <a:rPr lang="sv-SE" sz="2800" dirty="0"/>
              <a:t>Samla in alla magneter</a:t>
            </a:r>
          </a:p>
          <a:p>
            <a:pPr defTabSz="914400"/>
            <a:r>
              <a:rPr lang="sv-SE" sz="2800" dirty="0"/>
              <a:t>Gå igenom materialet  som finns i påsarna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8402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13" y="260648"/>
            <a:ext cx="8802675" cy="528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ruta 2"/>
          <p:cNvSpPr txBox="1"/>
          <p:nvPr/>
        </p:nvSpPr>
        <p:spPr>
          <a:xfrm>
            <a:off x="161813" y="5534595"/>
            <a:ext cx="9300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Aluminiumtråd – Bandspelarband – </a:t>
            </a:r>
            <a:r>
              <a:rPr lang="sv-SE" sz="2400" dirty="0" err="1"/>
              <a:t>Påsförslutare</a:t>
            </a:r>
            <a:r>
              <a:rPr lang="sv-SE" sz="2400" dirty="0"/>
              <a:t> - Piprensare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              Vilka av våra mynt är magnetisk. Gissa vilka!</a:t>
            </a:r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673C3A3-BC6D-4B1A-856F-2D3F545AE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440000"/>
            <a:ext cx="7226282" cy="3960000"/>
          </a:xfrm>
        </p:spPr>
        <p:txBody>
          <a:bodyPr/>
          <a:lstStyle/>
          <a:p>
            <a:r>
              <a:rPr lang="sv-SE" sz="2800" dirty="0"/>
              <a:t>Att eleverna förstår att saker är magnetiska och vissa inte</a:t>
            </a:r>
          </a:p>
          <a:p>
            <a:r>
              <a:rPr lang="sv-SE" sz="2800" dirty="0"/>
              <a:t>Att det har med materialet att göra</a:t>
            </a:r>
          </a:p>
          <a:p>
            <a:r>
              <a:rPr lang="sv-SE" sz="2800" dirty="0"/>
              <a:t>Alla metaller är inte magnetiska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7DB9BA4-9910-43FE-A6A7-0FA93EEE6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Kärnan i uppdrag 3</a:t>
            </a:r>
          </a:p>
        </p:txBody>
      </p:sp>
    </p:spTree>
    <p:extLst>
      <p:ext uri="{BB962C8B-B14F-4D97-AF65-F5344CB8AC3E}">
        <p14:creationId xmlns:p14="http://schemas.microsoft.com/office/powerpoint/2010/main" val="3530368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UPPDRAG 4 – Utforska två likadana föremål</a:t>
            </a:r>
            <a:br>
              <a:rPr lang="sv-SE" dirty="0"/>
            </a:b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 rot="20405915">
            <a:off x="3030227" y="2342983"/>
            <a:ext cx="614150" cy="22159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 rot="394204">
            <a:off x="5378597" y="2332473"/>
            <a:ext cx="614150" cy="2217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978768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 dirty="0"/>
              <a:t>Er uppgift är:</a:t>
            </a:r>
          </a:p>
          <a:p>
            <a:pPr defTabSz="914400"/>
            <a:r>
              <a:rPr lang="sv-SE" sz="2800" dirty="0"/>
              <a:t> Med hjälp av en magnet ska du ta reda på hur dessa föremål skiljer sig</a:t>
            </a:r>
            <a:br>
              <a:rPr lang="sv-SE" sz="2800" dirty="0"/>
            </a:br>
            <a:endParaRPr lang="sv-SE" sz="2800" dirty="0"/>
          </a:p>
          <a:p>
            <a:pPr defTabSz="914400"/>
            <a:r>
              <a:rPr lang="sv-SE" sz="2800" dirty="0"/>
              <a:t>Använd gärna en rödvit magnet</a:t>
            </a:r>
          </a:p>
          <a:p>
            <a:pPr defTabSz="914400"/>
            <a:endParaRPr lang="sv-SE" sz="2800" dirty="0"/>
          </a:p>
          <a:p>
            <a:pPr defTabSz="914400"/>
            <a:r>
              <a:rPr lang="sv-SE" sz="2800" dirty="0"/>
              <a:t>Diskutera i era grupper i 5 minuter</a:t>
            </a:r>
          </a:p>
          <a:p>
            <a:pPr marL="0" indent="0"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4548805-0B2A-46FB-A688-C00C4A9F7268}"/>
              </a:ext>
            </a:extLst>
          </p:cNvPr>
          <p:cNvSpPr txBox="1">
            <a:spLocks/>
          </p:cNvSpPr>
          <p:nvPr/>
        </p:nvSpPr>
        <p:spPr>
          <a:xfrm>
            <a:off x="685800" y="978768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 dirty="0"/>
              <a:t>Eleverna ska rita en bild av föremålen och det som de kommer fram till</a:t>
            </a:r>
          </a:p>
          <a:p>
            <a:pPr defTabSz="914400"/>
            <a:endParaRPr lang="sv-SE" sz="2800" dirty="0"/>
          </a:p>
          <a:p>
            <a:pPr defTabSz="914400"/>
            <a:r>
              <a:rPr lang="sv-SE" sz="2800" dirty="0"/>
              <a:t>Vad är föremålen gjorda av?</a:t>
            </a:r>
          </a:p>
          <a:p>
            <a:pPr marL="0" indent="0"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39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57200" y="839338"/>
            <a:ext cx="8231188" cy="842963"/>
          </a:xfrm>
        </p:spPr>
        <p:txBody>
          <a:bodyPr/>
          <a:lstStyle/>
          <a:p>
            <a:r>
              <a:rPr lang="sv-SE" sz="3200" dirty="0"/>
              <a:t>Dagens program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2458B31-731F-44C6-9C8E-5BDEA2BD681B}"/>
              </a:ext>
            </a:extLst>
          </p:cNvPr>
          <p:cNvSpPr txBox="1"/>
          <p:nvPr/>
        </p:nvSpPr>
        <p:spPr>
          <a:xfrm>
            <a:off x="565078" y="1682301"/>
            <a:ext cx="7510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9:00-12:00 </a:t>
            </a:r>
            <a:r>
              <a:rPr lang="sv-SE" sz="2400" dirty="0" err="1"/>
              <a:t>Temautblidning</a:t>
            </a:r>
            <a:r>
              <a:rPr lang="sv-SE" sz="2400" dirty="0"/>
              <a:t>  (vi bryter för en fikapaus)</a:t>
            </a:r>
          </a:p>
          <a:p>
            <a:endParaRPr lang="sv-SE" sz="2400" dirty="0"/>
          </a:p>
          <a:p>
            <a:r>
              <a:rPr lang="sv-SE" sz="2400" dirty="0"/>
              <a:t>12:00-13:00 Lunch</a:t>
            </a:r>
          </a:p>
          <a:p>
            <a:endParaRPr lang="sv-SE" sz="2400" dirty="0"/>
          </a:p>
          <a:p>
            <a:r>
              <a:rPr lang="sv-SE" sz="2400" dirty="0"/>
              <a:t>13:00-16:00 </a:t>
            </a:r>
            <a:r>
              <a:rPr lang="sv-SE" sz="2400" dirty="0" err="1"/>
              <a:t>Temautblidning</a:t>
            </a:r>
            <a:r>
              <a:rPr lang="sv-SE" sz="2400" dirty="0"/>
              <a:t>  (vi bryter för en fikapaus)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074847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548680"/>
            <a:ext cx="7631113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3200"/>
              <a:t>Finns det något runt om en magnet?</a:t>
            </a:r>
          </a:p>
          <a:p>
            <a:pPr defTabSz="914400"/>
            <a:r>
              <a:rPr lang="sv-SE" sz="3200"/>
              <a:t>Kan man se detta?</a:t>
            </a:r>
            <a:endParaRPr lang="sv-SE" sz="3200" dirty="0"/>
          </a:p>
        </p:txBody>
      </p:sp>
      <p:pic>
        <p:nvPicPr>
          <p:cNvPr id="3" name="Picture 2" descr="http://t0.gstatic.com/images?q=tbn:ANd9GcScntTG_Lj1lDs_NNh1FChKm7ulp6uTU_0VZ1Bue8UVU0zcM3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564904"/>
            <a:ext cx="1933575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260648"/>
            <a:ext cx="7631113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/>
              <a:t>Strö ut lite järnfilspån på ett papper</a:t>
            </a:r>
          </a:p>
          <a:p>
            <a:pPr defTabSz="914400"/>
            <a:r>
              <a:rPr lang="sv-SE"/>
              <a:t>Kan man se något mönster i detta?</a:t>
            </a:r>
          </a:p>
          <a:p>
            <a:pPr defTabSz="914400"/>
            <a:endParaRPr lang="sv-S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01" y="1772816"/>
            <a:ext cx="8460779" cy="321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395536" y="44624"/>
            <a:ext cx="8496944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/>
              <a:t>Strö ut järnfilspån på en magnet. </a:t>
            </a:r>
            <a:br>
              <a:rPr lang="sv-SE" sz="2800"/>
            </a:br>
            <a:r>
              <a:rPr lang="sv-SE" sz="2400"/>
              <a:t>Testa innan lektionen – Använd OH-film</a:t>
            </a:r>
            <a:endParaRPr lang="sv-SE" sz="2400" dirty="0"/>
          </a:p>
        </p:txBody>
      </p:sp>
      <p:sp>
        <p:nvSpPr>
          <p:cNvPr id="3" name="textruta 2"/>
          <p:cNvSpPr txBox="1"/>
          <p:nvPr/>
        </p:nvSpPr>
        <p:spPr>
          <a:xfrm>
            <a:off x="1836201" y="5733256"/>
            <a:ext cx="588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Var är magnetfältet som starkast?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7" y="1052737"/>
            <a:ext cx="73698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330696"/>
            <a:ext cx="7631113" cy="6500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/>
              <a:t>Poängtera att det är tredimensionellt</a:t>
            </a:r>
            <a:endParaRPr lang="sv-SE" sz="2800" dirty="0"/>
          </a:p>
        </p:txBody>
      </p:sp>
      <p:pic>
        <p:nvPicPr>
          <p:cNvPr id="3" name="Picture 3" descr="C:\Users\Kimmen\Pictures\2008-05-21--\P702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125538"/>
            <a:ext cx="61436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539552" y="332656"/>
            <a:ext cx="6948101" cy="62196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/>
              <a:t>Strö järnfilspån på en järnbit</a:t>
            </a:r>
            <a:endParaRPr lang="sv-SE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273" y="836712"/>
            <a:ext cx="5727519" cy="49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251520" y="297586"/>
            <a:ext cx="8546344" cy="8271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400"/>
              <a:t>Strö järnfilspån på samma järnbit som nu sitter ihop med en magnet</a:t>
            </a:r>
            <a:endParaRPr lang="sv-SE" sz="24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04612"/>
            <a:ext cx="7128128" cy="506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6419" y="456741"/>
            <a:ext cx="9144000" cy="868362"/>
          </a:xfrm>
        </p:spPr>
        <p:txBody>
          <a:bodyPr/>
          <a:lstStyle/>
          <a:p>
            <a:r>
              <a:rPr lang="sv-SE" dirty="0"/>
              <a:t>Hur fungerar en permanent magnet egentligen?</a:t>
            </a:r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48145" y="593767"/>
            <a:ext cx="7968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sv-SE" sz="2400" dirty="0">
                <a:solidFill>
                  <a:srgbClr val="FF0000"/>
                </a:solidFill>
              </a:rPr>
              <a:t>Allt som finns består av atomer (bra om man har talat om atomer innan)</a:t>
            </a:r>
          </a:p>
          <a:p>
            <a:pPr defTabSz="914400"/>
            <a:r>
              <a:rPr lang="sv-SE" sz="2400" dirty="0">
                <a:solidFill>
                  <a:srgbClr val="FF0000"/>
                </a:solidFill>
              </a:rPr>
              <a:t>Varje liten atom är som en egen liten magnet</a:t>
            </a:r>
          </a:p>
          <a:p>
            <a:pPr defTabSz="914400"/>
            <a:r>
              <a:rPr lang="sv-SE" sz="2400" dirty="0">
                <a:solidFill>
                  <a:srgbClr val="FF0000"/>
                </a:solidFill>
              </a:rPr>
              <a:t>Eller egentligen: </a:t>
            </a:r>
            <a:br>
              <a:rPr lang="sv-SE" sz="2400" dirty="0">
                <a:solidFill>
                  <a:srgbClr val="FF0000"/>
                </a:solidFill>
              </a:rPr>
            </a:br>
            <a:r>
              <a:rPr lang="sv-SE" sz="2400" dirty="0">
                <a:solidFill>
                  <a:srgbClr val="FF0000"/>
                </a:solidFill>
              </a:rPr>
              <a:t>Runt atomkärnan kretsar elektroner som roterar kring sin egen axel (elektronspinn) Varje lite elektron är som en liten magnet med en </a:t>
            </a:r>
            <a:r>
              <a:rPr lang="sv-SE" sz="2400" dirty="0" err="1">
                <a:solidFill>
                  <a:srgbClr val="FF0000"/>
                </a:solidFill>
              </a:rPr>
              <a:t>sydände</a:t>
            </a:r>
            <a:r>
              <a:rPr lang="sv-SE" sz="2400" dirty="0">
                <a:solidFill>
                  <a:srgbClr val="FF0000"/>
                </a:solidFill>
              </a:rPr>
              <a:t> och en nordände</a:t>
            </a:r>
          </a:p>
        </p:txBody>
      </p:sp>
      <p:pic>
        <p:nvPicPr>
          <p:cNvPr id="6149" name="Picture 5" descr="\\Ad.stockholm.se\cli-home\ca2home033\aa28757\Documents\My 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07" y="350934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643">
            <a:off x="4790441" y="3745364"/>
            <a:ext cx="4714502" cy="299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1" y="1704734"/>
            <a:ext cx="4160293" cy="277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653143" y="385278"/>
            <a:ext cx="8710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sv-SE" sz="2400" dirty="0"/>
              <a:t>Sitter dessa i ordning, vända år samma håll är ämnet magnetiskt, sitter de huller om buller tar krafterna ut varandra</a:t>
            </a:r>
          </a:p>
          <a:p>
            <a:pPr defTabSz="914400"/>
            <a:r>
              <a:rPr lang="sv-SE" sz="2400" dirty="0"/>
              <a:t>Flott-liknelsen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1" y="4700333"/>
            <a:ext cx="3770074" cy="192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798" y="655123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v-SE" sz="2400" dirty="0"/>
          </a:p>
          <a:p>
            <a:pPr defTabSz="914400"/>
            <a:r>
              <a:rPr lang="sv-SE" sz="2800" dirty="0"/>
              <a:t>Omagnetiskt material, magnetiskt material, permanent magneter, </a:t>
            </a:r>
          </a:p>
          <a:p>
            <a:pPr defTabSz="914400"/>
            <a:r>
              <a:rPr lang="sv-SE" sz="2800" dirty="0">
                <a:solidFill>
                  <a:srgbClr val="FF0000"/>
                </a:solidFill>
              </a:rPr>
              <a:t>Strumpstickor</a:t>
            </a:r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631113" cy="868362"/>
          </a:xfrm>
        </p:spPr>
        <p:txBody>
          <a:bodyPr/>
          <a:lstStyle/>
          <a:p>
            <a:r>
              <a:rPr lang="sv-SE" dirty="0"/>
              <a:t>Har du registrerat dig på </a:t>
            </a:r>
            <a:r>
              <a:rPr lang="sv-SE" dirty="0" err="1"/>
              <a:t>NTA´s</a:t>
            </a:r>
            <a:r>
              <a:rPr lang="sv-SE" dirty="0"/>
              <a:t> nationella hemsida?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3568" y="1124744"/>
            <a:ext cx="7631113" cy="6004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 sz="2800" dirty="0"/>
              <a:t>www.ntaskolutveckling.nu</a:t>
            </a:r>
          </a:p>
          <a:p>
            <a:pPr marL="0" indent="0" defTabSz="914400"/>
            <a:endParaRPr lang="sv-SE" sz="28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656EABB-8B6B-4D72-9354-1EBE5E0D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644401"/>
            <a:ext cx="7631113" cy="35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 txBox="1">
            <a:spLocks/>
          </p:cNvSpPr>
          <p:nvPr/>
        </p:nvSpPr>
        <p:spPr>
          <a:xfrm>
            <a:off x="251520" y="352195"/>
            <a:ext cx="8712968" cy="52565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v-SE" sz="2400" b="1" dirty="0">
              <a:solidFill>
                <a:srgbClr val="FF0000"/>
              </a:solidFill>
            </a:endParaRPr>
          </a:p>
          <a:p>
            <a:pPr defTabSz="914400"/>
            <a:r>
              <a:rPr lang="sv-SE" sz="2400" b="1" dirty="0"/>
              <a:t>Förslag på filmer:</a:t>
            </a:r>
          </a:p>
          <a:p>
            <a:pPr defTabSz="914400"/>
            <a:r>
              <a:rPr lang="sv-SE" sz="2400" b="1" dirty="0">
                <a:hlinkClick r:id="rId2"/>
              </a:rPr>
              <a:t>https://www.youtube.com/watch?v=MPcwPvJENvg</a:t>
            </a:r>
            <a:endParaRPr lang="sv-SE" sz="2400" b="1" dirty="0"/>
          </a:p>
          <a:p>
            <a:pPr defTabSz="914400"/>
            <a:endParaRPr lang="sv-SE" sz="2400" b="1" dirty="0"/>
          </a:p>
          <a:p>
            <a:pPr defTabSz="914400"/>
            <a:endParaRPr lang="sv-SE" sz="2400" b="1" dirty="0"/>
          </a:p>
          <a:p>
            <a:pPr defTabSz="914400"/>
            <a:r>
              <a:rPr lang="sv-SE" sz="2400" b="1" dirty="0">
                <a:solidFill>
                  <a:srgbClr val="FF0000"/>
                </a:solidFill>
                <a:hlinkClick r:id="rId3"/>
              </a:rPr>
              <a:t>https://www.youtube.com/watch?v=3yLreqUzMBA</a:t>
            </a:r>
            <a:endParaRPr lang="sv-SE" sz="2400" b="1" dirty="0">
              <a:solidFill>
                <a:srgbClr val="FF0000"/>
              </a:solidFill>
            </a:endParaRPr>
          </a:p>
          <a:p>
            <a:pPr defTabSz="914400"/>
            <a:endParaRPr lang="sv-SE" sz="2400" b="1" dirty="0">
              <a:solidFill>
                <a:srgbClr val="FF0000"/>
              </a:solidFill>
            </a:endParaRPr>
          </a:p>
          <a:p>
            <a:pPr defTabSz="914400"/>
            <a:endParaRPr lang="sv-SE" sz="2400" b="1" dirty="0">
              <a:solidFill>
                <a:srgbClr val="FF0000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980CC63-CF68-4CAA-8A35-653FAA109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2" y="3995419"/>
            <a:ext cx="6390058" cy="1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9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395536" y="116632"/>
            <a:ext cx="8640960" cy="64087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>
                <a:solidFill>
                  <a:srgbClr val="FF0000"/>
                </a:solidFill>
              </a:rPr>
              <a:t>Bild på magnetiserad strumpsticka </a:t>
            </a:r>
            <a:r>
              <a:rPr lang="sv-SE" sz="1600">
                <a:solidFill>
                  <a:srgbClr val="FF0000"/>
                </a:solidFill>
              </a:rPr>
              <a:t>(tappar dock lätt sin magnetiska förmåga)</a:t>
            </a: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r>
              <a:rPr lang="sv-SE"/>
              <a:t>Hur gör man då en permanent magnet?</a:t>
            </a:r>
          </a:p>
          <a:p>
            <a:pPr defTabSz="914400"/>
            <a:r>
              <a:rPr lang="sv-SE"/>
              <a:t>Blandar järn med andra ämnen t ex kobolt, nickel, aluminium</a:t>
            </a:r>
          </a:p>
          <a:p>
            <a:pPr marL="0" indent="0" defTabSz="914400"/>
            <a:r>
              <a:rPr lang="sv-SE"/>
              <a:t>	Materialet utsätts för ett starkt magnetfält</a:t>
            </a:r>
            <a:br>
              <a:rPr lang="sv-SE"/>
            </a:br>
            <a:r>
              <a:rPr lang="sv-SE"/>
              <a:t>Neodymmagneter – legering av järn, bor och neodym</a:t>
            </a:r>
            <a:br>
              <a:rPr lang="sv-SE"/>
            </a:br>
            <a:endParaRPr lang="sv-S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6840760" cy="314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16764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3200">
                <a:solidFill>
                  <a:srgbClr val="FF0000"/>
                </a:solidFill>
              </a:rPr>
              <a:t>Försvåra uppgiften (lärarkluring)</a:t>
            </a: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defTabSz="914400"/>
            <a:endParaRPr lang="sv-SE">
              <a:solidFill>
                <a:srgbClr val="FF0000"/>
              </a:solidFill>
            </a:endParaRPr>
          </a:p>
          <a:p>
            <a:pPr marL="0" indent="0" defTabSz="914400"/>
            <a:r>
              <a:rPr lang="sv-SE" sz="2800">
                <a:solidFill>
                  <a:srgbClr val="FF0000"/>
                </a:solidFill>
              </a:rPr>
              <a:t>Vill ni ha en ledtråd?</a:t>
            </a:r>
          </a:p>
          <a:p>
            <a:pPr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19138"/>
            <a:ext cx="7631113" cy="868362"/>
          </a:xfrm>
        </p:spPr>
        <p:txBody>
          <a:bodyPr/>
          <a:lstStyle/>
          <a:p>
            <a:endParaRPr lang="sv-S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4" y="404665"/>
            <a:ext cx="839028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85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8788" y="1440000"/>
            <a:ext cx="722628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Att eleverna förstår att det finns:</a:t>
            </a:r>
            <a:br>
              <a:rPr lang="sv-SE" sz="2800" dirty="0"/>
            </a:br>
            <a:br>
              <a:rPr lang="sv-SE" sz="2800" dirty="0"/>
            </a:br>
            <a:r>
              <a:rPr lang="sv-SE" sz="2800" dirty="0"/>
              <a:t>* Permanenta magneter och </a:t>
            </a:r>
          </a:p>
          <a:p>
            <a:pPr marL="0" indent="0" defTabSz="914400">
              <a:buNone/>
            </a:pPr>
            <a:r>
              <a:rPr lang="sv-SE" sz="2800" dirty="0"/>
              <a:t>* Tillfälliga magneter (magnetiskt material)</a:t>
            </a:r>
          </a:p>
          <a:p>
            <a:pPr marL="0" indent="0" defTabSz="914400">
              <a:buNone/>
            </a:pPr>
            <a:r>
              <a:rPr lang="sv-SE" sz="2800" dirty="0"/>
              <a:t>* Helt omagnetiskt material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4</a:t>
            </a:r>
          </a:p>
        </p:txBody>
      </p:sp>
    </p:spTree>
    <p:extLst>
      <p:ext uri="{BB962C8B-B14F-4D97-AF65-F5344CB8AC3E}">
        <p14:creationId xmlns:p14="http://schemas.microsoft.com/office/powerpoint/2010/main" val="2056130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008112"/>
          </a:xfrm>
        </p:spPr>
        <p:txBody>
          <a:bodyPr/>
          <a:lstStyle/>
          <a:p>
            <a:r>
              <a:rPr lang="sv-SE" sz="3600" dirty="0"/>
              <a:t>UPPDRAG 5 – Hur stark är magneten?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539552" y="980728"/>
            <a:ext cx="7631113" cy="20162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400" dirty="0"/>
              <a:t>Är två magneter starkare än en? Bevisa det!</a:t>
            </a:r>
            <a:br>
              <a:rPr lang="sv-SE" sz="2400" dirty="0"/>
            </a:br>
            <a:r>
              <a:rPr lang="sv-SE" sz="2400" dirty="0"/>
              <a:t>(</a:t>
            </a:r>
            <a:r>
              <a:rPr lang="sv-SE" sz="2400" dirty="0" err="1"/>
              <a:t>Vipeholmsexperimentet</a:t>
            </a:r>
            <a:r>
              <a:rPr lang="sv-SE" sz="2400" dirty="0"/>
              <a:t>)</a:t>
            </a:r>
            <a:br>
              <a:rPr lang="sv-SE" sz="2400" dirty="0"/>
            </a:br>
            <a:endParaRPr lang="sv-SE" sz="2400" dirty="0"/>
          </a:p>
          <a:p>
            <a:pPr defTabSz="914400"/>
            <a:r>
              <a:rPr lang="sv-SE" sz="2400" dirty="0"/>
              <a:t>Hur kan vi testa det?</a:t>
            </a:r>
          </a:p>
          <a:p>
            <a:pPr defTabSz="914400"/>
            <a:r>
              <a:rPr lang="sv-SE" sz="2400" dirty="0"/>
              <a:t>Låt eleverna designa ett test för att mäta magneters styrka.</a:t>
            </a:r>
            <a:br>
              <a:rPr lang="sv-SE" sz="2400" dirty="0"/>
            </a:br>
            <a:endParaRPr lang="sv-SE" sz="2400" dirty="0"/>
          </a:p>
          <a:p>
            <a:pPr defTabSz="914400"/>
            <a:r>
              <a:rPr lang="sv-SE" sz="2400" dirty="0"/>
              <a:t>Förmåga från läroplanen: ”genomföra systematiska undersökningar i fysik”</a:t>
            </a:r>
          </a:p>
          <a:p>
            <a:pPr defTabSz="914400"/>
            <a:br>
              <a:rPr lang="sv-SE" sz="2400" dirty="0"/>
            </a:br>
            <a:r>
              <a:rPr lang="sv-SE" sz="2400" dirty="0"/>
              <a:t>Eleverna ska testa 1, 2, 3, 4, </a:t>
            </a:r>
            <a:r>
              <a:rPr lang="sv-SE" sz="2400" dirty="0">
                <a:solidFill>
                  <a:srgbClr val="FF0000"/>
                </a:solidFill>
              </a:rPr>
              <a:t>(5, 6) </a:t>
            </a:r>
            <a:r>
              <a:rPr lang="sv-SE" sz="2400" dirty="0"/>
              <a:t>magneters styrka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104978"/>
            <a:ext cx="7631113" cy="868362"/>
          </a:xfrm>
        </p:spPr>
        <p:txBody>
          <a:bodyPr>
            <a:normAutofit fontScale="90000"/>
          </a:bodyPr>
          <a:lstStyle/>
          <a:p>
            <a:r>
              <a:rPr lang="sv-SE" dirty="0"/>
              <a:t>Försök att få eleverna att enas om ett standardtestmodell</a:t>
            </a:r>
            <a:br>
              <a:rPr lang="sv-SE" dirty="0"/>
            </a:br>
            <a:endParaRPr lang="sv-SE" dirty="0"/>
          </a:p>
        </p:txBody>
      </p:sp>
      <p:pic>
        <p:nvPicPr>
          <p:cNvPr id="3" name="Picture 4" descr="G:\DCIM\100OLYMP\P703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268" y="2113314"/>
            <a:ext cx="4738938" cy="267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1030215" y="1446898"/>
            <a:ext cx="2859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Handledningens förslag</a:t>
            </a:r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599" y="6448234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A9962-989B-45F9-BB4D-C32DCE7FE842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3" name="Picture 4" descr="G:\DCIM\100OLYMP\P703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-56150"/>
            <a:ext cx="7200800" cy="406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>
            <a:spLocks noChangeArrowheads="1"/>
          </p:cNvSpPr>
          <p:nvPr/>
        </p:nvSpPr>
        <p:spPr bwMode="auto">
          <a:xfrm>
            <a:off x="755475" y="3879782"/>
            <a:ext cx="7200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Tips: </a:t>
            </a:r>
            <a:r>
              <a:rPr lang="en-US" sz="3200" dirty="0" err="1">
                <a:solidFill>
                  <a:schemeClr val="tx1"/>
                </a:solidFill>
              </a:rPr>
              <a:t>Bricka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först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håll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änden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5" y="4696378"/>
            <a:ext cx="3023542" cy="18773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84378" y="4550088"/>
            <a:ext cx="8388423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3200" dirty="0">
                <a:solidFill>
                  <a:schemeClr val="tx1"/>
                </a:solidFill>
              </a:rPr>
              <a:t>Gör stapeldiagram</a:t>
            </a:r>
          </a:p>
          <a:p>
            <a:r>
              <a:rPr lang="sv-SE" sz="2400" dirty="0"/>
              <a:t>Använd ett rutat papper</a:t>
            </a:r>
          </a:p>
          <a:p>
            <a:r>
              <a:rPr lang="sv-SE" sz="3200" dirty="0">
                <a:solidFill>
                  <a:schemeClr val="tx1"/>
                </a:solidFill>
              </a:rPr>
              <a:t>10 minuter i era grupper</a:t>
            </a:r>
          </a:p>
          <a:p>
            <a:endParaRPr lang="sv-SE" sz="3200" b="1" i="1" dirty="0">
              <a:solidFill>
                <a:srgbClr val="FF0000"/>
              </a:solidFill>
            </a:endParaRPr>
          </a:p>
          <a:p>
            <a:endParaRPr lang="sv-S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829319" y="16764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/>
              <a:t>Vad fick ni för resultat?</a:t>
            </a:r>
          </a:p>
          <a:p>
            <a:pPr defTabSz="914400"/>
            <a:r>
              <a:rPr lang="sv-SE" sz="2800"/>
              <a:t>Samma?</a:t>
            </a:r>
          </a:p>
          <a:p>
            <a:pPr defTabSz="914400"/>
            <a:r>
              <a:rPr lang="sv-SE" sz="2800"/>
              <a:t>Medelvärde / median</a:t>
            </a:r>
          </a:p>
          <a:p>
            <a:pPr defTabSz="914400"/>
            <a:r>
              <a:rPr lang="sv-SE" sz="2800"/>
              <a:t>Ökar styrkan proportionerligt?</a:t>
            </a:r>
          </a:p>
          <a:p>
            <a:pPr defTabSz="914400"/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11303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planerar och utför ett kontrollerat experiment för att bestämma en magnet och flera magneters styrka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5</a:t>
            </a:r>
          </a:p>
        </p:txBody>
      </p:sp>
    </p:spTree>
    <p:extLst>
      <p:ext uri="{BB962C8B-B14F-4D97-AF65-F5344CB8AC3E}">
        <p14:creationId xmlns:p14="http://schemas.microsoft.com/office/powerpoint/2010/main" val="145072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/>
          <p:cNvSpPr>
            <a:spLocks noGrp="1"/>
          </p:cNvSpPr>
          <p:nvPr>
            <p:ph type="body" idx="4294967295"/>
          </p:nvPr>
        </p:nvSpPr>
        <p:spPr>
          <a:xfrm>
            <a:off x="685800" y="1676400"/>
            <a:ext cx="7846640" cy="3962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3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LGR 11 - I centralt innehåll står det:</a:t>
            </a:r>
          </a:p>
          <a:p>
            <a:pPr marL="0" indent="0">
              <a:buNone/>
            </a:pPr>
            <a:r>
              <a:rPr lang="sv-SE" sz="1800" i="1" dirty="0"/>
              <a:t>Undervisningen i de naturorienterande ämnena ska behandla:</a:t>
            </a:r>
            <a:br>
              <a:rPr lang="sv-SE" sz="1800" dirty="0"/>
            </a:br>
            <a:r>
              <a:rPr lang="sv-SE" sz="4000" dirty="0"/>
              <a:t>Magneters egenskaper och användning i hemmet och samhället.</a:t>
            </a:r>
          </a:p>
        </p:txBody>
      </p:sp>
      <p:sp>
        <p:nvSpPr>
          <p:cNvPr id="8" name="Rectangle 3"/>
          <p:cNvSpPr/>
          <p:nvPr/>
        </p:nvSpPr>
        <p:spPr>
          <a:xfrm>
            <a:off x="813716" y="131148"/>
            <a:ext cx="728667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9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Magnetism</a:t>
            </a:r>
          </a:p>
        </p:txBody>
      </p:sp>
      <p:pic>
        <p:nvPicPr>
          <p:cNvPr id="5" name="Picture 7" descr="http://upload.wikimedia.org/wikipedia/commons/7/7d/Magnet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44133">
            <a:off x="6090551" y="4262839"/>
            <a:ext cx="27860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429">
            <a:off x="542741" y="4360191"/>
            <a:ext cx="2799633" cy="161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576" y="4321089"/>
            <a:ext cx="1957087" cy="16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90276" y="188640"/>
            <a:ext cx="87537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7200" dirty="0">
                <a:solidFill>
                  <a:schemeClr val="tx1"/>
                </a:solidFill>
                <a:latin typeface="Blackadder ITC" pitchFamily="82" charset="0"/>
              </a:rPr>
              <a:t>Magnetismens historia</a:t>
            </a:r>
            <a:endParaRPr lang="en-US" sz="7200" dirty="0">
              <a:solidFill>
                <a:schemeClr val="tx1"/>
              </a:solidFill>
              <a:latin typeface="Blackadder ITC" pitchFamily="82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979711" y="2143388"/>
            <a:ext cx="48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Temaboken – Vilken upptäckt sidorna 6-7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740352" y="6304235"/>
            <a:ext cx="762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87D98E-9657-48D2-8E9F-BDE2E24B178A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71834" y="930954"/>
            <a:ext cx="836466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000" dirty="0">
                <a:solidFill>
                  <a:schemeClr val="tx1"/>
                </a:solidFill>
              </a:rPr>
              <a:t>Magnesia i Grekland (</a:t>
            </a:r>
            <a:r>
              <a:rPr lang="sv-SE" sz="2000" dirty="0" err="1">
                <a:solidFill>
                  <a:schemeClr val="tx1"/>
                </a:solidFill>
              </a:rPr>
              <a:t>Manisa</a:t>
            </a:r>
            <a:r>
              <a:rPr lang="sv-SE" sz="2000" dirty="0">
                <a:solidFill>
                  <a:schemeClr val="tx1"/>
                </a:solidFill>
              </a:rPr>
              <a:t> i nuvarande Turkiet) – Det finns olika berättelser</a:t>
            </a:r>
          </a:p>
          <a:p>
            <a:pPr algn="l"/>
            <a:r>
              <a:rPr lang="sv-SE" sz="2000" dirty="0">
                <a:solidFill>
                  <a:schemeClr val="tx1"/>
                </a:solidFill>
              </a:rPr>
              <a:t>Magnetit</a:t>
            </a:r>
          </a:p>
          <a:p>
            <a:pPr algn="l"/>
            <a:r>
              <a:rPr lang="sv-SE" sz="2000" dirty="0">
                <a:solidFill>
                  <a:srgbClr val="FF0000"/>
                </a:solidFill>
              </a:rPr>
              <a:t>Invånarna</a:t>
            </a:r>
          </a:p>
          <a:p>
            <a:pPr algn="l"/>
            <a:r>
              <a:rPr lang="sv-SE" sz="2000" dirty="0"/>
              <a:t>Första användningsområdet</a:t>
            </a:r>
            <a:r>
              <a:rPr lang="sv-SE" dirty="0"/>
              <a:t>?</a:t>
            </a:r>
          </a:p>
        </p:txBody>
      </p:sp>
      <p:pic>
        <p:nvPicPr>
          <p:cNvPr id="4" name="Picture 5" descr="C:\Users\Kimmen\Documents\Mina skanningar\skann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8147" y="1325672"/>
            <a:ext cx="336232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5177531" y="49980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Tzhu</a:t>
            </a:r>
            <a:r>
              <a:rPr lang="sv-SE" dirty="0"/>
              <a:t> </a:t>
            </a:r>
            <a:r>
              <a:rPr lang="sv-SE" dirty="0" err="1"/>
              <a:t>shih</a:t>
            </a:r>
            <a:r>
              <a:rPr lang="sv-SE" dirty="0"/>
              <a:t> - Kärleksstenar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74220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323528" y="26064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000" dirty="0"/>
              <a:t>Var hittade man magnetiskt material för första gången? (Enligt vad som finns skrivet)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F5C93D-1F6A-4D7B-87F0-D94A9AE0C529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7544" y="332656"/>
            <a:ext cx="7858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Nästa användningsområde?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830" y="928688"/>
            <a:ext cx="2000250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5000" y="2924944"/>
            <a:ext cx="8715375" cy="220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500" dirty="0">
                <a:solidFill>
                  <a:srgbClr val="FF0000"/>
                </a:solidFill>
              </a:rPr>
              <a:t>Franz Anton </a:t>
            </a:r>
            <a:r>
              <a:rPr lang="sv-SE" sz="2500" dirty="0" err="1">
                <a:solidFill>
                  <a:srgbClr val="FF0000"/>
                </a:solidFill>
              </a:rPr>
              <a:t>Mesmer</a:t>
            </a:r>
            <a:endParaRPr lang="sv-SE" sz="2500" dirty="0">
              <a:solidFill>
                <a:srgbClr val="FF0000"/>
              </a:solidFill>
            </a:endParaRPr>
          </a:p>
          <a:p>
            <a:r>
              <a:rPr lang="sv-SE" sz="2500" dirty="0">
                <a:solidFill>
                  <a:srgbClr val="FF0000"/>
                </a:solidFill>
              </a:rPr>
              <a:t>Magnetisörens femte vinter av P.O. Engqvist</a:t>
            </a:r>
          </a:p>
          <a:p>
            <a:endParaRPr lang="sv-SE" sz="2500" dirty="0">
              <a:solidFill>
                <a:schemeClr val="tx1"/>
              </a:solidFill>
            </a:endParaRPr>
          </a:p>
          <a:p>
            <a:r>
              <a:rPr lang="sv-SE" sz="2500" dirty="0">
                <a:solidFill>
                  <a:schemeClr val="tx1"/>
                </a:solidFill>
              </a:rPr>
              <a:t>Nästa och kanske det viktigaste användningsområdet?</a:t>
            </a:r>
          </a:p>
        </p:txBody>
      </p:sp>
      <p:pic>
        <p:nvPicPr>
          <p:cNvPr id="6" name="Picture 5" descr="http://www.jan-buchwald.dk/images/Billeder%20dynamo/Cykel%20dynamo%20lucas_eng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238750"/>
            <a:ext cx="1440160" cy="15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http://www.generatormart.com/data/power-generator/generatormart/200802132014366886/power-generator-electric-generator-equipment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5195888"/>
            <a:ext cx="19288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071688" y="5176838"/>
            <a:ext cx="42148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3200" dirty="0">
                <a:solidFill>
                  <a:schemeClr val="tx1"/>
                </a:solidFill>
              </a:rPr>
              <a:t>Michael </a:t>
            </a:r>
            <a:r>
              <a:rPr lang="sv-SE" sz="3200" dirty="0" err="1">
                <a:solidFill>
                  <a:schemeClr val="tx1"/>
                </a:solidFill>
              </a:rPr>
              <a:t>Faraday</a:t>
            </a:r>
            <a:br>
              <a:rPr lang="sv-SE" sz="3200" dirty="0">
                <a:solidFill>
                  <a:schemeClr val="tx1"/>
                </a:solidFill>
              </a:rPr>
            </a:br>
            <a:r>
              <a:rPr lang="sv-SE" sz="3200" dirty="0">
                <a:solidFill>
                  <a:schemeClr val="tx1"/>
                </a:solidFill>
              </a:rPr>
              <a:t>1791-1867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568952" cy="576064"/>
          </a:xfrm>
        </p:spPr>
        <p:txBody>
          <a:bodyPr/>
          <a:lstStyle/>
          <a:p>
            <a:r>
              <a:rPr lang="sv-SE" sz="3200" dirty="0"/>
              <a:t>UPPDRAG 6 – Tillverka en egen kompass</a:t>
            </a:r>
          </a:p>
        </p:txBody>
      </p:sp>
      <p:pic>
        <p:nvPicPr>
          <p:cNvPr id="10" name="Picture 5" descr="http://www.raddningsverket.se/upload/Statistik/img/kompass_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45624">
            <a:off x="3325718" y="2398092"/>
            <a:ext cx="2180087" cy="247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www.raddningsverket.se/upload/Statistik/img/kompass_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81077">
            <a:off x="7199109" y="3998509"/>
            <a:ext cx="1514533" cy="17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1"/>
          <p:cNvSpPr txBox="1">
            <a:spLocks/>
          </p:cNvSpPr>
          <p:nvPr/>
        </p:nvSpPr>
        <p:spPr>
          <a:xfrm>
            <a:off x="8346504" y="6621016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76BA9-5D1E-4D0B-A07B-965C89FB00F5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12440" y="1011500"/>
            <a:ext cx="7443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Tips: Lägg ut kompasserna innan lektionen och kontrollera vilka som visar rätt</a:t>
            </a:r>
            <a:br>
              <a:rPr lang="sv-SE" sz="2800" dirty="0">
                <a:solidFill>
                  <a:schemeClr val="tx1"/>
                </a:solidFill>
              </a:rPr>
            </a:br>
            <a:endParaRPr lang="sv-SE" sz="2800" dirty="0">
              <a:solidFill>
                <a:schemeClr val="tx1"/>
              </a:solidFill>
            </a:endParaRPr>
          </a:p>
          <a:p>
            <a:pPr algn="l"/>
            <a:r>
              <a:rPr lang="sv-SE" sz="2800" dirty="0"/>
              <a:t>Vad har använder man en kompass till?</a:t>
            </a:r>
            <a:br>
              <a:rPr lang="sv-SE" sz="2800" dirty="0"/>
            </a:br>
            <a:endParaRPr lang="sv-SE" sz="2800" dirty="0">
              <a:solidFill>
                <a:schemeClr val="tx1"/>
              </a:solidFill>
            </a:endParaRPr>
          </a:p>
          <a:p>
            <a:pPr algn="l"/>
            <a:r>
              <a:rPr lang="sv-SE" sz="3200" dirty="0">
                <a:solidFill>
                  <a:srgbClr val="FF0000"/>
                </a:solidFill>
              </a:rPr>
              <a:t>Varför pekar alla kompasser åt samma håll? </a:t>
            </a:r>
            <a:br>
              <a:rPr lang="sv-SE" sz="2400" dirty="0">
                <a:solidFill>
                  <a:srgbClr val="FF0000"/>
                </a:solidFill>
              </a:rPr>
            </a:br>
            <a:r>
              <a:rPr lang="sv-SE" sz="2400" dirty="0">
                <a:solidFill>
                  <a:srgbClr val="FF0000"/>
                </a:solidFill>
              </a:rPr>
              <a:t>(om de är hela vill säga</a:t>
            </a:r>
            <a:r>
              <a:rPr lang="sv-SE" sz="2400" dirty="0">
                <a:solidFill>
                  <a:srgbClr val="FF0000"/>
                </a:solidFill>
                <a:sym typeface="Wingdings" pitchFamily="2" charset="2"/>
              </a:rPr>
              <a:t>) </a:t>
            </a:r>
            <a:br>
              <a:rPr lang="sv-SE" sz="2400" dirty="0">
                <a:solidFill>
                  <a:srgbClr val="FF0000"/>
                </a:solidFill>
                <a:sym typeface="Wingdings" pitchFamily="2" charset="2"/>
              </a:rPr>
            </a:br>
            <a:endParaRPr lang="sv-S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Kimmen\Documents\Mina skanningar\skann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4598" y="3452188"/>
            <a:ext cx="4736386" cy="230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467544" y="332656"/>
            <a:ext cx="85634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 err="1"/>
              <a:t>Hur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det</a:t>
            </a:r>
            <a:r>
              <a:rPr lang="en-US" sz="2400" dirty="0"/>
              <a:t> </a:t>
            </a:r>
            <a:r>
              <a:rPr lang="en-US" sz="2400" dirty="0" err="1"/>
              <a:t>då</a:t>
            </a:r>
            <a:r>
              <a:rPr lang="en-US" sz="2400" dirty="0"/>
              <a:t>? </a:t>
            </a:r>
            <a:br>
              <a:rPr lang="en-US" sz="2400" dirty="0"/>
            </a:br>
            <a:r>
              <a:rPr lang="en-US" sz="2400" dirty="0" err="1"/>
              <a:t>Jorden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en magnet och </a:t>
            </a:r>
            <a:r>
              <a:rPr lang="en-US" sz="2400" dirty="0" err="1"/>
              <a:t>inte</a:t>
            </a:r>
            <a:r>
              <a:rPr lang="en-US" sz="2400" dirty="0"/>
              <a:t> </a:t>
            </a:r>
            <a:r>
              <a:rPr lang="en-US" sz="2400" dirty="0" err="1"/>
              <a:t>flera</a:t>
            </a:r>
            <a:r>
              <a:rPr lang="en-US" sz="2400" dirty="0"/>
              <a:t> och </a:t>
            </a:r>
            <a:r>
              <a:rPr lang="en-US" sz="2400" dirty="0" err="1"/>
              <a:t>det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jordens</a:t>
            </a:r>
            <a:r>
              <a:rPr lang="en-US" sz="2400" dirty="0"/>
              <a:t> </a:t>
            </a:r>
            <a:r>
              <a:rPr lang="en-US" sz="2400" dirty="0" err="1"/>
              <a:t>magnetfält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påverkar</a:t>
            </a:r>
            <a:r>
              <a:rPr lang="en-US" sz="2400" dirty="0"/>
              <a:t> </a:t>
            </a:r>
            <a:r>
              <a:rPr lang="en-US" sz="2400" dirty="0" err="1"/>
              <a:t>magneten</a:t>
            </a:r>
            <a:r>
              <a:rPr lang="en-US" sz="2400" dirty="0"/>
              <a:t> I </a:t>
            </a:r>
            <a:r>
              <a:rPr lang="en-US" sz="2400" dirty="0" err="1"/>
              <a:t>kompassen</a:t>
            </a:r>
            <a:r>
              <a:rPr lang="en-US" sz="2400" dirty="0"/>
              <a:t> </a:t>
            </a: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Jorden på en OH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67545" y="2779350"/>
            <a:ext cx="4143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v-SE" sz="2400" dirty="0">
                <a:solidFill>
                  <a:schemeClr val="tx1"/>
                </a:solidFill>
              </a:rPr>
              <a:t>Den magnetiska nordpolen är egentligen en sydände</a:t>
            </a:r>
            <a:endParaRPr lang="en-US" sz="2400" dirty="0"/>
          </a:p>
        </p:txBody>
      </p:sp>
      <p:sp>
        <p:nvSpPr>
          <p:cNvPr id="5" name="textruta 4"/>
          <p:cNvSpPr txBox="1"/>
          <p:nvPr/>
        </p:nvSpPr>
        <p:spPr>
          <a:xfrm>
            <a:off x="466744" y="3675754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/>
              <a:t>Polerna</a:t>
            </a:r>
            <a:r>
              <a:rPr lang="en-US" sz="2400" dirty="0"/>
              <a:t> </a:t>
            </a:r>
            <a:r>
              <a:rPr lang="en-US" sz="2400" dirty="0" err="1"/>
              <a:t>flyttar</a:t>
            </a:r>
            <a:r>
              <a:rPr lang="en-US" sz="2400" dirty="0"/>
              <a:t> sig </a:t>
            </a:r>
            <a:r>
              <a:rPr lang="en-US" sz="2400" dirty="0" err="1"/>
              <a:t>hela</a:t>
            </a:r>
            <a:r>
              <a:rPr lang="en-US" sz="2400" dirty="0"/>
              <a:t> </a:t>
            </a:r>
            <a:r>
              <a:rPr lang="en-US" sz="2400" dirty="0" err="1"/>
              <a:t>tiden</a:t>
            </a:r>
            <a:endParaRPr lang="en-US" sz="2400" dirty="0"/>
          </a:p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467544" y="4644425"/>
            <a:ext cx="382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/>
              <a:t>Dessutom</a:t>
            </a:r>
            <a:r>
              <a:rPr lang="en-US" sz="2400" dirty="0"/>
              <a:t> </a:t>
            </a:r>
            <a:r>
              <a:rPr lang="en-US" sz="2400" dirty="0" err="1"/>
              <a:t>byter</a:t>
            </a:r>
            <a:r>
              <a:rPr lang="en-US" sz="2400" dirty="0"/>
              <a:t> </a:t>
            </a:r>
            <a:r>
              <a:rPr lang="en-US" sz="2400" dirty="0" err="1"/>
              <a:t>polerna</a:t>
            </a:r>
            <a:r>
              <a:rPr lang="en-US" sz="2400" dirty="0"/>
              <a:t> plats </a:t>
            </a:r>
            <a:r>
              <a:rPr lang="en-US" sz="2400" dirty="0" err="1"/>
              <a:t>då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då</a:t>
            </a:r>
            <a:r>
              <a:rPr lang="en-US" sz="2400" dirty="0"/>
              <a:t>, </a:t>
            </a:r>
            <a:r>
              <a:rPr lang="en-US" sz="2400" dirty="0" err="1"/>
              <a:t>senast</a:t>
            </a:r>
            <a:r>
              <a:rPr lang="en-US" sz="2400" dirty="0"/>
              <a:t> 780000 </a:t>
            </a:r>
            <a:r>
              <a:rPr lang="en-US" sz="2400" dirty="0" err="1"/>
              <a:t>år</a:t>
            </a:r>
            <a:r>
              <a:rPr lang="en-US" sz="2400" dirty="0"/>
              <a:t> sedan</a:t>
            </a:r>
            <a:endParaRPr lang="sv-SE" sz="2400" dirty="0"/>
          </a:p>
        </p:txBody>
      </p:sp>
      <p:sp>
        <p:nvSpPr>
          <p:cNvPr id="7" name="textruta 6"/>
          <p:cNvSpPr txBox="1"/>
          <p:nvPr/>
        </p:nvSpPr>
        <p:spPr>
          <a:xfrm>
            <a:off x="467545" y="1849470"/>
            <a:ext cx="8563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400" dirty="0"/>
              <a:t>Den geografiska nordpolen och den magnetiska ligger inte på riktigt samma ställe, 150 mil ifrån varandra</a:t>
            </a:r>
            <a:endParaRPr lang="en-US" sz="2400" dirty="0"/>
          </a:p>
          <a:p>
            <a:pPr algn="l"/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8A4215-6C91-4B70-BD17-EF0BA40F5CD4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7188" y="214313"/>
            <a:ext cx="8501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3200">
                <a:solidFill>
                  <a:schemeClr val="tx1"/>
                </a:solidFill>
              </a:rPr>
              <a:t>Utan magnetfältet inget liv på jorden</a:t>
            </a:r>
          </a:p>
        </p:txBody>
      </p:sp>
      <p:pic>
        <p:nvPicPr>
          <p:cNvPr id="4" name="Picture 4" descr="C:\Users\Kimmen\Documents\Mina skanningar\skann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72087"/>
            <a:ext cx="8766794" cy="360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f/fd/Magnetosphere_schematic_sv.jpg/450px-Magnetosphere_schematic_sv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5" y="131869"/>
            <a:ext cx="8519942" cy="666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F2353906-74C1-41B8-8405-7C5054B2E50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1520" y="40358"/>
            <a:ext cx="8471240" cy="61493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Norrsken/</a:t>
            </a:r>
            <a:r>
              <a:rPr lang="sv-SE" sz="2800" dirty="0"/>
              <a:t>Polarsken</a:t>
            </a:r>
            <a:r>
              <a:rPr lang="sv-SE" sz="3600" dirty="0"/>
              <a:t> </a:t>
            </a:r>
            <a:br>
              <a:rPr lang="sv-SE" sz="3600" dirty="0"/>
            </a:br>
            <a:r>
              <a:rPr lang="sv-SE" sz="2400" dirty="0"/>
              <a:t>är ett himlafenomen som uppstår när laddade partiklar huvudsakligen elektroner som accelererats till höga energier i jordens </a:t>
            </a:r>
            <a:r>
              <a:rPr lang="sv-SE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 tooltip="Magnetosfär"/>
              </a:rPr>
              <a:t>magnetosfär</a:t>
            </a:r>
            <a:r>
              <a:rPr lang="sv-SE" sz="2400" dirty="0"/>
              <a:t> kraschar i atmosfären. Sådan acceleration sker bara i vissa områden i </a:t>
            </a:r>
            <a:r>
              <a:rPr lang="sv-SE" sz="2400" dirty="0" err="1">
                <a:hlinkClick r:id="rId2" tooltip="Magnetosfär"/>
              </a:rPr>
              <a:t>magnetosfären</a:t>
            </a:r>
            <a:r>
              <a:rPr lang="sv-SE" sz="2400" dirty="0"/>
              <a:t>, vilket gör att polarskenet huvudsakligen uppträder i ringformade områden runt jordens två magnetiska poler. Polarsken på norra halvklotet kallas norrsken. Ordet sydsken används sällan, men syftar på polarsken runt sydpolen. (</a:t>
            </a:r>
            <a:r>
              <a:rPr lang="sv-SE" sz="2400" dirty="0" err="1"/>
              <a:t>Wikipedia</a:t>
            </a:r>
            <a:r>
              <a:rPr lang="sv-SE" sz="2400" dirty="0"/>
              <a:t>) </a:t>
            </a:r>
            <a:br>
              <a:rPr lang="sv-SE" sz="2400" dirty="0"/>
            </a:br>
            <a:r>
              <a:rPr lang="sv-SE" sz="2400" dirty="0"/>
              <a:t>Excitation uppstår = </a:t>
            </a:r>
            <a:r>
              <a:rPr lang="sv-SE" sz="2400" dirty="0">
                <a:hlinkClick r:id="rId3" tooltip="Energi"/>
              </a:rPr>
              <a:t>energi</a:t>
            </a:r>
            <a:r>
              <a:rPr lang="sv-SE" sz="2400" dirty="0"/>
              <a:t> tillförs en </a:t>
            </a:r>
            <a:r>
              <a:rPr lang="sv-SE" sz="2400" dirty="0">
                <a:hlinkClick r:id="rId4" tooltip="Atom"/>
              </a:rPr>
              <a:t>atom</a:t>
            </a:r>
            <a:r>
              <a:rPr lang="sv-SE" sz="2400" dirty="0"/>
              <a:t> så att en </a:t>
            </a:r>
            <a:r>
              <a:rPr lang="sv-SE" sz="2400" dirty="0">
                <a:hlinkClick r:id="rId5" tooltip="Elektron"/>
              </a:rPr>
              <a:t>elektron</a:t>
            </a:r>
            <a:r>
              <a:rPr lang="sv-SE" sz="2400" dirty="0"/>
              <a:t> i atomen "hoppar upp" till ett </a:t>
            </a:r>
            <a:r>
              <a:rPr lang="sv-SE" sz="2400" dirty="0">
                <a:hlinkClick r:id="rId6" tooltip="Elektronskal"/>
              </a:rPr>
              <a:t>skal</a:t>
            </a:r>
            <a:r>
              <a:rPr lang="sv-SE" sz="2400" dirty="0"/>
              <a:t> som innehåller mer energi. Energin tillförs genom att en elektron exempelvis absorberar en </a:t>
            </a:r>
            <a:r>
              <a:rPr lang="sv-SE" sz="2400" dirty="0">
                <a:hlinkClick r:id="rId7" tooltip="Foton"/>
              </a:rPr>
              <a:t>foton</a:t>
            </a:r>
            <a:r>
              <a:rPr lang="sv-SE" sz="2400" dirty="0"/>
              <a:t>, eller krockar med en närliggande atom eller partikel.</a:t>
            </a:r>
            <a:br>
              <a:rPr lang="sv-SE" sz="2400" dirty="0"/>
            </a:br>
            <a:br>
              <a:rPr lang="sv-SE" sz="2400" dirty="0"/>
            </a:br>
            <a:endParaRPr lang="sv-S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0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men\Pictures\2008-05-21--\P703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272" y="1739633"/>
            <a:ext cx="8036317" cy="416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4661" y="285750"/>
            <a:ext cx="87946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Följ instruktionerna på </a:t>
            </a:r>
            <a:r>
              <a:rPr lang="en-US" sz="2800" dirty="0" err="1"/>
              <a:t>arbetsblad</a:t>
            </a:r>
            <a:r>
              <a:rPr lang="en-US" sz="2800" dirty="0"/>
              <a:t> E6:2 (10 </a:t>
            </a:r>
            <a:r>
              <a:rPr lang="en-US" sz="2800" dirty="0" err="1"/>
              <a:t>minuter</a:t>
            </a:r>
            <a:r>
              <a:rPr lang="en-US" sz="2800" dirty="0"/>
              <a:t>)</a:t>
            </a:r>
            <a:br>
              <a:rPr lang="en-US" sz="2800" dirty="0"/>
            </a:br>
            <a:r>
              <a:rPr lang="en-US" sz="2800" dirty="0" err="1"/>
              <a:t>Rött</a:t>
            </a:r>
            <a:r>
              <a:rPr lang="en-US" sz="2800" dirty="0"/>
              <a:t> </a:t>
            </a:r>
            <a:r>
              <a:rPr lang="en-US" sz="2800" dirty="0" err="1"/>
              <a:t>klistermärke</a:t>
            </a:r>
            <a:endParaRPr lang="en-US" sz="2800" dirty="0"/>
          </a:p>
          <a:p>
            <a:pPr algn="ctr"/>
            <a:r>
              <a:rPr lang="en-US" sz="2800" dirty="0"/>
              <a:t>Film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76736" y="5445224"/>
            <a:ext cx="66866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10 </a:t>
            </a:r>
            <a:r>
              <a:rPr lang="en-US" sz="2400" dirty="0" err="1"/>
              <a:t>minuter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grupperna</a:t>
            </a:r>
            <a:r>
              <a:rPr lang="en-US" sz="2400" dirty="0" err="1">
                <a:solidFill>
                  <a:schemeClr val="tx1"/>
                </a:solidFill>
              </a:rPr>
              <a:t>Lycka</a:t>
            </a:r>
            <a:r>
              <a:rPr lang="en-US" sz="2400" dirty="0">
                <a:solidFill>
                  <a:schemeClr val="tx1"/>
                </a:solidFill>
              </a:rPr>
              <a:t> till!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078175" y="6021288"/>
            <a:ext cx="598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Temaboken – Magnetism som syns, Flyttfåglar på rätt kurs, Hitta rätt på öppet hav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B83BA-A119-43A8-BFC1-22D2F34A65C5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-1224485" y="32774"/>
            <a:ext cx="728667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Magnetism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55575" y="3917131"/>
            <a:ext cx="74888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v-SE" sz="2800" dirty="0">
                <a:solidFill>
                  <a:schemeClr val="tx1"/>
                </a:solidFill>
              </a:rPr>
              <a:t>Fascinerande, ny forskning hela tiden,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Fortfarande många frågor som är obesvarade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-37324" y="5120482"/>
            <a:ext cx="9144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2400" dirty="0">
                <a:solidFill>
                  <a:schemeClr val="tx1"/>
                </a:solidFill>
                <a:latin typeface="Copperplate Gothic Bold" pitchFamily="34" charset="0"/>
              </a:rPr>
              <a:t>Mål 1: Förstå kärnan i </a:t>
            </a:r>
            <a:r>
              <a:rPr lang="sv-SE" sz="2400" dirty="0">
                <a:latin typeface="Copperplate Gothic Bold" pitchFamily="34" charset="0"/>
              </a:rPr>
              <a:t>varje uppdrag</a:t>
            </a:r>
            <a:r>
              <a:rPr lang="sv-SE" sz="2400" dirty="0">
                <a:solidFill>
                  <a:schemeClr val="tx1"/>
                </a:solidFill>
                <a:latin typeface="Copperplate Gothic Bold" pitchFamily="34" charset="0"/>
              </a:rPr>
              <a:t> &amp; testa svåra uppdrag</a:t>
            </a:r>
            <a:br>
              <a:rPr lang="sv-SE" sz="2400" dirty="0">
                <a:solidFill>
                  <a:schemeClr val="tx1"/>
                </a:solidFill>
                <a:latin typeface="Copperplate Gothic Bold" pitchFamily="34" charset="0"/>
              </a:rPr>
            </a:br>
            <a:r>
              <a:rPr lang="sv-SE" sz="2400" dirty="0">
                <a:solidFill>
                  <a:schemeClr val="tx1"/>
                </a:solidFill>
                <a:latin typeface="+mj-lt"/>
              </a:rPr>
              <a:t>Mer prat i början mer praktiskt i slutet</a:t>
            </a:r>
            <a:br>
              <a:rPr lang="sv-SE" sz="2400" dirty="0">
                <a:solidFill>
                  <a:schemeClr val="tx1"/>
                </a:solidFill>
                <a:latin typeface="Copperplate Gothic Bold" pitchFamily="34" charset="0"/>
              </a:rPr>
            </a:br>
            <a:r>
              <a:rPr lang="sv-SE" sz="2200" b="1" dirty="0">
                <a:latin typeface="Arial Unicode MS" pitchFamily="34" charset="-128"/>
              </a:rPr>
              <a:t>Högt tempo - Vi kommer att behöva </a:t>
            </a:r>
            <a:r>
              <a:rPr lang="sv-SE" sz="2200" b="1" dirty="0">
                <a:solidFill>
                  <a:schemeClr val="tx1"/>
                </a:solidFill>
                <a:latin typeface="Arial Unicode MS" pitchFamily="34" charset="-128"/>
              </a:rPr>
              <a:t>tiden till </a:t>
            </a:r>
            <a:r>
              <a:rPr lang="sv-SE" sz="2200" b="1" dirty="0">
                <a:latin typeface="Arial Unicode MS" pitchFamily="34" charset="-128"/>
              </a:rPr>
              <a:t>16:00</a:t>
            </a:r>
            <a:r>
              <a:rPr lang="sv-SE" sz="2200" b="1" dirty="0">
                <a:solidFill>
                  <a:schemeClr val="tx1"/>
                </a:solidFill>
                <a:latin typeface="Copperplate Gothic Bold" pitchFamily="34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Copperplate Gothic Bold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410">
            <a:off x="5229651" y="386258"/>
            <a:ext cx="3457149" cy="277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081">
            <a:off x="571972" y="1103029"/>
            <a:ext cx="4000028" cy="259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05" y="2024637"/>
            <a:ext cx="2161815" cy="19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11303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vet vad man har en kompass till</a:t>
            </a:r>
          </a:p>
          <a:p>
            <a:pPr marL="0" indent="0" defTabSz="914400">
              <a:buNone/>
            </a:pPr>
            <a:r>
              <a:rPr lang="sv-SE" sz="2800" dirty="0"/>
              <a:t>De kan göra en egen kompass</a:t>
            </a:r>
          </a:p>
          <a:p>
            <a:pPr marL="0" indent="0" defTabSz="914400">
              <a:buNone/>
            </a:pPr>
            <a:r>
              <a:rPr lang="sv-SE" sz="2800" dirty="0"/>
              <a:t>De förstår att jorden har ett magnetfält</a:t>
            </a:r>
          </a:p>
          <a:p>
            <a:pPr marL="0" indent="0" defTabSz="914400">
              <a:buNone/>
            </a:pPr>
            <a:r>
              <a:rPr lang="sv-SE" sz="2800" dirty="0"/>
              <a:t>De förstår hur en kompass fungerar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6</a:t>
            </a:r>
          </a:p>
        </p:txBody>
      </p:sp>
    </p:spTree>
    <p:extLst>
      <p:ext uri="{BB962C8B-B14F-4D97-AF65-F5344CB8AC3E}">
        <p14:creationId xmlns:p14="http://schemas.microsoft.com/office/powerpoint/2010/main" val="2085048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14313" y="398269"/>
            <a:ext cx="83581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sz="2400" dirty="0">
                <a:solidFill>
                  <a:schemeClr val="tx1"/>
                </a:solidFill>
              </a:rPr>
              <a:t>Tänk bort att det är en kompass!</a:t>
            </a: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Er uppgift: Få “kompassen” att rotera utan att röra den och med minsta möjliga ansträngning. Snabbast vinner! Lycka till!</a:t>
            </a:r>
          </a:p>
          <a:p>
            <a:pPr algn="l"/>
            <a:r>
              <a:rPr lang="sv-SE" sz="2400" dirty="0"/>
              <a:t>Vad har detta med en motor att göra tro?</a:t>
            </a:r>
          </a:p>
          <a:p>
            <a:pPr algn="l"/>
            <a:r>
              <a:rPr lang="sv-SE" sz="2400" dirty="0">
                <a:solidFill>
                  <a:schemeClr val="tx1"/>
                </a:solidFill>
              </a:rPr>
              <a:t>Ett syfte med detta tema är att förstå hur en elmotor fungerar</a:t>
            </a: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Det ni ser här är grunden för hur en elmotor fungerar</a:t>
            </a: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Temat är uppbyggt så att man får följa forskarna under 200 år steg för steg har lyckats förstå och utnyttja detta fenomen</a:t>
            </a:r>
          </a:p>
          <a:p>
            <a:pPr algn="l"/>
            <a:endParaRPr lang="sv-SE" sz="2400" dirty="0">
              <a:solidFill>
                <a:srgbClr val="FF0000"/>
              </a:solidFill>
            </a:endParaRP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Men, hur tror ni </a:t>
            </a:r>
            <a:r>
              <a:rPr lang="sv-SE" sz="2400" dirty="0" err="1">
                <a:solidFill>
                  <a:srgbClr val="FF0000"/>
                </a:solidFill>
              </a:rPr>
              <a:t>Faraday</a:t>
            </a:r>
            <a:r>
              <a:rPr lang="sv-SE" sz="2400" dirty="0">
                <a:solidFill>
                  <a:srgbClr val="FF0000"/>
                </a:solidFill>
              </a:rPr>
              <a:t> och Co vill förbättra sin enkla motor?</a:t>
            </a:r>
          </a:p>
          <a:p>
            <a:pPr algn="l"/>
            <a:endParaRPr lang="sv-S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392031"/>
            <a:ext cx="7631113" cy="868362"/>
          </a:xfrm>
        </p:spPr>
        <p:txBody>
          <a:bodyPr/>
          <a:lstStyle/>
          <a:p>
            <a:r>
              <a:rPr lang="sv-SE" dirty="0"/>
              <a:t>UPPDRAG 7 – Magnetism och elektricitet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11560" y="1302106"/>
            <a:ext cx="7631113" cy="33123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 dirty="0"/>
              <a:t>Vad är elektricitet? Låt eleverna diskutera/repetera två och två!</a:t>
            </a:r>
          </a:p>
          <a:p>
            <a:pPr defTabSz="914400"/>
            <a:endParaRPr lang="sv-SE" sz="2800" dirty="0"/>
          </a:p>
          <a:p>
            <a:pPr defTabSz="914400"/>
            <a:endParaRPr lang="sv-SE" sz="2800" dirty="0"/>
          </a:p>
          <a:p>
            <a:pPr defTabSz="914400"/>
            <a:r>
              <a:rPr lang="sv-SE" sz="2800" dirty="0"/>
              <a:t>Har man inte jobbat med elektricitet innan bör man ha en liten genomgång. </a:t>
            </a:r>
          </a:p>
          <a:p>
            <a:pPr defTabSz="914400"/>
            <a:endParaRPr lang="sv-SE" dirty="0"/>
          </a:p>
          <a:p>
            <a:pPr defTabSz="914400"/>
            <a:endParaRPr lang="sv-SE" dirty="0"/>
          </a:p>
          <a:p>
            <a:pPr defTabSz="914400"/>
            <a:endParaRPr lang="sv-SE" dirty="0"/>
          </a:p>
          <a:p>
            <a:pPr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600" y="5726992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131A59-1F6A-408C-BFCC-409B4BD061C1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5536" y="240460"/>
            <a:ext cx="84296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sz="2800" dirty="0">
                <a:solidFill>
                  <a:schemeClr val="tx1"/>
                </a:solidFill>
              </a:rPr>
              <a:t>För att spara lite tid gör vi uppdrag 7 tillsammans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sv-SE" sz="2800" dirty="0">
                <a:solidFill>
                  <a:schemeClr val="tx1"/>
                </a:solidFill>
              </a:rPr>
              <a:t>Lätt att följa Lärarhandledningen</a:t>
            </a:r>
          </a:p>
        </p:txBody>
      </p:sp>
      <p:pic>
        <p:nvPicPr>
          <p:cNvPr id="4" name="Picture 2" descr="C:\Users\Kimmen\Pictures\2008-05-21--\P703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318952"/>
            <a:ext cx="5500688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56793" y="5017360"/>
            <a:ext cx="41665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...få lampan att lysa!</a:t>
            </a:r>
          </a:p>
          <a:p>
            <a:r>
              <a:rPr lang="sv-SE" sz="2800" i="1" dirty="0"/>
              <a:t>(Jag visar strömbrytaren</a:t>
            </a:r>
            <a:r>
              <a:rPr lang="sv-SE" sz="2400" i="1" dirty="0"/>
              <a:t>)</a:t>
            </a:r>
            <a:endParaRPr lang="sv-SE" sz="2400" i="1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857250" y="1814896"/>
            <a:ext cx="4146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Med dessa föremål...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67292-6206-4091-A023-378D54B90101}" type="slidenum">
              <a:rPr kumimoji="0" lang="sv-SE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461548"/>
            <a:ext cx="8766175" cy="3108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sv-SE" sz="2800" dirty="0">
                <a:solidFill>
                  <a:schemeClr val="tx1"/>
                </a:solidFill>
                <a:cs typeface="Times New Roman" pitchFamily="18" charset="0"/>
              </a:rPr>
              <a:t>Har man gjort ”Kretsar kring el” blir detta en enkel uppgift</a:t>
            </a:r>
          </a:p>
          <a:p>
            <a:pPr algn="l"/>
            <a:r>
              <a:rPr lang="en-US" sz="2800" dirty="0" err="1">
                <a:solidFill>
                  <a:schemeClr val="tx1"/>
                </a:solidFill>
              </a:rPr>
              <a:t>Byt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lamphållaren</a:t>
            </a:r>
            <a:r>
              <a:rPr lang="en-US" sz="2800" dirty="0">
                <a:solidFill>
                  <a:schemeClr val="tx1"/>
                </a:solidFill>
              </a:rPr>
              <a:t> mot en </a:t>
            </a:r>
            <a:r>
              <a:rPr lang="en-US" sz="2800" dirty="0" err="1">
                <a:solidFill>
                  <a:schemeClr val="tx1"/>
                </a:solidFill>
              </a:rPr>
              <a:t>lång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kabel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sv-SE" sz="2800" dirty="0"/>
              <a:t>Lägg kabeln längs med kompassens nål</a:t>
            </a:r>
            <a:endParaRPr lang="en-US" sz="2800" dirty="0"/>
          </a:p>
          <a:p>
            <a:pPr algn="l"/>
            <a:r>
              <a:rPr lang="en-US" sz="2800" dirty="0" err="1">
                <a:solidFill>
                  <a:schemeClr val="tx1"/>
                </a:solidFill>
              </a:rPr>
              <a:t>Slå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strömmen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slå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av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strömmen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 err="1"/>
              <a:t>Vänd</a:t>
            </a:r>
            <a:r>
              <a:rPr lang="en-US" sz="2800" dirty="0"/>
              <a:t> </a:t>
            </a:r>
            <a:r>
              <a:rPr lang="en-US" sz="2800" dirty="0" err="1"/>
              <a:t>på</a:t>
            </a:r>
            <a:r>
              <a:rPr lang="en-US" sz="2800" dirty="0"/>
              <a:t> </a:t>
            </a:r>
            <a:r>
              <a:rPr lang="en-US" sz="2800" dirty="0" err="1"/>
              <a:t>batteriet</a:t>
            </a:r>
            <a:endParaRPr lang="en-US" sz="2800" dirty="0"/>
          </a:p>
          <a:p>
            <a:pPr algn="l"/>
            <a:r>
              <a:rPr lang="en-US" sz="2800" dirty="0"/>
              <a:t>Film</a:t>
            </a:r>
          </a:p>
        </p:txBody>
      </p:sp>
      <p:pic>
        <p:nvPicPr>
          <p:cNvPr id="4" name="Picture 2" descr="C:\Users\Kimmen\Pictures\2008-05-21--\P703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123" y="3182169"/>
            <a:ext cx="6061753" cy="367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förstår att elektricitet ger upphov till magnetism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7</a:t>
            </a:r>
          </a:p>
        </p:txBody>
      </p:sp>
    </p:spTree>
    <p:extLst>
      <p:ext uri="{BB962C8B-B14F-4D97-AF65-F5344CB8AC3E}">
        <p14:creationId xmlns:p14="http://schemas.microsoft.com/office/powerpoint/2010/main" val="2445176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483536"/>
            <a:ext cx="8784976" cy="576064"/>
          </a:xfrm>
        </p:spPr>
        <p:txBody>
          <a:bodyPr/>
          <a:lstStyle/>
          <a:p>
            <a:r>
              <a:rPr lang="sv-SE" dirty="0"/>
              <a:t>UPPDRAG 8 – Vi utforskar fältet runt en spole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539552" y="987592"/>
            <a:ext cx="8208912" cy="59766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400" dirty="0"/>
              <a:t>Vi har konstaterat att det finns ett magnetfält kring en strömförande ledning</a:t>
            </a:r>
          </a:p>
          <a:p>
            <a:pPr defTabSz="914400"/>
            <a:r>
              <a:rPr lang="sv-SE" sz="2400" dirty="0"/>
              <a:t>Hur får vi lednigen mer magnetisk?</a:t>
            </a:r>
          </a:p>
          <a:p>
            <a:pPr defTabSz="914400"/>
            <a:r>
              <a:rPr lang="sv-SE" sz="2400" dirty="0"/>
              <a:t>Man koncentrerar elektromagnetismen</a:t>
            </a:r>
          </a:p>
          <a:p>
            <a:pPr defTabSz="914400"/>
            <a:endParaRPr lang="sv-SE" sz="2400" dirty="0"/>
          </a:p>
          <a:p>
            <a:pPr defTabSz="914400"/>
            <a:r>
              <a:rPr lang="sv-SE" sz="2400" dirty="0"/>
              <a:t>Designa ett eller flera experiment som hjälper dig att ta reda på mer om det fält som uppstår kring en spole. Rita ditt förslag i anteckningsboken (styr in dem på att använda den lilla kompassen)</a:t>
            </a:r>
          </a:p>
          <a:p>
            <a:pPr defTabSz="914400"/>
            <a:endParaRPr lang="sv-SE" sz="2400" dirty="0"/>
          </a:p>
          <a:p>
            <a:pPr defTabSz="914400"/>
            <a:endParaRPr lang="sv-SE" dirty="0"/>
          </a:p>
          <a:p>
            <a:pPr defTabSz="914400"/>
            <a:br>
              <a:rPr lang="sv-SE" dirty="0"/>
            </a:br>
            <a:endParaRPr lang="sv-SE" dirty="0"/>
          </a:p>
          <a:p>
            <a:pPr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79512" y="476672"/>
            <a:ext cx="8715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Har Spolen / (elektromagneten) en nord- och en sydsida?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immen\Pictures\2008-05-21--\P703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94569"/>
            <a:ext cx="414337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Kimmen\Pictures\2008-05-21--\P703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275" y="1594569"/>
            <a:ext cx="42449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995936" y="4623519"/>
            <a:ext cx="5500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dirty="0">
                <a:solidFill>
                  <a:schemeClr val="tx1"/>
                </a:solidFill>
              </a:rPr>
              <a:t>Efter att ha vänt på elektromagneten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359694" y="548508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Vad händer om man vänder på batteriet tro?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förstår att en spole ökar upp elkabelns magnetism</a:t>
            </a:r>
            <a:br>
              <a:rPr lang="sv-SE" sz="2800" dirty="0"/>
            </a:br>
            <a:endParaRPr lang="sv-SE" sz="2800" dirty="0"/>
          </a:p>
          <a:p>
            <a:pPr marL="0" indent="0" defTabSz="914400">
              <a:buNone/>
            </a:pPr>
            <a:r>
              <a:rPr lang="sv-SE" sz="2800" dirty="0"/>
              <a:t>Eleverna utforskar magnetfältet kring en spole och lär sig att spolen har en syd och en nordända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8</a:t>
            </a:r>
          </a:p>
        </p:txBody>
      </p:sp>
    </p:spTree>
    <p:extLst>
      <p:ext uri="{BB962C8B-B14F-4D97-AF65-F5344CB8AC3E}">
        <p14:creationId xmlns:p14="http://schemas.microsoft.com/office/powerpoint/2010/main" val="32269035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60040" y="260648"/>
            <a:ext cx="8676456" cy="868362"/>
          </a:xfrm>
        </p:spPr>
        <p:txBody>
          <a:bodyPr/>
          <a:lstStyle/>
          <a:p>
            <a:r>
              <a:rPr lang="sv-SE" dirty="0"/>
              <a:t>UPPDRAG 9 – Skapa en egen elektromagnet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5800" y="620688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v-SE" dirty="0"/>
          </a:p>
          <a:p>
            <a:pPr defTabSz="914400"/>
            <a:r>
              <a:rPr lang="sv-SE" sz="2600" dirty="0"/>
              <a:t>Vilket eller vilka material påverkas av elektromagnetism? </a:t>
            </a:r>
          </a:p>
          <a:p>
            <a:pPr defTabSz="914400"/>
            <a:r>
              <a:rPr lang="sv-SE" sz="2600" dirty="0"/>
              <a:t>Kan kanske spolen samverka med detta material för att bli starkare?</a:t>
            </a:r>
          </a:p>
          <a:p>
            <a:pPr defTabSz="914400"/>
            <a:r>
              <a:rPr lang="sv-SE" sz="2600" dirty="0"/>
              <a:t>Uppgiften är nu att få spolens magnetfält att bli så starkt så att ni kan lyfta 5 gem från bordet </a:t>
            </a:r>
            <a:r>
              <a:rPr lang="sv-SE" sz="2600" dirty="0">
                <a:solidFill>
                  <a:srgbClr val="FF0000"/>
                </a:solidFill>
              </a:rPr>
              <a:t>och lägga dem i plastmuggen utan att röra gemen (många kreativa förslag)</a:t>
            </a:r>
          </a:p>
          <a:p>
            <a:pPr defTabSz="914400"/>
            <a:r>
              <a:rPr lang="sv-SE" sz="2600" dirty="0"/>
              <a:t>Se materialet på  arbetsblad E9:1</a:t>
            </a:r>
          </a:p>
          <a:p>
            <a:pPr defTabSz="914400"/>
            <a:endParaRPr lang="sv-SE" dirty="0"/>
          </a:p>
          <a:p>
            <a:pPr defTabSz="914400"/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0200">
            <a:off x="5344612" y="5142867"/>
            <a:ext cx="2193925" cy="1347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27">
            <a:off x="2060237" y="5331484"/>
            <a:ext cx="1700213" cy="1214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2"/>
          <p:cNvSpPr txBox="1">
            <a:spLocks/>
          </p:cNvSpPr>
          <p:nvPr/>
        </p:nvSpPr>
        <p:spPr>
          <a:xfrm>
            <a:off x="685800" y="9940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Font typeface="Arial" panose="020B0604020202020204" pitchFamily="34" charset="0"/>
              <a:buChar char="•"/>
            </a:pPr>
            <a:r>
              <a:rPr lang="sv-SE" sz="2400" dirty="0"/>
              <a:t>Ta reda på elevernas förkunskaper om magnetism</a:t>
            </a:r>
            <a:br>
              <a:rPr lang="sv-SE" sz="2400" dirty="0"/>
            </a:br>
            <a:r>
              <a:rPr lang="sv-SE" sz="2400" dirty="0"/>
              <a:t>”Vad tänker du på när du hör ordet magnet?”     (”Vad tror du dig veta om magnetism?”  </a:t>
            </a:r>
            <a:br>
              <a:rPr lang="sv-SE" sz="2400" dirty="0"/>
            </a:br>
            <a:r>
              <a:rPr lang="sv-SE" sz="2400" dirty="0"/>
              <a:t>”Var har du sett att man använder magneter?”)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sv-SE" sz="2400" dirty="0"/>
              <a:t>EPA-modellen       (Hur lång betänketid får elever i genomsnitt)</a:t>
            </a:r>
          </a:p>
          <a:p>
            <a:pPr defTabSz="914400">
              <a:buFont typeface="Arial" panose="020B0604020202020204" pitchFamily="34" charset="0"/>
              <a:buChar char="•"/>
            </a:pPr>
            <a:r>
              <a:rPr lang="en-US" sz="2400" dirty="0" err="1"/>
              <a:t>Vad</a:t>
            </a:r>
            <a:r>
              <a:rPr lang="en-US" sz="2400" dirty="0"/>
              <a:t> </a:t>
            </a:r>
            <a:r>
              <a:rPr lang="en-US" sz="2400" dirty="0" err="1"/>
              <a:t>vill</a:t>
            </a:r>
            <a:r>
              <a:rPr lang="en-US" sz="2400" dirty="0"/>
              <a:t> du </a:t>
            </a:r>
            <a:r>
              <a:rPr lang="en-US" sz="2400" dirty="0" err="1"/>
              <a:t>veta</a:t>
            </a:r>
            <a:r>
              <a:rPr lang="en-US" sz="2400" dirty="0"/>
              <a:t> om </a:t>
            </a:r>
            <a:r>
              <a:rPr lang="en-US" sz="2400" dirty="0" err="1"/>
              <a:t>magneter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magnetism?</a:t>
            </a:r>
          </a:p>
          <a:p>
            <a:pPr defTabSz="914400">
              <a:buFont typeface="Arial" panose="020B0604020202020204" pitchFamily="34" charset="0"/>
              <a:buChar char="•"/>
            </a:pPr>
            <a:endParaRPr lang="sv-SE" dirty="0"/>
          </a:p>
          <a:p>
            <a:pPr defTabSz="914400"/>
            <a:endParaRPr lang="sv-SE" dirty="0"/>
          </a:p>
        </p:txBody>
      </p:sp>
      <p:sp>
        <p:nvSpPr>
          <p:cNvPr id="3" name="Rubrik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631113" cy="868362"/>
          </a:xfrm>
        </p:spPr>
        <p:txBody>
          <a:bodyPr/>
          <a:lstStyle/>
          <a:p>
            <a:r>
              <a:rPr lang="sv-SE" dirty="0"/>
              <a:t>UPPDRAG 1 - Samling runt magneter</a:t>
            </a:r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immen\Pictures\2008-05-21--\P703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6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ruta 2"/>
          <p:cNvSpPr txBox="1"/>
          <p:nvPr/>
        </p:nvSpPr>
        <p:spPr>
          <a:xfrm>
            <a:off x="4620802" y="5699863"/>
            <a:ext cx="4009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bg1"/>
                </a:solidFill>
              </a:rPr>
              <a:t>Två fördelar med en elektromagnet?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F4FD688E-CC53-4F12-81AA-D5576E17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802" y="327140"/>
            <a:ext cx="4009490" cy="708615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chemeClr val="bg1"/>
                </a:solidFill>
              </a:rPr>
              <a:t>Likheter och skillnader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85DF798-DA31-4D04-B14B-004240B4CBD6}"/>
              </a:ext>
            </a:extLst>
          </p:cNvPr>
          <p:cNvSpPr txBox="1">
            <a:spLocks/>
          </p:cNvSpPr>
          <p:nvPr/>
        </p:nvSpPr>
        <p:spPr>
          <a:xfrm>
            <a:off x="4523198" y="742638"/>
            <a:ext cx="4281755" cy="207248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 sz="2800" dirty="0">
                <a:solidFill>
                  <a:schemeClr val="bg1"/>
                </a:solidFill>
              </a:rPr>
              <a:t>Vilka likheter och skillnader finns de mellan en permanent magnet och en elektromagnet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22E29B6-43F0-4ADB-9A04-67EE702F163E}"/>
              </a:ext>
            </a:extLst>
          </p:cNvPr>
          <p:cNvSpPr txBox="1"/>
          <p:nvPr/>
        </p:nvSpPr>
        <p:spPr>
          <a:xfrm>
            <a:off x="339046" y="4335694"/>
            <a:ext cx="3606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Gör detta uppdrag och diskutera frågorna i 10 minuter</a:t>
            </a:r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901327" y="616422"/>
            <a:ext cx="7631113" cy="868362"/>
          </a:xfrm>
        </p:spPr>
        <p:txBody>
          <a:bodyPr/>
          <a:lstStyle/>
          <a:p>
            <a:r>
              <a:rPr lang="sv-SE" dirty="0"/>
              <a:t>Elektronerna i elledningen påverkar järnatomerna</a:t>
            </a:r>
          </a:p>
        </p:txBody>
      </p:sp>
      <p:pic>
        <p:nvPicPr>
          <p:cNvPr id="5" name="Picture 2" descr="http://www.emu.dk/gsk/fag/fys/ckf/fase2/2fokv/elektromagnetisme/eksperimenter_med_elektromagnetisme/elektromagnet_smaamagneter_3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3556"/>
            <a:ext cx="6060529" cy="45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7903" y="823636"/>
            <a:ext cx="7643993" cy="763864"/>
          </a:xfrm>
        </p:spPr>
        <p:txBody>
          <a:bodyPr>
            <a:normAutofit fontScale="90000"/>
          </a:bodyPr>
          <a:lstStyle/>
          <a:p>
            <a:r>
              <a:rPr lang="sv-SE" sz="2800" dirty="0">
                <a:solidFill>
                  <a:srgbClr val="FF0000"/>
                </a:solidFill>
              </a:rPr>
              <a:t>Hur ser magnetfältet ut kring vår elektromagnet?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084" y="1651137"/>
            <a:ext cx="6582619" cy="423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708864"/>
            <a:ext cx="7631113" cy="868362"/>
          </a:xfrm>
        </p:spPr>
        <p:txBody>
          <a:bodyPr/>
          <a:lstStyle/>
          <a:p>
            <a:r>
              <a:rPr lang="sv-SE" dirty="0"/>
              <a:t>Likheter och skillnader</a:t>
            </a:r>
          </a:p>
        </p:txBody>
      </p:sp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5800" y="1666126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 sz="2400" dirty="0"/>
              <a:t>De finns vissa likheter mellan en permanent magnet och en elektromagnet. Dessa är:</a:t>
            </a:r>
          </a:p>
          <a:p>
            <a:pPr marL="0" indent="0" defTabSz="914400"/>
            <a:br>
              <a:rPr lang="sv-SE" sz="2400" dirty="0"/>
            </a:br>
            <a:r>
              <a:rPr lang="sv-SE" sz="2400" dirty="0"/>
              <a:t>De finns skillnader mellan en permanent magnet och en elektromagnet. Dessa är:</a:t>
            </a:r>
          </a:p>
          <a:p>
            <a:pPr marL="0" indent="0" defTabSz="914400"/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70339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förstår att man med hjälp av en järnkärna kan få en betydligt starkare elektromagnet än om man bara har spolen</a:t>
            </a:r>
          </a:p>
          <a:p>
            <a:pPr marL="0" indent="0" defTabSz="914400">
              <a:buNone/>
            </a:pPr>
            <a:r>
              <a:rPr lang="sv-SE" sz="2800" dirty="0"/>
              <a:t>De ser likheterna och skillnaderna mellan en permanent magnet och en elektromagnet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9</a:t>
            </a:r>
          </a:p>
        </p:txBody>
      </p:sp>
    </p:spTree>
    <p:extLst>
      <p:ext uri="{BB962C8B-B14F-4D97-AF65-F5344CB8AC3E}">
        <p14:creationId xmlns:p14="http://schemas.microsoft.com/office/powerpoint/2010/main" val="2461713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868362"/>
          </a:xfrm>
        </p:spPr>
        <p:txBody>
          <a:bodyPr/>
          <a:lstStyle/>
          <a:p>
            <a:r>
              <a:rPr lang="sv-SE" dirty="0"/>
              <a:t>UPPDRAG 10 – Gör elektromagneten starkare</a:t>
            </a: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3568" y="592643"/>
            <a:ext cx="7992888" cy="38164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800" dirty="0"/>
              <a:t>Målet med uppdraget är att man ska lära sig hur man gör en starkare elektromagnet.</a:t>
            </a:r>
          </a:p>
          <a:p>
            <a:pPr defTabSz="914400"/>
            <a:r>
              <a:rPr lang="sv-SE" sz="2800" dirty="0"/>
              <a:t>Se arbetsblad E10:1, (</a:t>
            </a:r>
            <a:r>
              <a:rPr lang="sv-SE" sz="2800" dirty="0" err="1"/>
              <a:t>ev</a:t>
            </a:r>
            <a:r>
              <a:rPr lang="sv-SE" sz="2800" dirty="0"/>
              <a:t> kan man lägga till tjocka skruvar och olika sorters kopplingstråd) </a:t>
            </a:r>
            <a:r>
              <a:rPr lang="sv-SE" sz="2800" b="1" dirty="0"/>
              <a:t>Max 2 batterier</a:t>
            </a:r>
          </a:p>
          <a:p>
            <a:pPr defTabSz="914400"/>
            <a:endParaRPr lang="sv-SE" sz="2400" dirty="0"/>
          </a:p>
          <a:p>
            <a:pPr defTabSz="914400"/>
            <a:endParaRPr lang="sv-SE" sz="2400" dirty="0"/>
          </a:p>
          <a:p>
            <a:pPr defTabSz="914400"/>
            <a:r>
              <a:rPr lang="sv-SE" dirty="0"/>
              <a:t> </a:t>
            </a:r>
          </a:p>
          <a:p>
            <a:pPr defTabSz="914400"/>
            <a:endParaRPr lang="sv-SE" dirty="0"/>
          </a:p>
          <a:p>
            <a:pPr defTabSz="914400"/>
            <a:endParaRPr lang="sv-SE" dirty="0"/>
          </a:p>
          <a:p>
            <a:pPr defTabSz="914400"/>
            <a:endParaRPr lang="en-US" dirty="0"/>
          </a:p>
          <a:p>
            <a:pPr defTabSz="914400"/>
            <a:endParaRPr lang="sv-SE" dirty="0"/>
          </a:p>
          <a:p>
            <a:pPr defTabSz="914400"/>
            <a:endParaRPr lang="sv-SE" dirty="0"/>
          </a:p>
          <a:p>
            <a:pPr defTabSz="914400"/>
            <a:endParaRPr lang="sv-SE" dirty="0"/>
          </a:p>
          <a:p>
            <a:pPr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8079037" cy="3960000"/>
          </a:xfrm>
        </p:spPr>
        <p:txBody>
          <a:bodyPr/>
          <a:lstStyle/>
          <a:p>
            <a:pPr marL="0" indent="0">
              <a:buNone/>
            </a:pPr>
            <a:r>
              <a:rPr lang="sv-SE" sz="2800" dirty="0"/>
              <a:t>Man kan jobba olika styrt beroende på elevgrupp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5652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395536" y="1800154"/>
            <a:ext cx="8496944" cy="16561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sz="2400" dirty="0">
                <a:cs typeface="Times New Roman" pitchFamily="18" charset="0"/>
              </a:rPr>
              <a:t>Viktig grundsten alltid när man forskar /experimenterar är att </a:t>
            </a:r>
            <a:r>
              <a:rPr lang="sv-SE" sz="2400" b="1" dirty="0">
                <a:cs typeface="Times New Roman" pitchFamily="18" charset="0"/>
              </a:rPr>
              <a:t>ändra en variabel åt gången</a:t>
            </a:r>
            <a:r>
              <a:rPr lang="sv-SE" sz="2400" dirty="0">
                <a:cs typeface="Times New Roman" pitchFamily="18" charset="0"/>
              </a:rPr>
              <a:t>. Man gör en så kallad ”fair test.</a:t>
            </a:r>
          </a:p>
          <a:p>
            <a:pPr defTabSz="914400"/>
            <a:r>
              <a:rPr lang="sv-SE" sz="2400" dirty="0">
                <a:cs typeface="Times New Roman" pitchFamily="18" charset="0"/>
              </a:rPr>
              <a:t>Detta tränar man på i detta uppdrag!</a:t>
            </a:r>
            <a:endParaRPr lang="sv-SE" sz="2400" dirty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559372" y="3264298"/>
            <a:ext cx="7139876" cy="2779776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400" dirty="0"/>
              <a:t>Ett tips: Gör det ganska styrt till att börja med!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5F33D5C-2FAE-444A-8A52-4A2F1A8052AC}"/>
              </a:ext>
            </a:extLst>
          </p:cNvPr>
          <p:cNvSpPr txBox="1"/>
          <p:nvPr/>
        </p:nvSpPr>
        <p:spPr>
          <a:xfrm>
            <a:off x="559372" y="444594"/>
            <a:ext cx="77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Kontrollerad undersökning: </a:t>
            </a:r>
            <a:r>
              <a:rPr lang="sv-SE" sz="2800" b="1" dirty="0" err="1"/>
              <a:t>Fairtest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31056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9057A3-9818-46BC-A830-FB080310D1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7" y="710536"/>
            <a:ext cx="7976295" cy="3960000"/>
          </a:xfrm>
        </p:spPr>
        <p:txBody>
          <a:bodyPr/>
          <a:lstStyle/>
          <a:p>
            <a:pPr marL="0" indent="0">
              <a:buNone/>
            </a:pPr>
            <a:r>
              <a:rPr lang="sv-SE" sz="2800" dirty="0"/>
              <a:t>Ni ska kontrollera hur många brickor de olika elektromagneterna kan lyfta – Jag visar!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64097FE-EA0F-4AF2-B074-B87896D63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01" y="2001419"/>
            <a:ext cx="2451086" cy="435748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75C848A-9ECB-4413-920D-4AA2333C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57" y="3110935"/>
            <a:ext cx="2440674" cy="43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1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2"/>
          <p:cNvSpPr txBox="1">
            <a:spLocks/>
          </p:cNvSpPr>
          <p:nvPr/>
        </p:nvSpPr>
        <p:spPr>
          <a:xfrm>
            <a:off x="685800" y="1676400"/>
            <a:ext cx="7631113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/>
            <a:r>
              <a:rPr lang="sv-SE" sz="2800">
                <a:solidFill>
                  <a:srgbClr val="FF0000"/>
                </a:solidFill>
              </a:rPr>
              <a:t>Text skrivet med rött = mina egna inslag</a:t>
            </a:r>
          </a:p>
          <a:p>
            <a:pPr defTabSz="91440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8"/>
          </p:nvPr>
        </p:nvSpPr>
        <p:spPr>
          <a:xfrm>
            <a:off x="4838701" y="534269"/>
            <a:ext cx="4221769" cy="396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v-SE" sz="2100" dirty="0"/>
              <a:t>Gör en elektromagnet med </a:t>
            </a:r>
            <a:br>
              <a:rPr lang="sv-SE" sz="2100" dirty="0"/>
            </a:br>
            <a:r>
              <a:rPr lang="sv-SE" sz="2100" dirty="0"/>
              <a:t>*Ett batteri </a:t>
            </a:r>
            <a:br>
              <a:rPr lang="sv-SE" sz="2100" dirty="0"/>
            </a:br>
            <a:r>
              <a:rPr lang="sv-SE" sz="2100" dirty="0"/>
              <a:t>*En standardskruv i järn</a:t>
            </a:r>
            <a:br>
              <a:rPr lang="sv-SE" sz="2100" dirty="0"/>
            </a:br>
            <a:r>
              <a:rPr lang="sv-SE" sz="2100" dirty="0"/>
              <a:t>*Gul isolerad kopplingstråd 50 varv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100" dirty="0"/>
              <a:t>Gör en elektromagnet med  </a:t>
            </a:r>
            <a:br>
              <a:rPr lang="sv-SE" sz="2100" dirty="0"/>
            </a:br>
            <a:r>
              <a:rPr lang="sv-SE" sz="2100" dirty="0"/>
              <a:t>*Två batterier </a:t>
            </a:r>
            <a:r>
              <a:rPr lang="sv-SE" sz="2100" dirty="0" err="1"/>
              <a:t>seriakopplade</a:t>
            </a:r>
            <a:br>
              <a:rPr lang="sv-SE" sz="2100" dirty="0"/>
            </a:br>
            <a:r>
              <a:rPr lang="sv-SE" sz="2100" dirty="0"/>
              <a:t>*En standardskruv i järn</a:t>
            </a:r>
            <a:br>
              <a:rPr lang="sv-SE" sz="2100" dirty="0"/>
            </a:br>
            <a:r>
              <a:rPr lang="sv-SE" sz="2100" dirty="0"/>
              <a:t>*Gul isolerad kopplingstråd 25 varv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100" dirty="0"/>
              <a:t>Gör en elektromagnet med </a:t>
            </a:r>
            <a:br>
              <a:rPr lang="sv-SE" sz="2100" dirty="0"/>
            </a:br>
            <a:r>
              <a:rPr lang="sv-SE" sz="2100" dirty="0"/>
              <a:t>*Ett batteri</a:t>
            </a:r>
            <a:br>
              <a:rPr lang="sv-SE" sz="2100" dirty="0"/>
            </a:br>
            <a:r>
              <a:rPr lang="sv-SE" sz="2100" dirty="0"/>
              <a:t>*En mässingsskruv</a:t>
            </a:r>
            <a:br>
              <a:rPr lang="sv-SE" sz="2100" dirty="0"/>
            </a:br>
            <a:r>
              <a:rPr lang="sv-SE" sz="2100" dirty="0"/>
              <a:t>*Gul isolerad kopplingstråd 25 varv</a:t>
            </a:r>
          </a:p>
          <a:p>
            <a:pPr marL="457200" indent="-457200">
              <a:buFont typeface="+mj-lt"/>
              <a:buAutoNum type="arabicPeriod"/>
            </a:pPr>
            <a:endParaRPr lang="sv-SE" sz="22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315789" y="2898000"/>
            <a:ext cx="4279392" cy="39600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Referensen</a:t>
            </a:r>
          </a:p>
          <a:p>
            <a:pPr marL="0" indent="0">
              <a:buNone/>
            </a:pPr>
            <a:r>
              <a:rPr lang="sv-SE" sz="2400" dirty="0"/>
              <a:t>Gör en elektromagnet med </a:t>
            </a:r>
            <a:br>
              <a:rPr lang="sv-SE" sz="2400" dirty="0"/>
            </a:br>
            <a:r>
              <a:rPr lang="sv-SE" sz="2400" dirty="0"/>
              <a:t>*Ett batteri </a:t>
            </a:r>
            <a:br>
              <a:rPr lang="sv-SE" sz="2400" dirty="0"/>
            </a:br>
            <a:r>
              <a:rPr lang="sv-SE" sz="2400" dirty="0"/>
              <a:t>*En standardskruv i järn</a:t>
            </a:r>
            <a:br>
              <a:rPr lang="sv-SE" sz="2400" dirty="0"/>
            </a:br>
            <a:r>
              <a:rPr lang="sv-SE" sz="2400" dirty="0"/>
              <a:t>*Gul isolerad kopplingstråd 25 varv</a:t>
            </a:r>
            <a:br>
              <a:rPr lang="sv-SE" dirty="0"/>
            </a:b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911283" y="5660812"/>
            <a:ext cx="610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Avslutningsvis, om ni hinner, använder ni era kunskaper och gör en så stark elektromagnet som möjligt dock ej fler än 2 batterier.</a:t>
            </a:r>
            <a:br>
              <a:rPr lang="sv-SE" sz="1600" dirty="0"/>
            </a:br>
            <a:r>
              <a:rPr lang="sv-SE" sz="1600" dirty="0"/>
              <a:t>Magnetometer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01" y="596236"/>
            <a:ext cx="3015021" cy="2019712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2137978" y="78042"/>
            <a:ext cx="610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Så här ska ni jobba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4D0D2F8-5A9E-4B41-AE0D-B848A96C0721}"/>
              </a:ext>
            </a:extLst>
          </p:cNvPr>
          <p:cNvSpPr txBox="1"/>
          <p:nvPr/>
        </p:nvSpPr>
        <p:spPr>
          <a:xfrm>
            <a:off x="3123344" y="6405923"/>
            <a:ext cx="382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Jobba i grupperna i 10 minuter</a:t>
            </a:r>
          </a:p>
        </p:txBody>
      </p:sp>
    </p:spTree>
    <p:extLst>
      <p:ext uri="{BB962C8B-B14F-4D97-AF65-F5344CB8AC3E}">
        <p14:creationId xmlns:p14="http://schemas.microsoft.com/office/powerpoint/2010/main" val="3587120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38312" y="1282529"/>
            <a:ext cx="6007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Testa batterierna regelbundet</a:t>
            </a:r>
            <a:br>
              <a:rPr lang="sv-SE" sz="2400" dirty="0"/>
            </a:b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Använd ”morse”-</a:t>
            </a:r>
            <a:r>
              <a:rPr lang="sv-SE" sz="2400" dirty="0" err="1"/>
              <a:t>stömbrytarfunktionen</a:t>
            </a:r>
            <a:r>
              <a:rPr lang="sv-SE" sz="2400" dirty="0"/>
              <a:t> man jobbar 2 och 2</a:t>
            </a:r>
            <a:br>
              <a:rPr lang="sv-SE" sz="2400" dirty="0"/>
            </a:b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Tryck ihop den virade tråden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Om brickor blir för tungt så kan man använda gem istället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8E9A9D7-5147-4FD5-AAF8-A97C300191AD}"/>
              </a:ext>
            </a:extLst>
          </p:cNvPr>
          <p:cNvSpPr txBox="1"/>
          <p:nvPr/>
        </p:nvSpPr>
        <p:spPr>
          <a:xfrm>
            <a:off x="400692" y="318499"/>
            <a:ext cx="662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481189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" y="863601"/>
            <a:ext cx="8135519" cy="408220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B1F9924-F521-4752-B372-30123C792EC7}"/>
              </a:ext>
            </a:extLst>
          </p:cNvPr>
          <p:cNvSpPr txBox="1"/>
          <p:nvPr/>
        </p:nvSpPr>
        <p:spPr>
          <a:xfrm>
            <a:off x="541120" y="2052320"/>
            <a:ext cx="35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</a:t>
            </a:r>
          </a:p>
          <a:p>
            <a:r>
              <a:rPr lang="sv-SE" dirty="0"/>
              <a:t>B</a:t>
            </a:r>
          </a:p>
          <a:p>
            <a:r>
              <a:rPr lang="sv-SE" dirty="0"/>
              <a:t>C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BA558AD-AEBB-4D9B-B24A-CF98A0F500CD}"/>
              </a:ext>
            </a:extLst>
          </p:cNvPr>
          <p:cNvSpPr txBox="1"/>
          <p:nvPr/>
        </p:nvSpPr>
        <p:spPr>
          <a:xfrm>
            <a:off x="50800" y="1369489"/>
            <a:ext cx="136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Alla gör</a:t>
            </a:r>
            <a:br>
              <a:rPr lang="sv-SE" dirty="0"/>
            </a:br>
            <a:r>
              <a:rPr lang="sv-SE" dirty="0"/>
              <a:t>denna</a:t>
            </a:r>
          </a:p>
        </p:txBody>
      </p:sp>
    </p:spTree>
    <p:extLst>
      <p:ext uri="{BB962C8B-B14F-4D97-AF65-F5344CB8AC3E}">
        <p14:creationId xmlns:p14="http://schemas.microsoft.com/office/powerpoint/2010/main" val="1865769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400" dirty="0"/>
              <a:t>Ett elevexempel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5" y="1665027"/>
            <a:ext cx="8824506" cy="494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60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tränas i att jobba systematiskt</a:t>
            </a:r>
          </a:p>
          <a:p>
            <a:pPr marL="0" indent="0" defTabSz="914400">
              <a:buNone/>
            </a:pPr>
            <a:r>
              <a:rPr lang="sv-SE" sz="2800" dirty="0"/>
              <a:t>Eleverna lär sig olika sätt att göra en elektromagneten starkare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10</a:t>
            </a:r>
          </a:p>
        </p:txBody>
      </p:sp>
    </p:spTree>
    <p:extLst>
      <p:ext uri="{BB962C8B-B14F-4D97-AF65-F5344CB8AC3E}">
        <p14:creationId xmlns:p14="http://schemas.microsoft.com/office/powerpoint/2010/main" val="35043295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0509"/>
            <a:ext cx="7416824" cy="312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ruta 3"/>
          <p:cNvSpPr txBox="1"/>
          <p:nvPr/>
        </p:nvSpPr>
        <p:spPr>
          <a:xfrm>
            <a:off x="179512" y="38582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/>
              <a:t>Uppdrag 11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23331" y="1364776"/>
            <a:ext cx="4135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Visa hur den ser ut!</a:t>
            </a:r>
          </a:p>
        </p:txBody>
      </p:sp>
    </p:spTree>
    <p:extLst>
      <p:ext uri="{BB962C8B-B14F-4D97-AF65-F5344CB8AC3E}">
        <p14:creationId xmlns:p14="http://schemas.microsoft.com/office/powerpoint/2010/main" val="27932102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362" y="2980115"/>
            <a:ext cx="6707766" cy="282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ktangel 2"/>
          <p:cNvSpPr/>
          <p:nvPr/>
        </p:nvSpPr>
        <p:spPr>
          <a:xfrm>
            <a:off x="118750" y="54868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Batteri, strömbrytare och kablar bakom spolen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Ha tillräckligt långa sladdändar från spolen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Magneten nära men inte mitt för. Starta när magneten är en aning förskjuten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Lägg något under burken med spolen (t ex böcker) om du behöver få den högre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Ta reda på spolens nord och syd sida. Starta med en repulsion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Ev. korta ner sugröret.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Försök att använd både den repellerande kraften och den attraherande</a:t>
            </a:r>
          </a:p>
          <a:p>
            <a:pPr algn="l">
              <a:buFont typeface="Wingdings" pitchFamily="2" charset="2"/>
              <a:buChar char="§"/>
            </a:pPr>
            <a:r>
              <a:rPr lang="sv-SE" sz="1900" dirty="0">
                <a:solidFill>
                  <a:srgbClr val="FF0000"/>
                </a:solidFill>
              </a:rPr>
              <a:t> Ta ev. hjälp av grannens elektromagnet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79512" y="4462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Tips – uppdrag 11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491880" y="6309320"/>
            <a:ext cx="1944216" cy="576064"/>
          </a:xfrm>
        </p:spPr>
        <p:txBody>
          <a:bodyPr/>
          <a:lstStyle/>
          <a:p>
            <a:r>
              <a:rPr lang="sv-SE" dirty="0" err="1"/>
              <a:t>Filmtime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611560" y="458669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800" dirty="0"/>
              <a:t>Poängtera för eleverna att de har skapat en förenklad elektrisk motor!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5241" y="4756245"/>
            <a:ext cx="2999412" cy="126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Kimmen\Pictures\2008-05-21--\P703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87523"/>
            <a:ext cx="2664296" cy="138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820">
            <a:off x="3675623" y="4781337"/>
            <a:ext cx="437257" cy="24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4501356" y="6022392"/>
            <a:ext cx="33843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Hur kan den bli bättre?</a:t>
            </a:r>
          </a:p>
          <a:p>
            <a:endParaRPr lang="sv-SE" dirty="0"/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685800" y="3044552"/>
            <a:ext cx="7631113" cy="146456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sv-SE" dirty="0"/>
              <a:t>Jämför dess två:</a:t>
            </a:r>
          </a:p>
          <a:p>
            <a:pPr marL="0" indent="0" defTabSz="914400"/>
            <a:r>
              <a:rPr lang="sv-SE" dirty="0"/>
              <a:t>Skillnader 			Fördelar </a:t>
            </a:r>
          </a:p>
          <a:p>
            <a:pPr marL="0" indent="0" defTabSz="914400"/>
            <a:r>
              <a:rPr lang="sv-SE" dirty="0"/>
              <a:t>Likheter				Nackdelar</a:t>
            </a: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förstår hur man kan få något att rotera med hjälp av magnetism. (en förenklad elmotor)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11</a:t>
            </a:r>
          </a:p>
        </p:txBody>
      </p:sp>
    </p:spTree>
    <p:extLst>
      <p:ext uri="{BB962C8B-B14F-4D97-AF65-F5344CB8AC3E}">
        <p14:creationId xmlns:p14="http://schemas.microsoft.com/office/powerpoint/2010/main" val="24007042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631113" cy="868362"/>
          </a:xfrm>
        </p:spPr>
        <p:txBody>
          <a:bodyPr/>
          <a:lstStyle/>
          <a:p>
            <a:r>
              <a:rPr lang="sv-SE" dirty="0"/>
              <a:t>UPPDRAG 12 – Bygg en egen motor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516045A-9A55-4DC7-8FB5-F621405B1156}"/>
              </a:ext>
            </a:extLst>
          </p:cNvPr>
          <p:cNvSpPr txBox="1"/>
          <p:nvPr/>
        </p:nvSpPr>
        <p:spPr>
          <a:xfrm>
            <a:off x="965771" y="1561673"/>
            <a:ext cx="67706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Gå in på hemsidan nta.stockholm.se    </a:t>
            </a:r>
          </a:p>
          <a:p>
            <a:r>
              <a:rPr lang="sv-SE" sz="2800" dirty="0"/>
              <a:t>Klicka på ”Teman”</a:t>
            </a:r>
          </a:p>
          <a:p>
            <a:r>
              <a:rPr lang="sv-SE" sz="2800" dirty="0"/>
              <a:t>Klicka på ”Magneter och motorer”</a:t>
            </a:r>
          </a:p>
          <a:p>
            <a:r>
              <a:rPr lang="sv-SE" sz="2800" dirty="0"/>
              <a:t>Skrolla ner tills du hittar dokumentet: </a:t>
            </a:r>
            <a:br>
              <a:rPr lang="sv-SE" sz="2800" dirty="0"/>
            </a:br>
            <a:r>
              <a:rPr lang="sv-SE" sz="2800" dirty="0"/>
              <a:t>”Alternativ motor till uppdrag 12”</a:t>
            </a:r>
          </a:p>
          <a:p>
            <a:r>
              <a:rPr lang="sv-SE" sz="2800" dirty="0">
                <a:hlinkClick r:id="rId2"/>
              </a:rPr>
              <a:t>https://nta.stockholm.se/magneter-och-motorer-ar-6-7</a:t>
            </a:r>
            <a:endParaRPr lang="sv-SE" sz="2800" dirty="0"/>
          </a:p>
          <a:p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 txBox="1">
            <a:spLocks/>
          </p:cNvSpPr>
          <p:nvPr/>
        </p:nvSpPr>
        <p:spPr>
          <a:xfrm>
            <a:off x="685800" y="1676400"/>
            <a:ext cx="7631113" cy="45609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sv-SE" i="1" dirty="0"/>
          </a:p>
          <a:p>
            <a:pPr defTabSz="914400"/>
            <a:endParaRPr lang="sv-SE" i="1" dirty="0"/>
          </a:p>
          <a:p>
            <a:pPr defTabSz="914400"/>
            <a:r>
              <a:rPr lang="sv-SE" sz="3200" b="1" dirty="0" err="1">
                <a:solidFill>
                  <a:srgbClr val="FF0000"/>
                </a:solidFill>
              </a:rPr>
              <a:t>Concept</a:t>
            </a:r>
            <a:r>
              <a:rPr lang="sv-SE" sz="3200" b="1" dirty="0">
                <a:solidFill>
                  <a:srgbClr val="FF0000"/>
                </a:solidFill>
              </a:rPr>
              <a:t> </a:t>
            </a:r>
            <a:r>
              <a:rPr lang="sv-SE" sz="3200" b="1" dirty="0" err="1">
                <a:solidFill>
                  <a:srgbClr val="FF0000"/>
                </a:solidFill>
              </a:rPr>
              <a:t>Cartoons</a:t>
            </a:r>
            <a:endParaRPr lang="sv-SE" sz="3200" b="1" dirty="0">
              <a:solidFill>
                <a:srgbClr val="FF0000"/>
              </a:solidFill>
            </a:endParaRPr>
          </a:p>
          <a:p>
            <a:pPr defTabSz="914400"/>
            <a:endParaRPr lang="sv-S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376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826068" y="303039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Uppdrag 12 – Bygg en egen motor – Joakims variant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7" y="767938"/>
            <a:ext cx="6873932" cy="577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80" y="107905"/>
            <a:ext cx="6591854" cy="684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5004860" cy="482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D2B3B04-882D-4AA6-AE25-B90808571E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E34DE0-64DF-4A7E-9D82-F7E2E61C1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769B166-25F5-460D-9B58-541C909C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 ska ni jobba i grupperna i 15 min</a:t>
            </a:r>
          </a:p>
        </p:txBody>
      </p:sp>
    </p:spTree>
    <p:extLst>
      <p:ext uri="{BB962C8B-B14F-4D97-AF65-F5344CB8AC3E}">
        <p14:creationId xmlns:p14="http://schemas.microsoft.com/office/powerpoint/2010/main" val="13104130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Extrauppgift till uppdrag 12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72" y="1300163"/>
            <a:ext cx="5122652" cy="543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8719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40099" y="692696"/>
            <a:ext cx="7631113" cy="868362"/>
          </a:xfrm>
        </p:spPr>
        <p:txBody>
          <a:bodyPr/>
          <a:lstStyle/>
          <a:p>
            <a:r>
              <a:rPr lang="sv-SE" dirty="0"/>
              <a:t>Vad händer? Varför stannar inte spolen efter ett halvt varv?</a:t>
            </a:r>
          </a:p>
        </p:txBody>
      </p:sp>
      <p:pic>
        <p:nvPicPr>
          <p:cNvPr id="3" name="Picture 2" descr="C:\Users\Kimmen\Pictures\2008-05-21--\P70302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25" y="3933056"/>
            <a:ext cx="201622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9383"/>
            <a:ext cx="667658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ak pil 4"/>
          <p:cNvCxnSpPr/>
          <p:nvPr/>
        </p:nvCxnSpPr>
        <p:spPr bwMode="auto">
          <a:xfrm flipH="1" flipV="1">
            <a:off x="3563888" y="3517379"/>
            <a:ext cx="991768" cy="1999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3A863F61-B380-4AE1-8674-9F3BFE47955B}"/>
              </a:ext>
            </a:extLst>
          </p:cNvPr>
          <p:cNvSpPr txBox="1">
            <a:spLocks/>
          </p:cNvSpPr>
          <p:nvPr/>
        </p:nvSpPr>
        <p:spPr bwMode="auto">
          <a:xfrm>
            <a:off x="455611" y="1300163"/>
            <a:ext cx="844180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 marL="216000" indent="-216000" algn="l" rtl="0" eaLnBrk="0" fontAlgn="base" hangingPunct="0">
              <a:spcBef>
                <a:spcPct val="20000"/>
              </a:spcBef>
              <a:spcAft>
                <a:spcPts val="480"/>
              </a:spcAft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42913" indent="-2619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2pPr>
            <a:lvl3pPr marL="722313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3pPr>
            <a:lvl4pPr marL="990600" indent="-2698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4pPr>
            <a:lvl5pPr marL="1250950" indent="-2635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sv-SE" sz="2800" dirty="0"/>
              <a:t>Eleverna lär sig än mer principen för hur en elmotor fungerar</a:t>
            </a:r>
          </a:p>
        </p:txBody>
      </p:sp>
      <p:sp>
        <p:nvSpPr>
          <p:cNvPr id="6" name="Rubrik 3">
            <a:extLst>
              <a:ext uri="{FF2B5EF4-FFF2-40B4-BE49-F238E27FC236}">
                <a16:creationId xmlns:a16="http://schemas.microsoft.com/office/drawing/2014/main" id="{C0B437F1-58EA-4123-AD69-14E61A96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31188" cy="842963"/>
          </a:xfrm>
        </p:spPr>
        <p:txBody>
          <a:bodyPr/>
          <a:lstStyle/>
          <a:p>
            <a:r>
              <a:rPr lang="sv-SE" dirty="0"/>
              <a:t>Kärnan i uppdrag 12</a:t>
            </a:r>
          </a:p>
        </p:txBody>
      </p:sp>
    </p:spTree>
    <p:extLst>
      <p:ext uri="{BB962C8B-B14F-4D97-AF65-F5344CB8AC3E}">
        <p14:creationId xmlns:p14="http://schemas.microsoft.com/office/powerpoint/2010/main" val="10474722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 bwMode="auto">
          <a:xfrm>
            <a:off x="360040" y="400398"/>
            <a:ext cx="9036496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Gill Sans MT" pitchFamily="34" charset="0"/>
              </a:defRPr>
            </a:lvl9pPr>
          </a:lstStyle>
          <a:p>
            <a:r>
              <a:rPr lang="sv-SE" sz="3200" dirty="0">
                <a:solidFill>
                  <a:schemeClr val="tx1"/>
                </a:solidFill>
              </a:rPr>
              <a:t>UPPDRAG 13 – Under skalet på en elmotor</a:t>
            </a:r>
            <a:br>
              <a:rPr lang="sv-SE" sz="3200" dirty="0">
                <a:solidFill>
                  <a:schemeClr val="tx1"/>
                </a:solidFill>
              </a:rPr>
            </a:br>
            <a:r>
              <a:rPr lang="sv-SE" sz="3200" dirty="0">
                <a:solidFill>
                  <a:schemeClr val="tx1"/>
                </a:solidFill>
              </a:rPr>
              <a:t>                                  </a:t>
            </a:r>
            <a:br>
              <a:rPr lang="sv-SE" sz="2400" b="0" dirty="0">
                <a:solidFill>
                  <a:schemeClr val="tx1"/>
                </a:solidFill>
              </a:rPr>
            </a:br>
            <a:r>
              <a:rPr lang="sv-SE" sz="2400" b="0" dirty="0">
                <a:solidFill>
                  <a:schemeClr val="tx1"/>
                </a:solidFill>
              </a:rPr>
              <a:t>                        </a:t>
            </a:r>
            <a:endParaRPr lang="sv-SE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/>
          </p:cNvSpPr>
          <p:nvPr/>
        </p:nvSpPr>
        <p:spPr>
          <a:xfrm>
            <a:off x="8229600" y="7709221"/>
            <a:ext cx="7620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EBF00-497E-44D6-953D-F0B43BBC3D13}" type="slidenum">
              <a:rPr kumimoji="0" lang="sv-SE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pic>
        <p:nvPicPr>
          <p:cNvPr id="3" name="Picture 2" descr="C:\Users\Kimmen\Pictures\2008-05-21--\Serpent%20elmotor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059" y="2553270"/>
            <a:ext cx="2340037" cy="175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57150" y="1472976"/>
            <a:ext cx="7715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dirty="0"/>
              <a:t>Låt alla elever få varsin elmotor och varsitt batteri och låt dem göra en fläkt med ett sugrör och lite papper</a:t>
            </a:r>
            <a:endParaRPr lang="en-US" sz="2400" dirty="0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-108520" y="248840"/>
            <a:ext cx="9036496" cy="868362"/>
          </a:xfrm>
        </p:spPr>
        <p:txBody>
          <a:bodyPr>
            <a:normAutofit fontScale="90000"/>
          </a:bodyPr>
          <a:lstStyle/>
          <a:p>
            <a:br>
              <a:rPr lang="sv-SE" sz="2400" dirty="0"/>
            </a:br>
            <a:br>
              <a:rPr lang="sv-SE" sz="2400" b="0" dirty="0"/>
            </a:br>
            <a:r>
              <a:rPr lang="sv-SE" sz="2400" b="0" dirty="0"/>
              <a:t>                         Vänta med att dela ut arbetsbladet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mmen\Documents\Mina skanningar\skann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421731"/>
            <a:ext cx="85725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6597" y="357188"/>
            <a:ext cx="81438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sz="2400" dirty="0">
                <a:solidFill>
                  <a:schemeClr val="tx1"/>
                </a:solidFill>
              </a:rPr>
              <a:t>Nu får ni plocka isär en motor</a:t>
            </a:r>
          </a:p>
          <a:p>
            <a:pPr algn="l"/>
            <a:r>
              <a:rPr lang="sv-SE" sz="2400" dirty="0">
                <a:solidFill>
                  <a:srgbClr val="FF0000"/>
                </a:solidFill>
              </a:rPr>
              <a:t>Eleverna ber jag rita av vad de ser I skala 4:1</a:t>
            </a:r>
          </a:p>
          <a:p>
            <a:pPr algn="l"/>
            <a:r>
              <a:rPr lang="sv-SE" sz="2400" dirty="0">
                <a:solidFill>
                  <a:schemeClr val="tx1"/>
                </a:solidFill>
              </a:rPr>
              <a:t>Sedan får de </a:t>
            </a:r>
            <a:r>
              <a:rPr lang="sv-SE" sz="2400" dirty="0"/>
              <a:t>på arbetsbladet v</a:t>
            </a:r>
            <a:r>
              <a:rPr lang="sv-SE" sz="2400" dirty="0">
                <a:solidFill>
                  <a:schemeClr val="tx1"/>
                </a:solidFill>
              </a:rPr>
              <a:t>ad de olika delarna heter</a:t>
            </a:r>
          </a:p>
          <a:p>
            <a:pPr algn="l"/>
            <a:r>
              <a:rPr lang="sv-SE" sz="2400" dirty="0">
                <a:solidFill>
                  <a:schemeClr val="tx1"/>
                </a:solidFill>
              </a:rPr>
              <a:t>Lycka till!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4908" y="5526504"/>
            <a:ext cx="7429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Hittade ni dessa delar</a:t>
            </a:r>
            <a:r>
              <a:rPr lang="sv-S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263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f471fc85-84c8-466c-b21e-ca110b2d12e9"/>
  <p:tag name="WASPOLLED" val="6BBC7452B4CD4CBF8A35C4612E0AC766"/>
  <p:tag name="TPVERSION" val="8"/>
  <p:tag name="TPFULLVERSION" val="8.5.6.1"/>
  <p:tag name="PPTVERSION" val="16"/>
  <p:tag name="TPOS" val="2"/>
  <p:tag name="TPLASTSAVEVERSION" val="6.4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Vilka saker kan man hitta i en elmotor tror du?[;crlf;]8[;]10[;]26[;]False[;]0[;][;crlf;]3[;]3[;]1,66410058867569[;]2,76923076923077[;crlf;]7[;]0[;]Borstar1[;]Borstar[;][;crlf;]3[;]0[;]Kammar2[;]Kammar[;][;crlf;]7[;]0[;]Permanenta Magneter3[;]Permanenta Magneter[;][;crlf;]5[;]0[;]Kommutator4[;]Kommutator[;][;crlf;]0[;]0[;]Transistor5[;]Transistor[;][;crlf;]4[;]0[;]Elektromagneter6[;]Elektromagneter[;]"/>
  <p:tag name="HASRESULTS" val="False"/>
  <p:tag name="TPQUESTIONXML" val="﻿&lt;?xml version=&quot;1.0&quot; encoding=&quot;utf-8&quot;?&gt;&#10;&lt;questionlist&gt;&#10;    &lt;properties&gt;&#10;        &lt;guid&gt;8A8DA7D7848B4C1EAE7BA52DC93D639F&lt;/guid&gt;&#10;        &lt;description /&gt;&#10;        &lt;date&gt;8/23/2016 3:47:3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E27A382B976478C914601CE5BFE1213&lt;/guid&gt;&#10;            &lt;repollguid&gt;A56B6050F49C4BB481AF8B294D50A143&lt;/repollguid&gt;&#10;            &lt;sourceid&gt;4312387659E0457EB7EB20BB52725A97&lt;/sourceid&gt;&#10;            &lt;questiontext&gt;Vilka saker kan man hitta i en elmotor tror du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4&lt;/responselimit&gt;&#10;            &lt;bulletstyle&gt;0&lt;/bulletstyle&gt;&#10;            &lt;answers&gt;&#10;                &lt;answer&gt;&#10;                    &lt;guid&gt;5BAF342AD70A46EAB947A7709C90AF06&lt;/guid&gt;&#10;                    &lt;answertext&gt;Borstar&lt;/answertext&gt;&#10;                    &lt;valuetype&gt;0&lt;/valuetype&gt;&#10;                &lt;/answer&gt;&#10;                &lt;answer&gt;&#10;                    &lt;guid&gt;47D0EABE5EE64A11B86BECAF4221911A&lt;/guid&gt;&#10;                    &lt;answertext&gt;Kammar&lt;/answertext&gt;&#10;                    &lt;valuetype&gt;0&lt;/valuetype&gt;&#10;                &lt;/answer&gt;&#10;                &lt;answer&gt;&#10;                    &lt;guid&gt;C99BC7DC2932434889EDA526523A1856&lt;/guid&gt;&#10;                    &lt;answertext&gt;Permanenta Magneter&lt;/answertext&gt;&#10;                    &lt;valuetype&gt;0&lt;/valuetype&gt;&#10;                &lt;/answer&gt;&#10;                &lt;answer&gt;&#10;                    &lt;guid&gt;DB958FFC58C541AD985B3DF596B77158&lt;/guid&gt;&#10;                    &lt;answertext&gt;Kommutator&lt;/answertext&gt;&#10;                    &lt;valuetype&gt;0&lt;/valuetype&gt;&#10;                &lt;/answer&gt;&#10;                &lt;answer&gt;&#10;                    &lt;guid&gt;027BC193B04040ADA1BE2646C8CBA928&lt;/guid&gt;&#10;                    &lt;answertext&gt;Transistor&lt;/answertext&gt;&#10;                    &lt;valuetype&gt;0&lt;/valuetype&gt;&#10;                &lt;/answer&gt;&#10;                &lt;answer&gt;&#10;                    &lt;guid&gt;B07F23021C504C4684FA4EFD8C13088D&lt;/guid&gt;&#10;                    &lt;answertext&gt;Elektromagneter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NUMBERFORMAT" val="0"/>
  <p:tag name="LABELFORMAT" val="0"/>
  <p:tag name="COLORTYPE" val="SCHEM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Hur är det nu då, hur gör vi för att få elektromagneten att fungera bra?[;crlf;]7[;]10[;]7[;]False[;]0[;][;crlf;]1,85714285714286[;]2[;]0,349927106111883[;]0,122448979591837[;crlf;]1[;]0[;]Det behövs en icke isolerad kopplingstråd för att elektromagneten ska fungera1[;]Det behövs en icke isolerad kopplingstråd för att elektromagneten ska fungera[;][;crlf;]6[;]0[;]Man måste ha en isolerad kopplingstråd för att elektromagneten ska fungera2[;]Man måste ha en isolerad kopplingstråd för att elektromagneten ska fungera[;][;crlf;]0[;]0[;]Det spelar ingen roll elektromagneten fungerar lika bra oavsett om kopplingstråden är isolerad eller inte3[;]Det spelar ingen roll elektromagneten fungerar lika bra oavsett om kopplingstråden är isolerad eller inte[;]"/>
  <p:tag name="HASRESULTS" val="False"/>
  <p:tag name="TPQUESTIONXML" val="﻿&lt;?xml version=&quot;1.0&quot; encoding=&quot;utf-8&quot;?&gt;&#10;&lt;questionlist&gt;&#10;    &lt;properties&gt;&#10;        &lt;guid&gt;B0F1A2079ED442AB8034A34CBDD0BF0D&lt;/guid&gt;&#10;        &lt;description /&gt;&#10;        &lt;date&gt;8/23/2016 3:37:01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E1096B607744FD2A2E017E6DAAF0991&lt;/guid&gt;&#10;            &lt;repollguid&gt;08E4AFECE88D4C43A89AE3BD03A61C38&lt;/repollguid&gt;&#10;            &lt;sourceid&gt;8AC27CB83B2E4BFE93F0178625FAD56D&lt;/sourceid&gt;&#10;            &lt;questiontext&gt;Hur är det nu då, hur gör vi för att få elektromagneten att fungera br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BD63D245018D4184B697E8F57B533CED&lt;/guid&gt;&#10;                    &lt;answertext&gt;Det behövs en icke isolerad kopplingstråd för att elektromagneten ska fungera&lt;/answertext&gt;&#10;                    &lt;valuetype&gt;0&lt;/valuetype&gt;&#10;                &lt;/answer&gt;&#10;                &lt;answer&gt;&#10;                    &lt;guid&gt;4678E736DB4C419282F0BC452B3918E8&lt;/guid&gt;&#10;                    &lt;answertext&gt;Man måste ha en isolerad kopplingstråd för att elektromagneten ska fungera&lt;/answertext&gt;&#10;                    &lt;valuetype&gt;0&lt;/valuetype&gt;&#10;                &lt;/answer&gt;&#10;                &lt;answer&gt;&#10;                    &lt;guid&gt;7E6DDC77AA934387B370E58A9200824B&lt;/guid&gt;&#10;                    &lt;answertext&gt;Det spelar ingen roll elektromagneten fungerar lika bra oavsett om kopplingstråden är isolerad eller int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Varför stannar inte spolen efter ett halvt varv? (Prata med varandra i gruppen)[;crlf;]8[;]10[;]8[;]False[;]0[;][;crlf;]2[;]2[;]0,5[;]0,25[;crlf;]1[;]0[;]Rörelseenergin i spolens rotation får den att snurra vidare1[;]Rörelseenergin i spolens rotation får den att snurra vidare[;][;crlf;]6[;]0[;]Eftersom hälften av lacken är kvar bryts strömmen vid rätt   ögonblick2[;]Eftersom hälften av lacken är kvar bryts strömmen vid rätt   ögonblick[;][;crlf;]1[;]0[;]Strömmen byter automatiskt riktning3[;]Strömmen byter automatiskt riktning[;]"/>
  <p:tag name="HASRESULTS" val="False"/>
  <p:tag name="TPQUESTIONXML" val="﻿&lt;?xml version=&quot;1.0&quot; encoding=&quot;utf-8&quot;?&gt;&#10;&lt;questionlist&gt;&#10;    &lt;properties&gt;&#10;        &lt;guid&gt;4D41A172C2B44CF99F5A410D5698D680&lt;/guid&gt;&#10;        &lt;description /&gt;&#10;        &lt;date&gt;8/23/2016 3:42:55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5E3D193842A4C21BAC2D8DA64EC627C&lt;/guid&gt;&#10;            &lt;repollguid&gt;EB87CCB803AC4F39B1A399322D9E0B7D&lt;/repollguid&gt;&#10;            &lt;sourceid&gt;7FC639CC3F5A4F2C960B17D1ECE2CAA1&lt;/sourceid&gt;&#10;            &lt;questiontext&gt;Varför stannar inte spolen efter ett halvt varv? (Prata med varandra i gruppen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2&lt;/responselimit&gt;&#10;            &lt;bulletstyle&gt;0&lt;/bulletstyle&gt;&#10;            &lt;answers&gt;&#10;                &lt;answer&gt;&#10;                    &lt;guid&gt;D991DAAED5594CD792547E248F93BB7E&lt;/guid&gt;&#10;                    &lt;answertext&gt;Rörelseenergin i spolens rotation får den att snurra vidare&lt;/answertext&gt;&#10;                    &lt;valuetype&gt;0&lt;/valuetype&gt;&#10;                &lt;/answer&gt;&#10;                &lt;answer&gt;&#10;                    &lt;guid&gt;5CAFF4E2EFD2413B895E8CD4D6ADDE1F&lt;/guid&gt;&#10;                    &lt;answertext&gt;Eftersom hälften av lacken är kvar bryts strömmen vid rätt   ögonblick&lt;/answertext&gt;&#10;                    &lt;valuetype&gt;0&lt;/valuetype&gt;&#10;                &lt;/answer&gt;&#10;                &lt;answer&gt;&#10;                    &lt;guid&gt;0DEC45FFD5B0425FA500AB635D971A84&lt;/guid&gt;&#10;                    &lt;answertext&gt;Strömmen byter automatiskt riktning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AA61444CF2DC40E9BA74AE23E55C81E5&lt;/guid&gt;&#10;        &lt;description /&gt;&#10;        &lt;date&gt;8/23/2016 3:04:1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294DF6D56B14DAB883A1ED78652F5A0&lt;/guid&gt;&#10;            &lt;repollguid&gt;366D34BEC07344B8997827DE5C96C6E3&lt;/repollguid&gt;&#10;            &lt;sourceid&gt;4B6027F1E4E74C1C9D95620ACF3DB54E&lt;/sourceid&gt;&#10;            &lt;questiontext&gt;Vem av barnen håller ni med om du vill få elektromagneten att fungera br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54DA18B86A5E40C59F8C8A590B069349&lt;/guid&gt;&#10;                    &lt;answertext&gt;Det behövs en icke isolerad kopplingstråd för att elektromagneten ska fungera&lt;/answertext&gt;&#10;                    &lt;valuetype&gt;0&lt;/valuetype&gt;&#10;                &lt;/answer&gt;&#10;                &lt;answer&gt;&#10;                    &lt;guid&gt;78ABCBBFBB3D4EB6AF48D6BA1D44FC04&lt;/guid&gt;&#10;                    &lt;answertext&gt;Man måste ha en isolerad kopplingstråd för att elektromagneten ska fungera&lt;/answertext&gt;&#10;                    &lt;valuetype&gt;0&lt;/valuetype&gt;&#10;                &lt;/answer&gt;&#10;                &lt;answer&gt;&#10;                    &lt;guid&gt;243EE856513147C9998BFDA91F011F20&lt;/guid&gt;&#10;                    &lt;answertext&gt;Det spelar ingen roll elektromagneten fungerar lika bra oavsett om kopplingstråden är isolerad eller int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  <p:tag name="LIVECHARTING" val="False"/>
  <p:tag name="AUTOOPENPOLL" val="True"/>
  <p:tag name="AUTOFORMATCHAR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LABELFORMAT" val="0"/>
  <p:tag name="NUMBERFORMA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RESULTS" val="Vad är motsatsen till attrahera?[;crlf;]8[;]10[;]8[;]False[;]0[;][;crlf;]2,375[;]2[;]0,992156741649222[;]0,984375[;crlf;]0[;]0[;]Distrahera1[;]Distrahera[;][;crlf;]7[;]0[;]Repellera2[;]Repellera[;][;crlf;]0[;]0[;]Distansera3[;]Distansera[;][;crlf;]0[;]0[;]Returnera4[;]Returnera[;][;crlf;]1[;]0[;]Appellera5[;]Appellera[;]"/>
  <p:tag name="HASRESULTS" val="False"/>
  <p:tag name="TPQUESTIONXML" val="﻿&lt;?xml version=&quot;1.0&quot; encoding=&quot;utf-8&quot;?&gt;&#10;&lt;questionlist&gt;&#10;    &lt;properties&gt;&#10;        &lt;guid&gt;8EB93805C65A4278AE65AA479A54F9C2&lt;/guid&gt;&#10;        &lt;description /&gt;&#10;        &lt;date&gt;8/23/2016 3:06:0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0C10D5526ECC4337A773BF331FAA06A8&lt;/guid&gt;&#10;            &lt;repollguid&gt;B5F22FE805DC4623AB0D17E4A19156A1&lt;/repollguid&gt;&#10;            &lt;sourceid&gt;0A5CB0B216B44EB79CC95BB54C3C9239&lt;/sourceid&gt;&#10;            &lt;questiontext&gt;Vad är motsatsen till attraher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2EBBA0EAA4C44798956EE3A5831C32B5&lt;/guid&gt;&#10;                    &lt;answertext&gt;Distrahera&lt;/answertext&gt;&#10;                    &lt;valuetype&gt;0&lt;/valuetype&gt;&#10;                &lt;/answer&gt;&#10;                &lt;answer&gt;&#10;                    &lt;guid&gt;41ACC59D3C594153A9CF659D94FBBFFF&lt;/guid&gt;&#10;                    &lt;answertext&gt;Repellera&lt;/answertext&gt;&#10;                    &lt;valuetype&gt;0&lt;/valuetype&gt;&#10;                &lt;/answer&gt;&#10;                &lt;answer&gt;&#10;                    &lt;guid&gt;BA8B21A5703A44919F45A3882A5A178C&lt;/guid&gt;&#10;                    &lt;answertext&gt;Distansera&lt;/answertext&gt;&#10;                    &lt;valuetype&gt;0&lt;/valuetype&gt;&#10;                &lt;/answer&gt;&#10;                &lt;answer&gt;&#10;                    &lt;guid&gt;EBFEB8AA33934413964EA3EA691B7DFE&lt;/guid&gt;&#10;                    &lt;answertext&gt;Returnera&lt;/answertext&gt;&#10;                    &lt;valuetype&gt;0&lt;/valuetype&gt;&#10;                &lt;/answer&gt;&#10;                &lt;answer&gt;&#10;                    &lt;guid&gt;2EBBB9AC1EFF46A794FDC7607FB7C9FD&lt;/guid&gt;&#10;                    &lt;answertext&gt;Appellera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37D9184463B74595A4AB485C64CC54ED&lt;/guid&gt;&#10;        &lt;description /&gt;&#10;        &lt;date&gt;8/23/2016 3:14:04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6D5F0F143084529B8CDB6181107C15D&lt;/guid&gt;&#10;            &lt;repollguid&gt;DAAF0A381812415F817506DB7E28E3D6&lt;/repollguid&gt;&#10;            &lt;sourceid&gt;8A8083B5FCA04B4E9B49086A5BCCEB52&lt;/sourceid&gt;&#10;            &lt;questiontext&gt;Vilka av dessa ämnen är magnetiska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3&lt;/responselimit&gt;&#10;            &lt;bulletstyle&gt;0&lt;/bulletstyle&gt;&#10;            &lt;answers&gt;&#10;                &lt;answer&gt;&#10;                    &lt;guid&gt;D648CE86574F428FADEB75ABF1D6AA6F&lt;/guid&gt;&#10;                    &lt;answertext&gt;Järn&lt;/answertext&gt;&#10;                    &lt;valuetype&gt;0&lt;/valuetype&gt;&#10;                &lt;/answer&gt;&#10;                &lt;answer&gt;&#10;                    &lt;guid&gt;29D5EFA32B3E44D0A715BFFEF461511D&lt;/guid&gt;&#10;                    &lt;answertext&gt;Aluminium&lt;/answertext&gt;&#10;                    &lt;valuetype&gt;0&lt;/valuetype&gt;&#10;                &lt;/answer&gt;&#10;                &lt;answer&gt;&#10;                    &lt;guid&gt;DF43605C351D4BAFA02C1598E04478BA&lt;/guid&gt;&#10;                    &lt;answertext&gt;Kobolt&lt;/answertext&gt;&#10;                    &lt;valuetype&gt;0&lt;/valuetype&gt;&#10;                &lt;/answer&gt;&#10;                &lt;answer&gt;&#10;                    &lt;guid&gt;640C35FE6958426191ADB52B639C0EBA&lt;/guid&gt;&#10;                    &lt;answertext&gt;Nickel&lt;/answertext&gt;&#10;                    &lt;valuetype&gt;0&lt;/valuetype&gt;&#10;                &lt;/answer&gt;&#10;                &lt;answer&gt;&#10;                    &lt;guid&gt;D911A1D1D2EC4AA68B0AAB514CCFC215&lt;/guid&gt;&#10;                    &lt;answertext&gt;Koppar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HASRESULTS" val="False"/>
  <p:tag name="LIVECHARTING" val="False"/>
  <p:tag name="AUTOOPENPOLL" val="True"/>
  <p:tag name="AUTOFORMATCHAR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Sthlm_Presentation">
  <a:themeElements>
    <a:clrScheme name="Anpassad 1">
      <a:dk1>
        <a:srgbClr val="000000"/>
      </a:dk1>
      <a:lt1>
        <a:srgbClr val="FFFFFF"/>
      </a:lt1>
      <a:dk2>
        <a:srgbClr val="683788"/>
      </a:dk2>
      <a:lt2>
        <a:srgbClr val="BCAAD0"/>
      </a:lt2>
      <a:accent1>
        <a:srgbClr val="289D93"/>
      </a:accent1>
      <a:accent2>
        <a:srgbClr val="C40068"/>
      </a:accent2>
      <a:accent3>
        <a:srgbClr val="007EC4"/>
      </a:accent3>
      <a:accent4>
        <a:srgbClr val="B6D7D3"/>
      </a:accent4>
      <a:accent5>
        <a:srgbClr val="E4B1C3"/>
      </a:accent5>
      <a:accent6>
        <a:srgbClr val="ACC7E9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89D93"/>
        </a:solidFill>
        <a:ln>
          <a:solidFill>
            <a:srgbClr val="289D93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Förstasidan_2_rutor">
  <a:themeElements>
    <a:clrScheme name="Anpassad 1">
      <a:dk1>
        <a:srgbClr val="000000"/>
      </a:dk1>
      <a:lt1>
        <a:srgbClr val="FFFFFF"/>
      </a:lt1>
      <a:dk2>
        <a:srgbClr val="683788"/>
      </a:dk2>
      <a:lt2>
        <a:srgbClr val="BCAAD0"/>
      </a:lt2>
      <a:accent1>
        <a:srgbClr val="289D93"/>
      </a:accent1>
      <a:accent2>
        <a:srgbClr val="C40068"/>
      </a:accent2>
      <a:accent3>
        <a:srgbClr val="007EC4"/>
      </a:accent3>
      <a:accent4>
        <a:srgbClr val="B6D7D3"/>
      </a:accent4>
      <a:accent5>
        <a:srgbClr val="E4B1C3"/>
      </a:accent5>
      <a:accent6>
        <a:srgbClr val="ACC7E9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7EC4"/>
        </a:solidFill>
        <a:ln>
          <a:noFill/>
        </a:ln>
      </a:spPr>
      <a:bodyPr lIns="234000" rIns="234000"/>
      <a:lstStyle>
        <a:defPPr marL="0" marR="0" indent="0" algn="l" defTabSz="914400" rtl="0" eaLnBrk="1" fontAlgn="auto" latinLnBrk="0" hangingPunct="1">
          <a:lnSpc>
            <a:spcPts val="2000"/>
          </a:lnSpc>
          <a:spcBef>
            <a:spcPts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000" b="0" i="0" u="none" strike="noStrike" kern="1200" cap="none" spc="0" normalizeH="0" baseline="0" noProof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Förstasida Bakgrundsfärg">
  <a:themeElements>
    <a:clrScheme name="Anpassad 1">
      <a:dk1>
        <a:srgbClr val="000000"/>
      </a:dk1>
      <a:lt1>
        <a:srgbClr val="FFFFFF"/>
      </a:lt1>
      <a:dk2>
        <a:srgbClr val="683788"/>
      </a:dk2>
      <a:lt2>
        <a:srgbClr val="BCAAD0"/>
      </a:lt2>
      <a:accent1>
        <a:srgbClr val="289D93"/>
      </a:accent1>
      <a:accent2>
        <a:srgbClr val="C40068"/>
      </a:accent2>
      <a:accent3>
        <a:srgbClr val="007EC4"/>
      </a:accent3>
      <a:accent4>
        <a:srgbClr val="B6D7D3"/>
      </a:accent4>
      <a:accent5>
        <a:srgbClr val="E4B1C3"/>
      </a:accent5>
      <a:accent6>
        <a:srgbClr val="ACC7E9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nehållssidor">
  <a:themeElements>
    <a:clrScheme name="Anpassad 1">
      <a:dk1>
        <a:srgbClr val="000000"/>
      </a:dk1>
      <a:lt1>
        <a:srgbClr val="FFFFFF"/>
      </a:lt1>
      <a:dk2>
        <a:srgbClr val="683788"/>
      </a:dk2>
      <a:lt2>
        <a:srgbClr val="BCAAD0"/>
      </a:lt2>
      <a:accent1>
        <a:srgbClr val="289D93"/>
      </a:accent1>
      <a:accent2>
        <a:srgbClr val="C40068"/>
      </a:accent2>
      <a:accent3>
        <a:srgbClr val="007EC4"/>
      </a:accent3>
      <a:accent4>
        <a:srgbClr val="B6D7D3"/>
      </a:accent4>
      <a:accent5>
        <a:srgbClr val="E4B1C3"/>
      </a:accent5>
      <a:accent6>
        <a:srgbClr val="ACC7E9"/>
      </a:accent6>
      <a:hlink>
        <a:srgbClr val="007EC4"/>
      </a:hlink>
      <a:folHlink>
        <a:srgbClr val="683788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Enhet Medioteket">
  <a:themeElements>
    <a:clrScheme name="Utbf_Förvaltningen_mall_sv 1">
      <a:dk1>
        <a:srgbClr val="000000"/>
      </a:dk1>
      <a:lt1>
        <a:srgbClr val="FFFFFF"/>
      </a:lt1>
      <a:dk2>
        <a:srgbClr val="000000"/>
      </a:dk2>
      <a:lt2>
        <a:srgbClr val="A7A9AC"/>
      </a:lt2>
      <a:accent1>
        <a:srgbClr val="9FCBED"/>
      </a:accent1>
      <a:accent2>
        <a:srgbClr val="009CDC"/>
      </a:accent2>
      <a:accent3>
        <a:srgbClr val="FFFFFF"/>
      </a:accent3>
      <a:accent4>
        <a:srgbClr val="000000"/>
      </a:accent4>
      <a:accent5>
        <a:srgbClr val="CDE2F4"/>
      </a:accent5>
      <a:accent6>
        <a:srgbClr val="008DC7"/>
      </a:accent6>
      <a:hlink>
        <a:srgbClr val="0074BC"/>
      </a:hlink>
      <a:folHlink>
        <a:srgbClr val="005288"/>
      </a:folHlink>
    </a:clrScheme>
    <a:fontScheme name="Utbf_Förvaltningen_mall_sv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Utbf_Förvaltningen_mall_sv 1">
        <a:dk1>
          <a:srgbClr val="000000"/>
        </a:dk1>
        <a:lt1>
          <a:srgbClr val="FFFFFF"/>
        </a:lt1>
        <a:dk2>
          <a:srgbClr val="000000"/>
        </a:dk2>
        <a:lt2>
          <a:srgbClr val="A7A9AC"/>
        </a:lt2>
        <a:accent1>
          <a:srgbClr val="9FCBED"/>
        </a:accent1>
        <a:accent2>
          <a:srgbClr val="009CDC"/>
        </a:accent2>
        <a:accent3>
          <a:srgbClr val="FFFFFF"/>
        </a:accent3>
        <a:accent4>
          <a:srgbClr val="000000"/>
        </a:accent4>
        <a:accent5>
          <a:srgbClr val="CDE2F4"/>
        </a:accent5>
        <a:accent6>
          <a:srgbClr val="008DC7"/>
        </a:accent6>
        <a:hlink>
          <a:srgbClr val="0074BC"/>
        </a:hlink>
        <a:folHlink>
          <a:srgbClr val="0052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Sthlm_Presentation</Template>
  <TotalTime>2865</TotalTime>
  <Words>3488</Words>
  <Application>Microsoft Office PowerPoint</Application>
  <PresentationFormat>Bildspel på skärmen (4:3)</PresentationFormat>
  <Paragraphs>422</Paragraphs>
  <Slides>128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5</vt:i4>
      </vt:variant>
      <vt:variant>
        <vt:lpstr>Bildrubriker</vt:lpstr>
      </vt:variant>
      <vt:variant>
        <vt:i4>128</vt:i4>
      </vt:variant>
    </vt:vector>
  </HeadingPairs>
  <TitlesOfParts>
    <vt:vector size="142" baseType="lpstr">
      <vt:lpstr>Arial</vt:lpstr>
      <vt:lpstr>Arial Unicode MS</vt:lpstr>
      <vt:lpstr>Blackadder ITC</vt:lpstr>
      <vt:lpstr>Calibri</vt:lpstr>
      <vt:lpstr>Comic Sans MS</vt:lpstr>
      <vt:lpstr>Copperplate Gothic Bold</vt:lpstr>
      <vt:lpstr>Gill Sans MT</vt:lpstr>
      <vt:lpstr>OfficSerITCBoo</vt:lpstr>
      <vt:lpstr>Wingdings</vt:lpstr>
      <vt:lpstr>Sthlm_Presentation</vt:lpstr>
      <vt:lpstr>Förstasidan_2_rutor</vt:lpstr>
      <vt:lpstr>Förstasida Bakgrundsfärg</vt:lpstr>
      <vt:lpstr>Innehållssidor</vt:lpstr>
      <vt:lpstr>Enhet Medioteket</vt:lpstr>
      <vt:lpstr>Välkommen till temautbildningen i Magneter och motorer! </vt:lpstr>
      <vt:lpstr>Vill ni ha min Powerpointpresentation så maila mig på</vt:lpstr>
      <vt:lpstr>Dagens program</vt:lpstr>
      <vt:lpstr>Har du registrerat dig på NTA´s nationella hemsida?</vt:lpstr>
      <vt:lpstr>PowerPoint-presentation</vt:lpstr>
      <vt:lpstr>PowerPoint-presentation</vt:lpstr>
      <vt:lpstr>UPPDRAG 1 - Samling runt magneter</vt:lpstr>
      <vt:lpstr>PowerPoint-presentation</vt:lpstr>
      <vt:lpstr>PowerPoint-presentation</vt:lpstr>
      <vt:lpstr>Vem  eller vilka av barnen håller ni med?</vt:lpstr>
      <vt:lpstr>PowerPoint-presentation</vt:lpstr>
      <vt:lpstr>Mentormeterdosor           </vt:lpstr>
      <vt:lpstr>Vem av barnen håller ni med om du vill få elektromagneten att fungera bra?</vt:lpstr>
      <vt:lpstr>Temaboken – intressanta texter I Hög grad livsavgörande fenomen - Gör temat verklighetsanknutet  Finns som ljudfiler på www.ntaskolutveckling.se  </vt:lpstr>
      <vt:lpstr>Kärnan i uppdrag 1</vt:lpstr>
      <vt:lpstr>UPPDRAG 2 – Vi utforskar magneter</vt:lpstr>
      <vt:lpstr>Vad är motsatsen till attrahera?</vt:lpstr>
      <vt:lpstr>PowerPoint-presentation</vt:lpstr>
      <vt:lpstr>Kärnan i uppdrag 2</vt:lpstr>
      <vt:lpstr>UPPDRAG 3 – Ta hjälp av en magnet</vt:lpstr>
      <vt:lpstr>Vilka av dessa ämnen är magnetiska?</vt:lpstr>
      <vt:lpstr>Järn – Nickel – Kobolt</vt:lpstr>
      <vt:lpstr>PowerPoint-presentation</vt:lpstr>
      <vt:lpstr>PowerPoint-presentation</vt:lpstr>
      <vt:lpstr>PowerPoint-presentation</vt:lpstr>
      <vt:lpstr>Kärnan i uppdrag 3</vt:lpstr>
      <vt:lpstr>UPPDRAG 4 – Utforska två likadana föremål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Hur fungerar en permanent magnet egentligen?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Kärnan i uppdrag 4</vt:lpstr>
      <vt:lpstr>UPPDRAG 5 – Hur stark är magneten?</vt:lpstr>
      <vt:lpstr>Försök att få eleverna att enas om ett standardtestmodell </vt:lpstr>
      <vt:lpstr>PowerPoint-presentation</vt:lpstr>
      <vt:lpstr>PowerPoint-presentation</vt:lpstr>
      <vt:lpstr>Kärnan i uppdrag 5</vt:lpstr>
      <vt:lpstr>PowerPoint-presentation</vt:lpstr>
      <vt:lpstr>PowerPoint-presentation</vt:lpstr>
      <vt:lpstr>PowerPoint-presentation</vt:lpstr>
      <vt:lpstr>UPPDRAG 6 – Tillverka en egen kompass</vt:lpstr>
      <vt:lpstr>PowerPoint-presentation</vt:lpstr>
      <vt:lpstr>PowerPoint-presentation</vt:lpstr>
      <vt:lpstr>PowerPoint-presentation</vt:lpstr>
      <vt:lpstr>PowerPoint-presentation</vt:lpstr>
      <vt:lpstr>Norrsken/Polarsken  är ett himlafenomen som uppstår när laddade partiklar huvudsakligen elektroner som accelererats till höga energier i jordens magnetosfär kraschar i atmosfären. Sådan acceleration sker bara i vissa områden i magnetosfären, vilket gör att polarskenet huvudsakligen uppträder i ringformade områden runt jordens två magnetiska poler. Polarsken på norra halvklotet kallas norrsken. Ordet sydsken används sällan, men syftar på polarsken runt sydpolen. (Wikipedia)  Excitation uppstår = energi tillförs en atom så att en elektron i atomen "hoppar upp" till ett skal som innehåller mer energi. Energin tillförs genom att en elektron exempelvis absorberar en foton, eller krockar med en närliggande atom eller partikel.  </vt:lpstr>
      <vt:lpstr>PowerPoint-presentation</vt:lpstr>
      <vt:lpstr>Kärnan i uppdrag 6</vt:lpstr>
      <vt:lpstr>PowerPoint-presentation</vt:lpstr>
      <vt:lpstr>UPPDRAG 7 – Magnetism och elektricitet</vt:lpstr>
      <vt:lpstr>PowerPoint-presentation</vt:lpstr>
      <vt:lpstr>PowerPoint-presentation</vt:lpstr>
      <vt:lpstr>Kärnan i uppdrag 7</vt:lpstr>
      <vt:lpstr>UPPDRAG 8 – Vi utforskar fältet runt en spole</vt:lpstr>
      <vt:lpstr>PowerPoint-presentation</vt:lpstr>
      <vt:lpstr>Kärnan i uppdrag 8</vt:lpstr>
      <vt:lpstr>UPPDRAG 9 – Skapa en egen elektromagnet</vt:lpstr>
      <vt:lpstr>Likheter och skillnader</vt:lpstr>
      <vt:lpstr>Elektronerna i elledningen påverkar järnatomerna</vt:lpstr>
      <vt:lpstr>Hur ser magnetfältet ut kring vår elektromagnet?</vt:lpstr>
      <vt:lpstr>Likheter och skillnader</vt:lpstr>
      <vt:lpstr>Kärnan i uppdrag 9</vt:lpstr>
      <vt:lpstr>UPPDRAG 10 – Gör elektromagneten starkare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Ett elevexempel</vt:lpstr>
      <vt:lpstr>Kärnan i uppdrag 10</vt:lpstr>
      <vt:lpstr>PowerPoint-presentation</vt:lpstr>
      <vt:lpstr>Filmtime</vt:lpstr>
      <vt:lpstr>PowerPoint-presentation</vt:lpstr>
      <vt:lpstr>Kärnan i uppdrag 11</vt:lpstr>
      <vt:lpstr>UPPDRAG 12 – Bygg en egen motor</vt:lpstr>
      <vt:lpstr>PowerPoint-presentation</vt:lpstr>
      <vt:lpstr>PowerPoint-presentation</vt:lpstr>
      <vt:lpstr>PowerPoint-presentation</vt:lpstr>
      <vt:lpstr>Nu ska ni jobba i grupperna i 15 min</vt:lpstr>
      <vt:lpstr>Extrauppgift till uppdrag 12</vt:lpstr>
      <vt:lpstr>Vad händer? Varför stannar inte spolen efter ett halvt varv?</vt:lpstr>
      <vt:lpstr>Kärnan i uppdrag 12</vt:lpstr>
      <vt:lpstr>PowerPoint-presentation</vt:lpstr>
      <vt:lpstr>                           Vänta med att dela ut arbetsbladet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Vilka saker kan man hitta i en elmotor tror du?</vt:lpstr>
      <vt:lpstr>Kärnan i uppdrag 13</vt:lpstr>
      <vt:lpstr>UPPDRAG 14</vt:lpstr>
      <vt:lpstr>PowerPoint-presentation</vt:lpstr>
      <vt:lpstr>Extrauppdrag</vt:lpstr>
      <vt:lpstr>Kärnan i uppdrag 14</vt:lpstr>
      <vt:lpstr>Förmågorna</vt:lpstr>
      <vt:lpstr>Centralt innehåll i årskurs 4–6 Temat ger dig som pedagog möjlighet att fokusera på följande moment i kursplanerna:</vt:lpstr>
      <vt:lpstr>Nu har vi gått igenom alla uppdrag Här kommer en liten sammanfattning  Film från www.sli.se  </vt:lpstr>
      <vt:lpstr>Concept Cartoons - uppföljning</vt:lpstr>
      <vt:lpstr>PowerPoint-presentation</vt:lpstr>
      <vt:lpstr>Hur är det nu då, hur gör vi för att få elektromagneten att fungera bra?</vt:lpstr>
      <vt:lpstr>Hållbar utveckling</vt:lpstr>
      <vt:lpstr>Burkbilar – Peros skolteknik 08 55171800  www.peros.se Tips: Beställ limpistoler + 2 pappskivor till varje elev för tillverkning av karossen </vt:lpstr>
      <vt:lpstr>Tack för mig – Hoppas att dagen varit givande!</vt:lpstr>
      <vt:lpstr>PowerPoint-presentation</vt:lpstr>
      <vt:lpstr>Massageapparater</vt:lpstr>
      <vt:lpstr>PowerPoint-presentation</vt:lpstr>
      <vt:lpstr>UPPDRAG 1 - Samling runt magneter</vt:lpstr>
      <vt:lpstr>Skriftligt kunskapstest /muntlig</vt:lpstr>
      <vt:lpstr>PowerPoint-presentation</vt:lpstr>
      <vt:lpstr>PowerPoint-presentation</vt:lpstr>
      <vt:lpstr>Varför stannar inte spolen efter ett halvt varv? (Prata med varandra i gruppen)</vt:lpstr>
      <vt:lpstr>Vem är du?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Ulrika Rasmussen</dc:creator>
  <cp:lastModifiedBy>Joakim Magnuson</cp:lastModifiedBy>
  <cp:revision>146</cp:revision>
  <cp:lastPrinted>2018-02-02T11:38:35Z</cp:lastPrinted>
  <dcterms:created xsi:type="dcterms:W3CDTF">2014-05-19T06:34:06Z</dcterms:created>
  <dcterms:modified xsi:type="dcterms:W3CDTF">2020-09-11T14:02:14Z</dcterms:modified>
</cp:coreProperties>
</file>