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324" r:id="rId2"/>
    <p:sldId id="355" r:id="rId3"/>
    <p:sldId id="356" r:id="rId4"/>
    <p:sldId id="357" r:id="rId5"/>
    <p:sldId id="369" r:id="rId6"/>
    <p:sldId id="360" r:id="rId7"/>
    <p:sldId id="367" r:id="rId8"/>
    <p:sldId id="374" r:id="rId9"/>
    <p:sldId id="376" r:id="rId10"/>
    <p:sldId id="358" r:id="rId11"/>
    <p:sldId id="377" r:id="rId12"/>
    <p:sldId id="363" r:id="rId13"/>
    <p:sldId id="375" r:id="rId14"/>
    <p:sldId id="365" r:id="rId15"/>
    <p:sldId id="354" r:id="rId16"/>
  </p:sldIdLst>
  <p:sldSz cx="12192000" cy="6858000"/>
  <p:notesSz cx="6797675" cy="992505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4044" userDrawn="1">
          <p15:clr>
            <a:srgbClr val="A4A3A4"/>
          </p15:clr>
        </p15:guide>
        <p15:guide id="3" orient="horz" pos="572" userDrawn="1">
          <p15:clr>
            <a:srgbClr val="A4A3A4"/>
          </p15:clr>
        </p15:guide>
        <p15:guide id="4" pos="7568" userDrawn="1">
          <p15:clr>
            <a:srgbClr val="A4A3A4"/>
          </p15:clr>
        </p15:guide>
        <p15:guide id="5" orient="horz" pos="3793" userDrawn="1">
          <p15:clr>
            <a:srgbClr val="A4A3A4"/>
          </p15:clr>
        </p15:guide>
        <p15:guide id="6" pos="42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8D00"/>
    <a:srgbClr val="45A2DB"/>
    <a:srgbClr val="B0467C"/>
    <a:srgbClr val="E93E8A"/>
    <a:srgbClr val="838F34"/>
    <a:srgbClr val="A2B610"/>
    <a:srgbClr val="EEA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126"/>
    <p:restoredTop sz="84008"/>
  </p:normalViewPr>
  <p:slideViewPr>
    <p:cSldViewPr snapToGrid="0" snapToObjects="1">
      <p:cViewPr varScale="1">
        <p:scale>
          <a:sx n="94" d="100"/>
          <a:sy n="94" d="100"/>
        </p:scale>
        <p:origin x="810" y="78"/>
      </p:cViewPr>
      <p:guideLst>
        <p:guide pos="4044"/>
        <p:guide orient="horz" pos="572"/>
        <p:guide pos="7568"/>
        <p:guide orient="horz" pos="3793"/>
        <p:guide pos="42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A5A0AF-E3F5-2C43-B9E0-4155CED2A3BE}" type="datetimeFigureOut">
              <a:rPr lang="sv-SE" smtClean="0"/>
              <a:t>2021-11-08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76431"/>
            <a:ext cx="5438140" cy="3907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7076"/>
            <a:ext cx="2945659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3" y="9427076"/>
            <a:ext cx="2945659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21435E-055B-494E-A7C8-CD59707E961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52827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20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png"/><Relationship Id="rId5" Type="http://schemas.openxmlformats.org/officeDocument/2006/relationships/image" Target="../media/image16.png"/><Relationship Id="rId4" Type="http://schemas.openxmlformats.org/officeDocument/2006/relationships/image" Target="../media/image20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0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5" Type="http://schemas.openxmlformats.org/officeDocument/2006/relationships/image" Target="../media/image17.png"/><Relationship Id="rId4" Type="http://schemas.openxmlformats.org/officeDocument/2006/relationships/image" Target="../media/image19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20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978D71EC-C867-D04E-B65A-BFCEC25D9B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C02E5309-957B-A84E-B744-118C51D3B03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15805" y="-604141"/>
            <a:ext cx="5160390" cy="4718941"/>
          </a:xfrm>
          <a:prstGeom prst="rect">
            <a:avLst/>
          </a:prstGeom>
        </p:spPr>
      </p:pic>
      <p:sp>
        <p:nvSpPr>
          <p:cNvPr id="3" name="Rubrik 1">
            <a:extLst>
              <a:ext uri="{FF2B5EF4-FFF2-40B4-BE49-F238E27FC236}">
                <a16:creationId xmlns:a16="http://schemas.microsoft.com/office/drawing/2014/main" id="{2DC2B64D-2730-DC41-9E4A-4E8DF1ACC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2820" y="3708335"/>
            <a:ext cx="9924585" cy="1590392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6200">
                <a:solidFill>
                  <a:srgbClr val="45A2DB"/>
                </a:solidFill>
              </a:defRPr>
            </a:lvl1pPr>
          </a:lstStyle>
          <a:p>
            <a:r>
              <a:rPr lang="sv-SE" dirty="0"/>
              <a:t>Presentationsrubrik</a:t>
            </a:r>
          </a:p>
        </p:txBody>
      </p:sp>
      <p:sp>
        <p:nvSpPr>
          <p:cNvPr id="9" name="Platshållare för innehåll 3">
            <a:extLst>
              <a:ext uri="{FF2B5EF4-FFF2-40B4-BE49-F238E27FC236}">
                <a16:creationId xmlns:a16="http://schemas.microsoft.com/office/drawing/2014/main" id="{2D3794DE-EB7A-BD43-B323-A2E082786D2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092820" y="5517314"/>
            <a:ext cx="9924585" cy="42628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sv-SE" dirty="0"/>
              <a:t>Namn </a:t>
            </a:r>
            <a:r>
              <a:rPr lang="sv-SE" dirty="0" err="1"/>
              <a:t>Namnsson</a:t>
            </a:r>
            <a:r>
              <a:rPr lang="sv-SE" dirty="0"/>
              <a:t> &amp; Namn </a:t>
            </a:r>
            <a:r>
              <a:rPr lang="sv-SE" dirty="0" err="1"/>
              <a:t>Namnsson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12588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, Ingress och Blå p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>
            <a:extLst>
              <a:ext uri="{FF2B5EF4-FFF2-40B4-BE49-F238E27FC236}">
                <a16:creationId xmlns:a16="http://schemas.microsoft.com/office/drawing/2014/main" id="{18188771-3F8E-334A-B401-824407DC27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88977" y="6233919"/>
            <a:ext cx="1733134" cy="251474"/>
          </a:xfrm>
          <a:prstGeom prst="rect">
            <a:avLst/>
          </a:prstGeom>
        </p:spPr>
      </p:pic>
      <p:sp>
        <p:nvSpPr>
          <p:cNvPr id="6" name="Platshållare för text 6">
            <a:extLst>
              <a:ext uri="{FF2B5EF4-FFF2-40B4-BE49-F238E27FC236}">
                <a16:creationId xmlns:a16="http://schemas.microsoft.com/office/drawing/2014/main" id="{7EDC3856-5601-5A41-8550-BD2E9E5F579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4130" y="244110"/>
            <a:ext cx="11493188" cy="6888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2200"/>
              </a:lnSpc>
              <a:spcBef>
                <a:spcPts val="0"/>
              </a:spcBef>
              <a:buNone/>
              <a:defRPr sz="2000" b="1">
                <a:solidFill>
                  <a:srgbClr val="45A2DB"/>
                </a:solidFill>
              </a:defRPr>
            </a:lvl1pPr>
          </a:lstStyle>
          <a:p>
            <a:pPr lvl="0"/>
            <a:r>
              <a:rPr lang="sv-SE" dirty="0"/>
              <a:t>NTA och</a:t>
            </a:r>
          </a:p>
          <a:p>
            <a:pPr lvl="0"/>
            <a:r>
              <a:rPr lang="sv-SE" dirty="0"/>
              <a:t>Kollegialt lärande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1C37A81-E664-774C-BD5C-9DF7253CF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913" y="932972"/>
            <a:ext cx="11194200" cy="91669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000">
                <a:solidFill>
                  <a:srgbClr val="45A2DB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61990962-CFD7-8245-BCC3-D2344864FA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913" y="3840914"/>
            <a:ext cx="11194198" cy="224598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0"/>
            <a:r>
              <a:rPr lang="sv-SE" dirty="0"/>
              <a:t>Nivå två</a:t>
            </a:r>
          </a:p>
          <a:p>
            <a:pPr lvl="0"/>
            <a:r>
              <a:rPr lang="sv-SE" dirty="0"/>
              <a:t>Nivå tre</a:t>
            </a:r>
          </a:p>
          <a:p>
            <a:pPr lvl="0"/>
            <a:r>
              <a:rPr lang="sv-SE" dirty="0"/>
              <a:t>Nivå fyra</a:t>
            </a:r>
          </a:p>
          <a:p>
            <a:pPr lvl="0"/>
            <a:r>
              <a:rPr lang="sv-SE" dirty="0"/>
              <a:t>Nivå fem</a:t>
            </a:r>
          </a:p>
        </p:txBody>
      </p:sp>
      <p:sp>
        <p:nvSpPr>
          <p:cNvPr id="7" name="Platshållare för innehåll 3">
            <a:extLst>
              <a:ext uri="{FF2B5EF4-FFF2-40B4-BE49-F238E27FC236}">
                <a16:creationId xmlns:a16="http://schemas.microsoft.com/office/drawing/2014/main" id="{73FE0902-DAAE-A244-BFEF-5CF8BE4C1A4D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627913" y="1965278"/>
            <a:ext cx="11194198" cy="11886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600" b="1"/>
            </a:lvl1pPr>
          </a:lstStyle>
          <a:p>
            <a:pPr lvl="0"/>
            <a:r>
              <a:rPr lang="sv-SE" dirty="0"/>
              <a:t>Ingress</a:t>
            </a:r>
          </a:p>
          <a:p>
            <a:pPr lvl="0"/>
            <a:r>
              <a:rPr lang="sv-SE" dirty="0"/>
              <a:t>på ca</a:t>
            </a:r>
          </a:p>
          <a:p>
            <a:pPr lvl="0"/>
            <a:r>
              <a:rPr lang="sv-SE" dirty="0"/>
              <a:t>tre rader</a:t>
            </a:r>
          </a:p>
        </p:txBody>
      </p:sp>
      <p:sp>
        <p:nvSpPr>
          <p:cNvPr id="9" name="Platshållare för innehåll 3">
            <a:extLst>
              <a:ext uri="{FF2B5EF4-FFF2-40B4-BE49-F238E27FC236}">
                <a16:creationId xmlns:a16="http://schemas.microsoft.com/office/drawing/2014/main" id="{F5D500E2-055B-294C-9779-580EFBA61BEE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27913" y="3153964"/>
            <a:ext cx="11194198" cy="68694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600" b="1">
                <a:solidFill>
                  <a:srgbClr val="45A2DB"/>
                </a:solidFill>
                <a:sym typeface="Wingdings" pitchFamily="2" charset="2"/>
              </a:defRPr>
            </a:lvl1pPr>
          </a:lstStyle>
          <a:p>
            <a:pPr lvl="0"/>
            <a:r>
              <a:rPr lang="sv-SE" dirty="0"/>
              <a:t> Mellanrubrik</a:t>
            </a:r>
          </a:p>
        </p:txBody>
      </p:sp>
    </p:spTree>
    <p:extLst>
      <p:ext uri="{BB962C8B-B14F-4D97-AF65-F5344CB8AC3E}">
        <p14:creationId xmlns:p14="http://schemas.microsoft.com/office/powerpoint/2010/main" val="13074462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BAE40"/>
          </p15:clr>
        </p15:guide>
        <p15:guide id="2" pos="4044">
          <p15:clr>
            <a:srgbClr val="FBAE40"/>
          </p15:clr>
        </p15:guide>
        <p15:guide id="3" orient="horz" pos="4201">
          <p15:clr>
            <a:srgbClr val="FBAE40"/>
          </p15:clr>
        </p15:guide>
        <p15:guide id="4" pos="7559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ch svart rubrik (+ Blå pi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>
            <a:extLst>
              <a:ext uri="{FF2B5EF4-FFF2-40B4-BE49-F238E27FC236}">
                <a16:creationId xmlns:a16="http://schemas.microsoft.com/office/drawing/2014/main" id="{18188771-3F8E-334A-B401-824407DC27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88977" y="6233919"/>
            <a:ext cx="1733134" cy="251474"/>
          </a:xfrm>
          <a:prstGeom prst="rect">
            <a:avLst/>
          </a:prstGeom>
        </p:spPr>
      </p:pic>
      <p:sp>
        <p:nvSpPr>
          <p:cNvPr id="6" name="Platshållare för text 6">
            <a:extLst>
              <a:ext uri="{FF2B5EF4-FFF2-40B4-BE49-F238E27FC236}">
                <a16:creationId xmlns:a16="http://schemas.microsoft.com/office/drawing/2014/main" id="{7EDC3856-5601-5A41-8550-BD2E9E5F579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4130" y="244110"/>
            <a:ext cx="11493188" cy="6888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2200"/>
              </a:lnSpc>
              <a:spcBef>
                <a:spcPts val="0"/>
              </a:spcBef>
              <a:buNone/>
              <a:defRPr sz="2000" b="1">
                <a:solidFill>
                  <a:srgbClr val="45A2DB"/>
                </a:solidFill>
              </a:defRPr>
            </a:lvl1pPr>
          </a:lstStyle>
          <a:p>
            <a:pPr lvl="0"/>
            <a:r>
              <a:rPr lang="sv-SE" dirty="0"/>
              <a:t>NTA och</a:t>
            </a:r>
          </a:p>
          <a:p>
            <a:pPr lvl="0"/>
            <a:r>
              <a:rPr lang="sv-SE" dirty="0"/>
              <a:t>Kollegialt lärande</a:t>
            </a:r>
          </a:p>
        </p:txBody>
      </p:sp>
      <p:sp>
        <p:nvSpPr>
          <p:cNvPr id="7" name="Platshållare för innehåll 3">
            <a:extLst>
              <a:ext uri="{FF2B5EF4-FFF2-40B4-BE49-F238E27FC236}">
                <a16:creationId xmlns:a16="http://schemas.microsoft.com/office/drawing/2014/main" id="{73FE0902-DAAE-A244-BFEF-5CF8BE4C1A4D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627913" y="1027491"/>
            <a:ext cx="11194198" cy="11886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600" b="1"/>
            </a:lvl1pPr>
          </a:lstStyle>
          <a:p>
            <a:pPr lvl="0"/>
            <a:r>
              <a:rPr lang="sv-SE" dirty="0"/>
              <a:t>Ingress</a:t>
            </a:r>
          </a:p>
          <a:p>
            <a:pPr lvl="0"/>
            <a:r>
              <a:rPr lang="sv-SE" dirty="0"/>
              <a:t>på ca</a:t>
            </a:r>
          </a:p>
          <a:p>
            <a:pPr lvl="0"/>
            <a:r>
              <a:rPr lang="sv-SE" dirty="0"/>
              <a:t>tre rader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61990962-CFD7-8245-BCC3-D2344864FA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913" y="2903126"/>
            <a:ext cx="11194198" cy="314283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0"/>
            <a:r>
              <a:rPr lang="sv-SE" dirty="0"/>
              <a:t>Nivå två</a:t>
            </a:r>
          </a:p>
          <a:p>
            <a:pPr lvl="0"/>
            <a:r>
              <a:rPr lang="sv-SE" dirty="0"/>
              <a:t>Nivå tre</a:t>
            </a:r>
          </a:p>
          <a:p>
            <a:pPr lvl="0"/>
            <a:r>
              <a:rPr lang="sv-SE" dirty="0"/>
              <a:t>Nivå fyra</a:t>
            </a:r>
          </a:p>
          <a:p>
            <a:pPr lvl="0"/>
            <a:r>
              <a:rPr lang="sv-SE" dirty="0"/>
              <a:t>Nivå fem</a:t>
            </a:r>
          </a:p>
        </p:txBody>
      </p:sp>
      <p:sp>
        <p:nvSpPr>
          <p:cNvPr id="9" name="Platshållare för innehåll 3">
            <a:extLst>
              <a:ext uri="{FF2B5EF4-FFF2-40B4-BE49-F238E27FC236}">
                <a16:creationId xmlns:a16="http://schemas.microsoft.com/office/drawing/2014/main" id="{F5D500E2-055B-294C-9779-580EFBA61BEE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27913" y="2216177"/>
            <a:ext cx="11194198" cy="68694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600" b="1">
                <a:solidFill>
                  <a:srgbClr val="45A2DB"/>
                </a:solidFill>
                <a:sym typeface="Wingdings" pitchFamily="2" charset="2"/>
              </a:defRPr>
            </a:lvl1pPr>
          </a:lstStyle>
          <a:p>
            <a:pPr lvl="0"/>
            <a:r>
              <a:rPr lang="sv-SE" dirty="0"/>
              <a:t> Mellanrubrik</a:t>
            </a:r>
          </a:p>
        </p:txBody>
      </p:sp>
    </p:spTree>
    <p:extLst>
      <p:ext uri="{BB962C8B-B14F-4D97-AF65-F5344CB8AC3E}">
        <p14:creationId xmlns:p14="http://schemas.microsoft.com/office/powerpoint/2010/main" val="7283312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BAE40"/>
          </p15:clr>
        </p15:guide>
        <p15:guide id="2" pos="4044">
          <p15:clr>
            <a:srgbClr val="FBAE40"/>
          </p15:clr>
        </p15:guide>
        <p15:guide id="3" orient="horz" pos="4201">
          <p15:clr>
            <a:srgbClr val="FBAE40"/>
          </p15:clr>
        </p15:guide>
        <p15:guide id="4" pos="7559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 enspalt plus foto - 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38386301-1245-664A-9C8B-16A0675117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Bild 6">
            <a:extLst>
              <a:ext uri="{FF2B5EF4-FFF2-40B4-BE49-F238E27FC236}">
                <a16:creationId xmlns:a16="http://schemas.microsoft.com/office/drawing/2014/main" id="{D7B5166A-F61B-B744-B7E2-40A5B75556E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88977" y="6233919"/>
            <a:ext cx="1733134" cy="251474"/>
          </a:xfrm>
          <a:prstGeom prst="rect">
            <a:avLst/>
          </a:prstGeom>
        </p:spPr>
      </p:pic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9F03E82E-C155-814A-AEAE-2BCEDB4E50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44832" y="183645"/>
            <a:ext cx="5272543" cy="6485443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1C37A81-E664-774C-BD5C-9DF7253CF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913" y="524108"/>
            <a:ext cx="5791936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000">
                <a:solidFill>
                  <a:srgbClr val="838F34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61990962-CFD7-8245-BCC3-D2344864FA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913" y="2023672"/>
            <a:ext cx="5791935" cy="431022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0"/>
            <a:r>
              <a:rPr lang="sv-SE" dirty="0"/>
              <a:t>Nivå två</a:t>
            </a:r>
          </a:p>
          <a:p>
            <a:pPr lvl="0"/>
            <a:r>
              <a:rPr lang="sv-SE" dirty="0"/>
              <a:t>Nivå tre</a:t>
            </a:r>
          </a:p>
          <a:p>
            <a:pPr lvl="0"/>
            <a:r>
              <a:rPr lang="sv-SE" dirty="0"/>
              <a:t>Nivå fyra</a:t>
            </a:r>
          </a:p>
          <a:p>
            <a:pPr lvl="0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40734824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BAE40"/>
          </p15:clr>
        </p15:guide>
        <p15:guide id="2" pos="4044">
          <p15:clr>
            <a:srgbClr val="FBAE40"/>
          </p15:clr>
        </p15:guide>
        <p15:guide id="3" orient="horz" pos="4201">
          <p15:clr>
            <a:srgbClr val="FBAE40"/>
          </p15:clr>
        </p15:guide>
        <p15:guide id="4" pos="7559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 enspalt plus foto - logo till vänster - 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38386301-1245-664A-9C8B-16A0675117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ild 4">
            <a:extLst>
              <a:ext uri="{FF2B5EF4-FFF2-40B4-BE49-F238E27FC236}">
                <a16:creationId xmlns:a16="http://schemas.microsoft.com/office/drawing/2014/main" id="{68958B78-5972-2E48-8B9E-D771D280588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721" y="5974537"/>
            <a:ext cx="2296041" cy="777545"/>
          </a:xfrm>
          <a:prstGeom prst="rect">
            <a:avLst/>
          </a:prstGeom>
        </p:spPr>
      </p:pic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9F03E82E-C155-814A-AEAE-2BCEDB4E50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44832" y="183645"/>
            <a:ext cx="5272543" cy="6485443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1C37A81-E664-774C-BD5C-9DF7253CF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913" y="524108"/>
            <a:ext cx="5791936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000">
                <a:solidFill>
                  <a:srgbClr val="838F34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61990962-CFD7-8245-BCC3-D2344864FA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913" y="2023672"/>
            <a:ext cx="5791935" cy="431022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0"/>
            <a:r>
              <a:rPr lang="sv-SE" dirty="0"/>
              <a:t>Nivå två</a:t>
            </a:r>
          </a:p>
          <a:p>
            <a:pPr lvl="0"/>
            <a:r>
              <a:rPr lang="sv-SE" dirty="0"/>
              <a:t>Nivå tre</a:t>
            </a:r>
          </a:p>
          <a:p>
            <a:pPr lvl="0"/>
            <a:r>
              <a:rPr lang="sv-SE" dirty="0"/>
              <a:t>Nivå fyra</a:t>
            </a:r>
          </a:p>
          <a:p>
            <a:pPr lvl="0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9129338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BAE40"/>
          </p15:clr>
        </p15:guide>
        <p15:guide id="2" pos="4044">
          <p15:clr>
            <a:srgbClr val="FBAE40"/>
          </p15:clr>
        </p15:guide>
        <p15:guide id="3" orient="horz" pos="4201">
          <p15:clr>
            <a:srgbClr val="FBAE40"/>
          </p15:clr>
        </p15:guide>
        <p15:guide id="4" pos="7559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 enspalt m foto + Kapitelrubrik + Fokusområ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 10">
            <a:extLst>
              <a:ext uri="{FF2B5EF4-FFF2-40B4-BE49-F238E27FC236}">
                <a16:creationId xmlns:a16="http://schemas.microsoft.com/office/drawing/2014/main" id="{42CED309-699E-A84E-936D-6C2DF25869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88977" y="6233919"/>
            <a:ext cx="1733134" cy="251474"/>
          </a:xfrm>
          <a:prstGeom prst="rect">
            <a:avLst/>
          </a:prstGeom>
        </p:spPr>
      </p:pic>
      <p:sp>
        <p:nvSpPr>
          <p:cNvPr id="6" name="Platshållare för text 6">
            <a:extLst>
              <a:ext uri="{FF2B5EF4-FFF2-40B4-BE49-F238E27FC236}">
                <a16:creationId xmlns:a16="http://schemas.microsoft.com/office/drawing/2014/main" id="{583C1860-0598-524A-A167-73B3325284A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4130" y="244110"/>
            <a:ext cx="6205718" cy="6888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2200"/>
              </a:lnSpc>
              <a:spcBef>
                <a:spcPts val="0"/>
              </a:spcBef>
              <a:buNone/>
              <a:defRPr sz="2000" b="1">
                <a:solidFill>
                  <a:srgbClr val="45A2DB"/>
                </a:solidFill>
              </a:defRPr>
            </a:lvl1pPr>
          </a:lstStyle>
          <a:p>
            <a:pPr lvl="0"/>
            <a:r>
              <a:rPr lang="sv-SE" dirty="0"/>
              <a:t>NTA och</a:t>
            </a:r>
          </a:p>
          <a:p>
            <a:pPr lvl="0"/>
            <a:r>
              <a:rPr lang="sv-SE" dirty="0"/>
              <a:t>Kollegialt lärande</a:t>
            </a:r>
          </a:p>
        </p:txBody>
      </p:sp>
      <p:sp>
        <p:nvSpPr>
          <p:cNvPr id="10" name="Platshållare för text 6">
            <a:extLst>
              <a:ext uri="{FF2B5EF4-FFF2-40B4-BE49-F238E27FC236}">
                <a16:creationId xmlns:a16="http://schemas.microsoft.com/office/drawing/2014/main" id="{E4F05D64-D0E3-6F40-A406-0ACC2180F8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74810" y="244110"/>
            <a:ext cx="5161417" cy="6888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lnSpc>
                <a:spcPts val="2200"/>
              </a:lnSpc>
              <a:spcBef>
                <a:spcPts val="0"/>
              </a:spcBef>
              <a:buNone/>
              <a:defRPr sz="2000" b="1">
                <a:solidFill>
                  <a:srgbClr val="A2B610"/>
                </a:solidFill>
              </a:defRPr>
            </a:lvl1pPr>
          </a:lstStyle>
          <a:p>
            <a:pPr lvl="0"/>
            <a:r>
              <a:rPr lang="sv-SE" dirty="0"/>
              <a:t>Fokusområde 1:</a:t>
            </a:r>
          </a:p>
          <a:p>
            <a:pPr lvl="0"/>
            <a:r>
              <a:rPr lang="sv-SE" dirty="0"/>
              <a:t>Helheter och samband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38386301-1245-664A-9C8B-16A0675117C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9F03E82E-C155-814A-AEAE-2BCEDB4E50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44832" y="183645"/>
            <a:ext cx="5272543" cy="6485443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7" name="Rubrik 1">
            <a:extLst>
              <a:ext uri="{FF2B5EF4-FFF2-40B4-BE49-F238E27FC236}">
                <a16:creationId xmlns:a16="http://schemas.microsoft.com/office/drawing/2014/main" id="{AFE04F9C-1ADA-3149-9D11-573A4BC2B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913" y="1048216"/>
            <a:ext cx="5791936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000">
                <a:solidFill>
                  <a:srgbClr val="838F34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9" name="Platshållare för innehåll 3">
            <a:extLst>
              <a:ext uri="{FF2B5EF4-FFF2-40B4-BE49-F238E27FC236}">
                <a16:creationId xmlns:a16="http://schemas.microsoft.com/office/drawing/2014/main" id="{21F4D4D8-9A2E-3640-B1E6-D8F03D8F18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913" y="2547780"/>
            <a:ext cx="5791935" cy="431022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0"/>
            <a:r>
              <a:rPr lang="sv-SE" dirty="0"/>
              <a:t>Nivå två</a:t>
            </a:r>
          </a:p>
          <a:p>
            <a:pPr lvl="0"/>
            <a:r>
              <a:rPr lang="sv-SE" dirty="0"/>
              <a:t>Nivå tre</a:t>
            </a:r>
          </a:p>
          <a:p>
            <a:pPr lvl="0"/>
            <a:r>
              <a:rPr lang="sv-SE" dirty="0"/>
              <a:t>Nivå fyra</a:t>
            </a:r>
          </a:p>
          <a:p>
            <a:pPr lvl="0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5702051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BAE40"/>
          </p15:clr>
        </p15:guide>
        <p15:guide id="2" pos="4044">
          <p15:clr>
            <a:srgbClr val="FBAE40"/>
          </p15:clr>
        </p15:guide>
        <p15:guide id="3" orient="horz" pos="4201">
          <p15:clr>
            <a:srgbClr val="FBAE40"/>
          </p15:clr>
        </p15:guide>
        <p15:guide id="4" pos="7559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 enspalt plus foto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38386301-1245-664A-9C8B-16A0675117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Bild 5">
            <a:extLst>
              <a:ext uri="{FF2B5EF4-FFF2-40B4-BE49-F238E27FC236}">
                <a16:creationId xmlns:a16="http://schemas.microsoft.com/office/drawing/2014/main" id="{F8FD5405-EC23-2947-8907-1AC391758E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88977" y="6233919"/>
            <a:ext cx="1733134" cy="251474"/>
          </a:xfrm>
          <a:prstGeom prst="rect">
            <a:avLst/>
          </a:prstGeom>
        </p:spPr>
      </p:pic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9F03E82E-C155-814A-AEAE-2BCEDB4E50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44832" y="183645"/>
            <a:ext cx="5272543" cy="6485443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1C37A81-E664-774C-BD5C-9DF7253CF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913" y="524108"/>
            <a:ext cx="5791936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000">
                <a:solidFill>
                  <a:srgbClr val="D78D00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61990962-CFD7-8245-BCC3-D2344864FA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913" y="2023672"/>
            <a:ext cx="5791935" cy="431022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0"/>
            <a:r>
              <a:rPr lang="sv-SE" dirty="0"/>
              <a:t>Nivå två</a:t>
            </a:r>
          </a:p>
          <a:p>
            <a:pPr lvl="0"/>
            <a:r>
              <a:rPr lang="sv-SE" dirty="0"/>
              <a:t>Nivå tre</a:t>
            </a:r>
          </a:p>
          <a:p>
            <a:pPr lvl="0"/>
            <a:r>
              <a:rPr lang="sv-SE" dirty="0"/>
              <a:t>Nivå fyra</a:t>
            </a:r>
          </a:p>
          <a:p>
            <a:pPr lvl="0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5831573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BAE40"/>
          </p15:clr>
        </p15:guide>
        <p15:guide id="2" pos="4044">
          <p15:clr>
            <a:srgbClr val="FBAE40"/>
          </p15:clr>
        </p15:guide>
        <p15:guide id="3" orient="horz" pos="4201">
          <p15:clr>
            <a:srgbClr val="FBAE40"/>
          </p15:clr>
        </p15:guide>
        <p15:guide id="4" pos="7559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 enspalt plus foto - logo till vänster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38386301-1245-664A-9C8B-16A0675117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Bild 4">
            <a:extLst>
              <a:ext uri="{FF2B5EF4-FFF2-40B4-BE49-F238E27FC236}">
                <a16:creationId xmlns:a16="http://schemas.microsoft.com/office/drawing/2014/main" id="{377BE4AB-76A4-7744-9841-C2D0113C49B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721" y="5974537"/>
            <a:ext cx="2296041" cy="777545"/>
          </a:xfrm>
          <a:prstGeom prst="rect">
            <a:avLst/>
          </a:prstGeom>
        </p:spPr>
      </p:pic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9F03E82E-C155-814A-AEAE-2BCEDB4E50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44832" y="183645"/>
            <a:ext cx="5272543" cy="6485443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1C37A81-E664-774C-BD5C-9DF7253CF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913" y="524108"/>
            <a:ext cx="5791936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000">
                <a:solidFill>
                  <a:srgbClr val="D78D00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61990962-CFD7-8245-BCC3-D2344864FA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913" y="2023672"/>
            <a:ext cx="5791935" cy="431022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0"/>
            <a:r>
              <a:rPr lang="sv-SE" dirty="0"/>
              <a:t>Nivå två</a:t>
            </a:r>
          </a:p>
          <a:p>
            <a:pPr lvl="0"/>
            <a:r>
              <a:rPr lang="sv-SE" dirty="0"/>
              <a:t>Nivå tre</a:t>
            </a:r>
          </a:p>
          <a:p>
            <a:pPr lvl="0"/>
            <a:r>
              <a:rPr lang="sv-SE" dirty="0"/>
              <a:t>Nivå fyra</a:t>
            </a:r>
          </a:p>
          <a:p>
            <a:pPr lvl="0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4567865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BAE40"/>
          </p15:clr>
        </p15:guide>
        <p15:guide id="2" pos="4044">
          <p15:clr>
            <a:srgbClr val="FBAE40"/>
          </p15:clr>
        </p15:guide>
        <p15:guide id="3" orient="horz" pos="4201">
          <p15:clr>
            <a:srgbClr val="FBAE40"/>
          </p15:clr>
        </p15:guide>
        <p15:guide id="4" pos="7559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 enspalt m foto, kapitelrubrik + Fokusområ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 10">
            <a:extLst>
              <a:ext uri="{FF2B5EF4-FFF2-40B4-BE49-F238E27FC236}">
                <a16:creationId xmlns:a16="http://schemas.microsoft.com/office/drawing/2014/main" id="{C30CBC02-EDF6-374F-B2EE-64D97863327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88977" y="6233919"/>
            <a:ext cx="1733134" cy="251474"/>
          </a:xfrm>
          <a:prstGeom prst="rect">
            <a:avLst/>
          </a:prstGeom>
        </p:spPr>
      </p:pic>
      <p:sp>
        <p:nvSpPr>
          <p:cNvPr id="6" name="Platshållare för text 6">
            <a:extLst>
              <a:ext uri="{FF2B5EF4-FFF2-40B4-BE49-F238E27FC236}">
                <a16:creationId xmlns:a16="http://schemas.microsoft.com/office/drawing/2014/main" id="{A3A27EEA-240E-BD4C-8961-90E8F4F6CE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4130" y="244110"/>
            <a:ext cx="6205718" cy="6888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2200"/>
              </a:lnSpc>
              <a:spcBef>
                <a:spcPts val="0"/>
              </a:spcBef>
              <a:buNone/>
              <a:defRPr sz="2000" b="1">
                <a:solidFill>
                  <a:srgbClr val="45A2DB"/>
                </a:solidFill>
              </a:defRPr>
            </a:lvl1pPr>
          </a:lstStyle>
          <a:p>
            <a:pPr lvl="0"/>
            <a:r>
              <a:rPr lang="sv-SE" dirty="0"/>
              <a:t>NTA och</a:t>
            </a:r>
          </a:p>
          <a:p>
            <a:pPr lvl="0"/>
            <a:r>
              <a:rPr lang="sv-SE" dirty="0"/>
              <a:t>Kollegialt lärande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CBC01D2C-9D7D-4948-A05E-BF67555236D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74810" y="244110"/>
            <a:ext cx="5161417" cy="6888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lnSpc>
                <a:spcPts val="2200"/>
              </a:lnSpc>
              <a:spcBef>
                <a:spcPts val="0"/>
              </a:spcBef>
              <a:buNone/>
              <a:defRPr sz="2000" b="1">
                <a:solidFill>
                  <a:srgbClr val="EEA400"/>
                </a:solidFill>
              </a:defRPr>
            </a:lvl1pPr>
          </a:lstStyle>
          <a:p>
            <a:pPr lvl="0"/>
            <a:r>
              <a:rPr lang="sv-SE" dirty="0"/>
              <a:t>Fokusområde 2:</a:t>
            </a:r>
          </a:p>
          <a:p>
            <a:pPr lvl="0"/>
            <a:r>
              <a:rPr lang="sv-SE" dirty="0"/>
              <a:t>Reellt inflytande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38386301-1245-664A-9C8B-16A0675117C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9F03E82E-C155-814A-AEAE-2BCEDB4E50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44832" y="183645"/>
            <a:ext cx="5272543" cy="6485443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9" name="Rubrik 1">
            <a:extLst>
              <a:ext uri="{FF2B5EF4-FFF2-40B4-BE49-F238E27FC236}">
                <a16:creationId xmlns:a16="http://schemas.microsoft.com/office/drawing/2014/main" id="{1815A777-2A1A-CB4F-9413-63F2D99DF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913" y="1048216"/>
            <a:ext cx="5791936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000">
                <a:solidFill>
                  <a:srgbClr val="D78D00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0" name="Platshållare för innehåll 3">
            <a:extLst>
              <a:ext uri="{FF2B5EF4-FFF2-40B4-BE49-F238E27FC236}">
                <a16:creationId xmlns:a16="http://schemas.microsoft.com/office/drawing/2014/main" id="{55EA7E81-6363-9B46-B25A-15F5C2F13C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913" y="2547780"/>
            <a:ext cx="5791935" cy="431022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0"/>
            <a:r>
              <a:rPr lang="sv-SE" dirty="0"/>
              <a:t>Nivå två</a:t>
            </a:r>
          </a:p>
          <a:p>
            <a:pPr lvl="0"/>
            <a:r>
              <a:rPr lang="sv-SE" dirty="0"/>
              <a:t>Nivå tre</a:t>
            </a:r>
          </a:p>
          <a:p>
            <a:pPr lvl="0"/>
            <a:r>
              <a:rPr lang="sv-SE" dirty="0"/>
              <a:t>Nivå fyra</a:t>
            </a:r>
          </a:p>
          <a:p>
            <a:pPr lvl="0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9155503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BAE40"/>
          </p15:clr>
        </p15:guide>
        <p15:guide id="2" pos="4044">
          <p15:clr>
            <a:srgbClr val="FBAE40"/>
          </p15:clr>
        </p15:guide>
        <p15:guide id="3" orient="horz" pos="4201">
          <p15:clr>
            <a:srgbClr val="FBAE40"/>
          </p15:clr>
        </p15:guide>
        <p15:guide id="4" pos="7559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 enspalt plus foto - r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38386301-1245-664A-9C8B-16A0675117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Bild 5">
            <a:extLst>
              <a:ext uri="{FF2B5EF4-FFF2-40B4-BE49-F238E27FC236}">
                <a16:creationId xmlns:a16="http://schemas.microsoft.com/office/drawing/2014/main" id="{A6BC59C6-19B8-4141-9674-8835056DB06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88977" y="6233919"/>
            <a:ext cx="1733134" cy="251474"/>
          </a:xfrm>
          <a:prstGeom prst="rect">
            <a:avLst/>
          </a:prstGeom>
        </p:spPr>
      </p:pic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9F03E82E-C155-814A-AEAE-2BCEDB4E50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44832" y="183645"/>
            <a:ext cx="5272543" cy="6485443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1C37A81-E664-774C-BD5C-9DF7253CF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913" y="524108"/>
            <a:ext cx="5791936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000">
                <a:solidFill>
                  <a:srgbClr val="B0467C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61990962-CFD7-8245-BCC3-D2344864FA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913" y="2023672"/>
            <a:ext cx="5791935" cy="431022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0"/>
            <a:r>
              <a:rPr lang="sv-SE" dirty="0"/>
              <a:t>Nivå två</a:t>
            </a:r>
          </a:p>
          <a:p>
            <a:pPr lvl="0"/>
            <a:r>
              <a:rPr lang="sv-SE" dirty="0"/>
              <a:t>Nivå tre</a:t>
            </a:r>
          </a:p>
          <a:p>
            <a:pPr lvl="0"/>
            <a:r>
              <a:rPr lang="sv-SE" dirty="0"/>
              <a:t>Nivå fyra</a:t>
            </a:r>
          </a:p>
          <a:p>
            <a:pPr lvl="0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40560411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BAE40"/>
          </p15:clr>
        </p15:guide>
        <p15:guide id="2" pos="4044">
          <p15:clr>
            <a:srgbClr val="FBAE40"/>
          </p15:clr>
        </p15:guide>
        <p15:guide id="3" orient="horz" pos="4201">
          <p15:clr>
            <a:srgbClr val="FBAE40"/>
          </p15:clr>
        </p15:guide>
        <p15:guide id="4" pos="7559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 enspalt plus foto - logo till vänster - r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4">
            <a:extLst>
              <a:ext uri="{FF2B5EF4-FFF2-40B4-BE49-F238E27FC236}">
                <a16:creationId xmlns:a16="http://schemas.microsoft.com/office/drawing/2014/main" id="{B4B3FCEE-69CC-6840-AD5A-FBDDA21D92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721" y="5974537"/>
            <a:ext cx="2296041" cy="777545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38386301-1245-664A-9C8B-16A0675117C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9F03E82E-C155-814A-AEAE-2BCEDB4E50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44832" y="183645"/>
            <a:ext cx="5272543" cy="6485443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1C37A81-E664-774C-BD5C-9DF7253CF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913" y="524108"/>
            <a:ext cx="5791936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000">
                <a:solidFill>
                  <a:srgbClr val="B0467C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61990962-CFD7-8245-BCC3-D2344864FA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913" y="2023672"/>
            <a:ext cx="5791935" cy="395086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0"/>
            <a:r>
              <a:rPr lang="sv-SE" dirty="0"/>
              <a:t>Nivå två</a:t>
            </a:r>
          </a:p>
          <a:p>
            <a:pPr lvl="0"/>
            <a:r>
              <a:rPr lang="sv-SE" dirty="0"/>
              <a:t>Nivå tre</a:t>
            </a:r>
          </a:p>
          <a:p>
            <a:pPr lvl="0"/>
            <a:r>
              <a:rPr lang="sv-SE" dirty="0"/>
              <a:t>Nivå fyra</a:t>
            </a:r>
          </a:p>
          <a:p>
            <a:pPr lvl="0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8650017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BAE40"/>
          </p15:clr>
        </p15:guide>
        <p15:guide id="2" pos="4044">
          <p15:clr>
            <a:srgbClr val="FBAE40"/>
          </p15:clr>
        </p15:guide>
        <p15:guide id="3" orient="horz" pos="4201">
          <p15:clr>
            <a:srgbClr val="FBAE40"/>
          </p15:clr>
        </p15:guide>
        <p15:guide id="4" pos="7559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978D71EC-C867-D04E-B65A-BFCEC25D9B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C02E5309-957B-A84E-B744-118C51D3B03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43188" y="363006"/>
            <a:ext cx="6705624" cy="6131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4371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 enspalt m foto, kapitelrubrik + Fokusområ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 10">
            <a:extLst>
              <a:ext uri="{FF2B5EF4-FFF2-40B4-BE49-F238E27FC236}">
                <a16:creationId xmlns:a16="http://schemas.microsoft.com/office/drawing/2014/main" id="{8F18E150-67C5-074C-9F67-A8BD6B35EE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88977" y="6233919"/>
            <a:ext cx="1733134" cy="251474"/>
          </a:xfrm>
          <a:prstGeom prst="rect">
            <a:avLst/>
          </a:prstGeom>
        </p:spPr>
      </p:pic>
      <p:sp>
        <p:nvSpPr>
          <p:cNvPr id="6" name="Platshållare för text 6">
            <a:extLst>
              <a:ext uri="{FF2B5EF4-FFF2-40B4-BE49-F238E27FC236}">
                <a16:creationId xmlns:a16="http://schemas.microsoft.com/office/drawing/2014/main" id="{12F49EA9-5602-9A43-A0C0-C404E4B86E0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4130" y="244110"/>
            <a:ext cx="6205718" cy="6888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2200"/>
              </a:lnSpc>
              <a:spcBef>
                <a:spcPts val="0"/>
              </a:spcBef>
              <a:buNone/>
              <a:defRPr sz="2000" b="1">
                <a:solidFill>
                  <a:srgbClr val="45A2DB"/>
                </a:solidFill>
              </a:defRPr>
            </a:lvl1pPr>
          </a:lstStyle>
          <a:p>
            <a:pPr lvl="0"/>
            <a:r>
              <a:rPr lang="sv-SE" dirty="0"/>
              <a:t>NTA och</a:t>
            </a:r>
          </a:p>
          <a:p>
            <a:pPr lvl="0"/>
            <a:r>
              <a:rPr lang="sv-SE" dirty="0"/>
              <a:t>Kollegialt lärande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D1B17994-570F-4441-BBD1-BD3D5C667BC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74810" y="244110"/>
            <a:ext cx="5161417" cy="6888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lnSpc>
                <a:spcPts val="2200"/>
              </a:lnSpc>
              <a:spcBef>
                <a:spcPts val="0"/>
              </a:spcBef>
              <a:buNone/>
              <a:defRPr sz="2000" b="1">
                <a:solidFill>
                  <a:srgbClr val="E93E8A"/>
                </a:solidFill>
              </a:defRPr>
            </a:lvl1pPr>
          </a:lstStyle>
          <a:p>
            <a:pPr lvl="0"/>
            <a:r>
              <a:rPr lang="sv-SE" dirty="0"/>
              <a:t>Fokusområde 3:</a:t>
            </a:r>
          </a:p>
          <a:p>
            <a:pPr lvl="0"/>
            <a:r>
              <a:rPr lang="sv-SE" dirty="0"/>
              <a:t>Samhället som klassrum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38386301-1245-664A-9C8B-16A0675117C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9F03E82E-C155-814A-AEAE-2BCEDB4E50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44832" y="183645"/>
            <a:ext cx="5272543" cy="6485443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9" name="Rubrik 1">
            <a:extLst>
              <a:ext uri="{FF2B5EF4-FFF2-40B4-BE49-F238E27FC236}">
                <a16:creationId xmlns:a16="http://schemas.microsoft.com/office/drawing/2014/main" id="{1931CE3D-4DA8-DE4B-9816-B6AAE1143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913" y="1048216"/>
            <a:ext cx="5791936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000">
                <a:solidFill>
                  <a:srgbClr val="B0467C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0" name="Platshållare för innehåll 3">
            <a:extLst>
              <a:ext uri="{FF2B5EF4-FFF2-40B4-BE49-F238E27FC236}">
                <a16:creationId xmlns:a16="http://schemas.microsoft.com/office/drawing/2014/main" id="{6A037F5C-C065-C941-A603-84889036D4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913" y="2547780"/>
            <a:ext cx="5791935" cy="431022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0"/>
            <a:r>
              <a:rPr lang="sv-SE" dirty="0"/>
              <a:t>Nivå två</a:t>
            </a:r>
          </a:p>
          <a:p>
            <a:pPr lvl="0"/>
            <a:r>
              <a:rPr lang="sv-SE" dirty="0"/>
              <a:t>Nivå tre</a:t>
            </a:r>
          </a:p>
          <a:p>
            <a:pPr lvl="0"/>
            <a:r>
              <a:rPr lang="sv-SE" dirty="0"/>
              <a:t>Nivå fyra</a:t>
            </a:r>
          </a:p>
          <a:p>
            <a:pPr lvl="0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7945077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BAE40"/>
          </p15:clr>
        </p15:guide>
        <p15:guide id="2" pos="4044">
          <p15:clr>
            <a:srgbClr val="FBAE40"/>
          </p15:clr>
        </p15:guide>
        <p15:guide id="3" orient="horz" pos="4201">
          <p15:clr>
            <a:srgbClr val="FBAE40"/>
          </p15:clr>
        </p15:guide>
        <p15:guide id="4" pos="7559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Symbo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>
            <a:extLst>
              <a:ext uri="{FF2B5EF4-FFF2-40B4-BE49-F238E27FC236}">
                <a16:creationId xmlns:a16="http://schemas.microsoft.com/office/drawing/2014/main" id="{FD381C1B-BDA1-494D-B5D9-F0F28F57B7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721" y="5974537"/>
            <a:ext cx="2296041" cy="777545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6A6EE987-8235-1B48-AB6F-93155BA604B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1213" y="340815"/>
            <a:ext cx="533400" cy="533400"/>
          </a:xfrm>
          <a:prstGeom prst="rect">
            <a:avLst/>
          </a:prstGeom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0D1D3741-168F-C441-AEE4-44E71D5463F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997788" y="391615"/>
            <a:ext cx="431800" cy="431800"/>
          </a:xfrm>
          <a:prstGeom prst="rect">
            <a:avLst/>
          </a:prstGeom>
        </p:spPr>
      </p:pic>
      <p:pic>
        <p:nvPicPr>
          <p:cNvPr id="14" name="Bildobjekt 13">
            <a:extLst>
              <a:ext uri="{FF2B5EF4-FFF2-40B4-BE49-F238E27FC236}">
                <a16:creationId xmlns:a16="http://schemas.microsoft.com/office/drawing/2014/main" id="{35D4A263-623C-FF4C-9CE1-7A77E62B24B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496156" y="391615"/>
            <a:ext cx="431800" cy="431800"/>
          </a:xfrm>
          <a:prstGeom prst="rect">
            <a:avLst/>
          </a:prstGeom>
        </p:spPr>
      </p:pic>
      <p:pic>
        <p:nvPicPr>
          <p:cNvPr id="16" name="Bildobjekt 15">
            <a:extLst>
              <a:ext uri="{FF2B5EF4-FFF2-40B4-BE49-F238E27FC236}">
                <a16:creationId xmlns:a16="http://schemas.microsoft.com/office/drawing/2014/main" id="{A00A7817-F3B3-644C-AABE-69A236F94A42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499419" y="391615"/>
            <a:ext cx="431800" cy="431800"/>
          </a:xfrm>
          <a:prstGeom prst="rect">
            <a:avLst/>
          </a:prstGeom>
        </p:spPr>
      </p:pic>
      <p:pic>
        <p:nvPicPr>
          <p:cNvPr id="18" name="Bildobjekt 17">
            <a:extLst>
              <a:ext uri="{FF2B5EF4-FFF2-40B4-BE49-F238E27FC236}">
                <a16:creationId xmlns:a16="http://schemas.microsoft.com/office/drawing/2014/main" id="{188B6236-568F-394D-9CD6-2AE71E892744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01050" y="391615"/>
            <a:ext cx="431800" cy="431800"/>
          </a:xfrm>
          <a:prstGeom prst="rect">
            <a:avLst/>
          </a:prstGeom>
        </p:spPr>
      </p:pic>
      <p:sp>
        <p:nvSpPr>
          <p:cNvPr id="6" name="Platshållare för bild 7">
            <a:extLst>
              <a:ext uri="{FF2B5EF4-FFF2-40B4-BE49-F238E27FC236}">
                <a16:creationId xmlns:a16="http://schemas.microsoft.com/office/drawing/2014/main" id="{8E3A44F3-7CC4-D44A-97B9-1A92F3411C7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44832" y="183645"/>
            <a:ext cx="5272543" cy="6485443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1989C9DA-B667-E243-8A72-BC514D53E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913" y="1048216"/>
            <a:ext cx="5791936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000">
                <a:solidFill>
                  <a:srgbClr val="45A2DB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9" name="Platshållare för innehåll 3">
            <a:extLst>
              <a:ext uri="{FF2B5EF4-FFF2-40B4-BE49-F238E27FC236}">
                <a16:creationId xmlns:a16="http://schemas.microsoft.com/office/drawing/2014/main" id="{C73D0349-89E3-2749-9BCA-2CEFDB8D1B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913" y="2547780"/>
            <a:ext cx="5791935" cy="342675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0"/>
            <a:r>
              <a:rPr lang="sv-SE" dirty="0"/>
              <a:t>Nivå två</a:t>
            </a:r>
          </a:p>
          <a:p>
            <a:pPr lvl="0"/>
            <a:r>
              <a:rPr lang="sv-SE" dirty="0"/>
              <a:t>Nivå tre</a:t>
            </a:r>
          </a:p>
          <a:p>
            <a:pPr lvl="0"/>
            <a:r>
              <a:rPr lang="sv-SE" dirty="0"/>
              <a:t>Nivå fyra</a:t>
            </a:r>
          </a:p>
          <a:p>
            <a:pPr lvl="0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8773611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Symboler Tem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>
            <a:extLst>
              <a:ext uri="{FF2B5EF4-FFF2-40B4-BE49-F238E27FC236}">
                <a16:creationId xmlns:a16="http://schemas.microsoft.com/office/drawing/2014/main" id="{FD381C1B-BDA1-494D-B5D9-F0F28F57B7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721" y="5974537"/>
            <a:ext cx="2296041" cy="777545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6A6EE987-8235-1B48-AB6F-93155BA604B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1213" y="340815"/>
            <a:ext cx="533400" cy="533400"/>
          </a:xfrm>
          <a:prstGeom prst="rect">
            <a:avLst/>
          </a:prstGeom>
        </p:spPr>
      </p:pic>
      <p:sp>
        <p:nvSpPr>
          <p:cNvPr id="6" name="Platshållare för bild 7">
            <a:extLst>
              <a:ext uri="{FF2B5EF4-FFF2-40B4-BE49-F238E27FC236}">
                <a16:creationId xmlns:a16="http://schemas.microsoft.com/office/drawing/2014/main" id="{8E3A44F3-7CC4-D44A-97B9-1A92F3411C7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44832" y="183645"/>
            <a:ext cx="5272543" cy="6485443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1989C9DA-B667-E243-8A72-BC514D53E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913" y="1048216"/>
            <a:ext cx="5791936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000">
                <a:solidFill>
                  <a:srgbClr val="45A2DB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9" name="Platshållare för innehåll 3">
            <a:extLst>
              <a:ext uri="{FF2B5EF4-FFF2-40B4-BE49-F238E27FC236}">
                <a16:creationId xmlns:a16="http://schemas.microsoft.com/office/drawing/2014/main" id="{C73D0349-89E3-2749-9BCA-2CEFDB8D1B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913" y="2547780"/>
            <a:ext cx="5791935" cy="342675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0"/>
            <a:r>
              <a:rPr lang="sv-SE" dirty="0"/>
              <a:t>Nivå två</a:t>
            </a:r>
          </a:p>
          <a:p>
            <a:pPr lvl="0"/>
            <a:r>
              <a:rPr lang="sv-SE" dirty="0"/>
              <a:t>Nivå tre</a:t>
            </a:r>
          </a:p>
          <a:p>
            <a:pPr lvl="0"/>
            <a:r>
              <a:rPr lang="sv-SE" dirty="0"/>
              <a:t>Nivå fyra</a:t>
            </a:r>
          </a:p>
          <a:p>
            <a:pPr lvl="0"/>
            <a:r>
              <a:rPr lang="sv-SE" dirty="0"/>
              <a:t>Nivå fem</a:t>
            </a:r>
          </a:p>
        </p:txBody>
      </p:sp>
      <p:pic>
        <p:nvPicPr>
          <p:cNvPr id="15" name="Bildobjekt 14">
            <a:extLst>
              <a:ext uri="{FF2B5EF4-FFF2-40B4-BE49-F238E27FC236}">
                <a16:creationId xmlns:a16="http://schemas.microsoft.com/office/drawing/2014/main" id="{80BC3E0D-F001-FF4D-BEEB-136C05EDBEB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01050" y="389158"/>
            <a:ext cx="431800" cy="431800"/>
          </a:xfrm>
          <a:prstGeom prst="rect">
            <a:avLst/>
          </a:prstGeom>
        </p:spPr>
      </p:pic>
      <p:pic>
        <p:nvPicPr>
          <p:cNvPr id="20" name="Bildobjekt 19">
            <a:extLst>
              <a:ext uri="{FF2B5EF4-FFF2-40B4-BE49-F238E27FC236}">
                <a16:creationId xmlns:a16="http://schemas.microsoft.com/office/drawing/2014/main" id="{71B20F7C-FCBE-F24E-8B42-94CB87A4E8D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499418" y="389158"/>
            <a:ext cx="431800" cy="431800"/>
          </a:xfrm>
          <a:prstGeom prst="rect">
            <a:avLst/>
          </a:prstGeom>
        </p:spPr>
      </p:pic>
      <p:pic>
        <p:nvPicPr>
          <p:cNvPr id="21" name="Bildobjekt 20">
            <a:extLst>
              <a:ext uri="{FF2B5EF4-FFF2-40B4-BE49-F238E27FC236}">
                <a16:creationId xmlns:a16="http://schemas.microsoft.com/office/drawing/2014/main" id="{AF3DFE0B-85CC-FE43-8A7A-51E11DEFF6CF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997788" y="389158"/>
            <a:ext cx="431800" cy="431800"/>
          </a:xfrm>
          <a:prstGeom prst="rect">
            <a:avLst/>
          </a:prstGeom>
        </p:spPr>
      </p:pic>
      <p:pic>
        <p:nvPicPr>
          <p:cNvPr id="22" name="Bildobjekt 21">
            <a:extLst>
              <a:ext uri="{FF2B5EF4-FFF2-40B4-BE49-F238E27FC236}">
                <a16:creationId xmlns:a16="http://schemas.microsoft.com/office/drawing/2014/main" id="{042871ED-6FB3-4548-9E2E-04BE1D4F967A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496156" y="389158"/>
            <a:ext cx="4318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544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Symboler Materi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>
            <a:extLst>
              <a:ext uri="{FF2B5EF4-FFF2-40B4-BE49-F238E27FC236}">
                <a16:creationId xmlns:a16="http://schemas.microsoft.com/office/drawing/2014/main" id="{FD381C1B-BDA1-494D-B5D9-F0F28F57B7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721" y="5974537"/>
            <a:ext cx="2296041" cy="777545"/>
          </a:xfrm>
          <a:prstGeom prst="rect">
            <a:avLst/>
          </a:prstGeom>
        </p:spPr>
      </p:pic>
      <p:pic>
        <p:nvPicPr>
          <p:cNvPr id="18" name="Bildobjekt 17">
            <a:extLst>
              <a:ext uri="{FF2B5EF4-FFF2-40B4-BE49-F238E27FC236}">
                <a16:creationId xmlns:a16="http://schemas.microsoft.com/office/drawing/2014/main" id="{188B6236-568F-394D-9CD6-2AE71E89274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1050" y="391615"/>
            <a:ext cx="431800" cy="431800"/>
          </a:xfrm>
          <a:prstGeom prst="rect">
            <a:avLst/>
          </a:prstGeom>
        </p:spPr>
      </p:pic>
      <p:sp>
        <p:nvSpPr>
          <p:cNvPr id="6" name="Platshållare för bild 7">
            <a:extLst>
              <a:ext uri="{FF2B5EF4-FFF2-40B4-BE49-F238E27FC236}">
                <a16:creationId xmlns:a16="http://schemas.microsoft.com/office/drawing/2014/main" id="{8E3A44F3-7CC4-D44A-97B9-1A92F3411C7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44832" y="183645"/>
            <a:ext cx="5272543" cy="6485443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1989C9DA-B667-E243-8A72-BC514D53E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913" y="1048216"/>
            <a:ext cx="5791936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000">
                <a:solidFill>
                  <a:srgbClr val="45A2DB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9" name="Platshållare för innehåll 3">
            <a:extLst>
              <a:ext uri="{FF2B5EF4-FFF2-40B4-BE49-F238E27FC236}">
                <a16:creationId xmlns:a16="http://schemas.microsoft.com/office/drawing/2014/main" id="{C73D0349-89E3-2749-9BCA-2CEFDB8D1B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913" y="2547780"/>
            <a:ext cx="5791935" cy="342675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0"/>
            <a:r>
              <a:rPr lang="sv-SE" dirty="0"/>
              <a:t>Nivå två</a:t>
            </a:r>
          </a:p>
          <a:p>
            <a:pPr lvl="0"/>
            <a:r>
              <a:rPr lang="sv-SE" dirty="0"/>
              <a:t>Nivå tre</a:t>
            </a:r>
          </a:p>
          <a:p>
            <a:pPr lvl="0"/>
            <a:r>
              <a:rPr lang="sv-SE" dirty="0"/>
              <a:t>Nivå fyra</a:t>
            </a:r>
          </a:p>
          <a:p>
            <a:pPr lvl="0"/>
            <a:r>
              <a:rPr lang="sv-SE" dirty="0"/>
              <a:t>Nivå fem</a:t>
            </a:r>
          </a:p>
        </p:txBody>
      </p:sp>
      <p:pic>
        <p:nvPicPr>
          <p:cNvPr id="15" name="Bildobjekt 14">
            <a:extLst>
              <a:ext uri="{FF2B5EF4-FFF2-40B4-BE49-F238E27FC236}">
                <a16:creationId xmlns:a16="http://schemas.microsoft.com/office/drawing/2014/main" id="{9AB0EC32-6A36-0C45-9AA2-A544669AD92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61213" y="340815"/>
            <a:ext cx="533400" cy="533400"/>
          </a:xfrm>
          <a:prstGeom prst="rect">
            <a:avLst/>
          </a:prstGeom>
        </p:spPr>
      </p:pic>
      <p:pic>
        <p:nvPicPr>
          <p:cNvPr id="17" name="Bildobjekt 16">
            <a:extLst>
              <a:ext uri="{FF2B5EF4-FFF2-40B4-BE49-F238E27FC236}">
                <a16:creationId xmlns:a16="http://schemas.microsoft.com/office/drawing/2014/main" id="{F5B8C574-87FB-6B4D-B125-C084B08FE82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499418" y="389158"/>
            <a:ext cx="431800" cy="431800"/>
          </a:xfrm>
          <a:prstGeom prst="rect">
            <a:avLst/>
          </a:prstGeom>
        </p:spPr>
      </p:pic>
      <p:pic>
        <p:nvPicPr>
          <p:cNvPr id="19" name="Bildobjekt 18">
            <a:extLst>
              <a:ext uri="{FF2B5EF4-FFF2-40B4-BE49-F238E27FC236}">
                <a16:creationId xmlns:a16="http://schemas.microsoft.com/office/drawing/2014/main" id="{5ABD07A5-DFA2-0746-B561-B418FFA585C7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997788" y="389158"/>
            <a:ext cx="431800" cy="431800"/>
          </a:xfrm>
          <a:prstGeom prst="rect">
            <a:avLst/>
          </a:prstGeom>
        </p:spPr>
      </p:pic>
      <p:pic>
        <p:nvPicPr>
          <p:cNvPr id="20" name="Bildobjekt 19">
            <a:extLst>
              <a:ext uri="{FF2B5EF4-FFF2-40B4-BE49-F238E27FC236}">
                <a16:creationId xmlns:a16="http://schemas.microsoft.com/office/drawing/2014/main" id="{3DECFD11-A20B-F142-A9EB-4A3B0E4BE06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496156" y="389158"/>
            <a:ext cx="4318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9850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Symboler Kompetensutveck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>
            <a:extLst>
              <a:ext uri="{FF2B5EF4-FFF2-40B4-BE49-F238E27FC236}">
                <a16:creationId xmlns:a16="http://schemas.microsoft.com/office/drawing/2014/main" id="{FD381C1B-BDA1-494D-B5D9-F0F28F57B7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721" y="5974537"/>
            <a:ext cx="2296041" cy="777545"/>
          </a:xfrm>
          <a:prstGeom prst="rect">
            <a:avLst/>
          </a:prstGeom>
        </p:spPr>
      </p:pic>
      <p:pic>
        <p:nvPicPr>
          <p:cNvPr id="16" name="Bildobjekt 15">
            <a:extLst>
              <a:ext uri="{FF2B5EF4-FFF2-40B4-BE49-F238E27FC236}">
                <a16:creationId xmlns:a16="http://schemas.microsoft.com/office/drawing/2014/main" id="{A00A7817-F3B3-644C-AABE-69A236F94A4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99419" y="391615"/>
            <a:ext cx="431800" cy="431800"/>
          </a:xfrm>
          <a:prstGeom prst="rect">
            <a:avLst/>
          </a:prstGeom>
        </p:spPr>
      </p:pic>
      <p:sp>
        <p:nvSpPr>
          <p:cNvPr id="6" name="Platshållare för bild 7">
            <a:extLst>
              <a:ext uri="{FF2B5EF4-FFF2-40B4-BE49-F238E27FC236}">
                <a16:creationId xmlns:a16="http://schemas.microsoft.com/office/drawing/2014/main" id="{8E3A44F3-7CC4-D44A-97B9-1A92F3411C7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44832" y="183645"/>
            <a:ext cx="5272543" cy="6485443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1989C9DA-B667-E243-8A72-BC514D53E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913" y="1048216"/>
            <a:ext cx="5791936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000">
                <a:solidFill>
                  <a:srgbClr val="45A2DB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9" name="Platshållare för innehåll 3">
            <a:extLst>
              <a:ext uri="{FF2B5EF4-FFF2-40B4-BE49-F238E27FC236}">
                <a16:creationId xmlns:a16="http://schemas.microsoft.com/office/drawing/2014/main" id="{C73D0349-89E3-2749-9BCA-2CEFDB8D1B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913" y="2547780"/>
            <a:ext cx="5791935" cy="342675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0"/>
            <a:r>
              <a:rPr lang="sv-SE" dirty="0"/>
              <a:t>Nivå två</a:t>
            </a:r>
          </a:p>
          <a:p>
            <a:pPr lvl="0"/>
            <a:r>
              <a:rPr lang="sv-SE" dirty="0"/>
              <a:t>Nivå tre</a:t>
            </a:r>
          </a:p>
          <a:p>
            <a:pPr lvl="0"/>
            <a:r>
              <a:rPr lang="sv-SE" dirty="0"/>
              <a:t>Nivå fyra</a:t>
            </a:r>
          </a:p>
          <a:p>
            <a:pPr lvl="0"/>
            <a:r>
              <a:rPr lang="sv-SE" dirty="0"/>
              <a:t>Nivå fem</a:t>
            </a:r>
          </a:p>
        </p:txBody>
      </p:sp>
      <p:pic>
        <p:nvPicPr>
          <p:cNvPr id="15" name="Bildobjekt 14">
            <a:extLst>
              <a:ext uri="{FF2B5EF4-FFF2-40B4-BE49-F238E27FC236}">
                <a16:creationId xmlns:a16="http://schemas.microsoft.com/office/drawing/2014/main" id="{B30924CD-B01D-484A-901A-E451F40515F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61213" y="340815"/>
            <a:ext cx="533400" cy="533400"/>
          </a:xfrm>
          <a:prstGeom prst="rect">
            <a:avLst/>
          </a:prstGeom>
        </p:spPr>
      </p:pic>
      <p:pic>
        <p:nvPicPr>
          <p:cNvPr id="17" name="Bildobjekt 16">
            <a:extLst>
              <a:ext uri="{FF2B5EF4-FFF2-40B4-BE49-F238E27FC236}">
                <a16:creationId xmlns:a16="http://schemas.microsoft.com/office/drawing/2014/main" id="{9C1523D5-6802-CE42-98B0-D5D7CC54406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01050" y="389158"/>
            <a:ext cx="431800" cy="431800"/>
          </a:xfrm>
          <a:prstGeom prst="rect">
            <a:avLst/>
          </a:prstGeom>
        </p:spPr>
      </p:pic>
      <p:pic>
        <p:nvPicPr>
          <p:cNvPr id="19" name="Bildobjekt 18">
            <a:extLst>
              <a:ext uri="{FF2B5EF4-FFF2-40B4-BE49-F238E27FC236}">
                <a16:creationId xmlns:a16="http://schemas.microsoft.com/office/drawing/2014/main" id="{B7562F67-BFE2-2E4E-AD8E-F2E839394549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997788" y="389158"/>
            <a:ext cx="431800" cy="431800"/>
          </a:xfrm>
          <a:prstGeom prst="rect">
            <a:avLst/>
          </a:prstGeom>
        </p:spPr>
      </p:pic>
      <p:pic>
        <p:nvPicPr>
          <p:cNvPr id="20" name="Bildobjekt 19">
            <a:extLst>
              <a:ext uri="{FF2B5EF4-FFF2-40B4-BE49-F238E27FC236}">
                <a16:creationId xmlns:a16="http://schemas.microsoft.com/office/drawing/2014/main" id="{DDB32ACA-385D-8C4F-8A12-2F812469A93A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496156" y="389158"/>
            <a:ext cx="4318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8043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Symboler Organis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objekt 11">
            <a:extLst>
              <a:ext uri="{FF2B5EF4-FFF2-40B4-BE49-F238E27FC236}">
                <a16:creationId xmlns:a16="http://schemas.microsoft.com/office/drawing/2014/main" id="{0D1D3741-168F-C441-AEE4-44E71D5463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97788" y="391615"/>
            <a:ext cx="431800" cy="431800"/>
          </a:xfrm>
          <a:prstGeom prst="rect">
            <a:avLst/>
          </a:prstGeom>
        </p:spPr>
      </p:pic>
      <p:sp>
        <p:nvSpPr>
          <p:cNvPr id="6" name="Platshållare för bild 7">
            <a:extLst>
              <a:ext uri="{FF2B5EF4-FFF2-40B4-BE49-F238E27FC236}">
                <a16:creationId xmlns:a16="http://schemas.microsoft.com/office/drawing/2014/main" id="{8E3A44F3-7CC4-D44A-97B9-1A92F3411C7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44832" y="183645"/>
            <a:ext cx="5272543" cy="6485443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1989C9DA-B667-E243-8A72-BC514D53E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913" y="1048216"/>
            <a:ext cx="5791936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000">
                <a:solidFill>
                  <a:srgbClr val="45A2DB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9" name="Platshållare för innehåll 3">
            <a:extLst>
              <a:ext uri="{FF2B5EF4-FFF2-40B4-BE49-F238E27FC236}">
                <a16:creationId xmlns:a16="http://schemas.microsoft.com/office/drawing/2014/main" id="{C73D0349-89E3-2749-9BCA-2CEFDB8D1B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913" y="2547780"/>
            <a:ext cx="5791935" cy="342675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0"/>
            <a:r>
              <a:rPr lang="sv-SE" dirty="0"/>
              <a:t>Nivå två</a:t>
            </a:r>
          </a:p>
          <a:p>
            <a:pPr lvl="0"/>
            <a:r>
              <a:rPr lang="sv-SE" dirty="0"/>
              <a:t>Nivå tre</a:t>
            </a:r>
          </a:p>
          <a:p>
            <a:pPr lvl="0"/>
            <a:r>
              <a:rPr lang="sv-SE" dirty="0"/>
              <a:t>Nivå fyra</a:t>
            </a:r>
          </a:p>
          <a:p>
            <a:pPr lvl="0"/>
            <a:r>
              <a:rPr lang="sv-SE" dirty="0"/>
              <a:t>Nivå fem</a:t>
            </a:r>
          </a:p>
        </p:txBody>
      </p:sp>
      <p:pic>
        <p:nvPicPr>
          <p:cNvPr id="17" name="Bild 4">
            <a:extLst>
              <a:ext uri="{FF2B5EF4-FFF2-40B4-BE49-F238E27FC236}">
                <a16:creationId xmlns:a16="http://schemas.microsoft.com/office/drawing/2014/main" id="{364242C4-A01C-C943-B2FB-B665E2674CD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721" y="5974537"/>
            <a:ext cx="2296041" cy="777545"/>
          </a:xfrm>
          <a:prstGeom prst="rect">
            <a:avLst/>
          </a:prstGeom>
        </p:spPr>
      </p:pic>
      <p:pic>
        <p:nvPicPr>
          <p:cNvPr id="15" name="Bildobjekt 14">
            <a:extLst>
              <a:ext uri="{FF2B5EF4-FFF2-40B4-BE49-F238E27FC236}">
                <a16:creationId xmlns:a16="http://schemas.microsoft.com/office/drawing/2014/main" id="{EB7D1532-D82F-B844-A842-C60914FC08D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496156" y="389158"/>
            <a:ext cx="431800" cy="431800"/>
          </a:xfrm>
          <a:prstGeom prst="rect">
            <a:avLst/>
          </a:prstGeom>
        </p:spPr>
      </p:pic>
      <p:pic>
        <p:nvPicPr>
          <p:cNvPr id="19" name="Bildobjekt 18">
            <a:extLst>
              <a:ext uri="{FF2B5EF4-FFF2-40B4-BE49-F238E27FC236}">
                <a16:creationId xmlns:a16="http://schemas.microsoft.com/office/drawing/2014/main" id="{135126AC-A8C7-3D48-B5EC-6740BCD48B5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499418" y="389158"/>
            <a:ext cx="431800" cy="431800"/>
          </a:xfrm>
          <a:prstGeom prst="rect">
            <a:avLst/>
          </a:prstGeom>
        </p:spPr>
      </p:pic>
      <p:pic>
        <p:nvPicPr>
          <p:cNvPr id="20" name="Bildobjekt 19">
            <a:extLst>
              <a:ext uri="{FF2B5EF4-FFF2-40B4-BE49-F238E27FC236}">
                <a16:creationId xmlns:a16="http://schemas.microsoft.com/office/drawing/2014/main" id="{B73F5D2C-A6FA-2246-9EC5-38CEEF018766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01050" y="389158"/>
            <a:ext cx="431800" cy="431800"/>
          </a:xfrm>
          <a:prstGeom prst="rect">
            <a:avLst/>
          </a:prstGeom>
        </p:spPr>
      </p:pic>
      <p:pic>
        <p:nvPicPr>
          <p:cNvPr id="21" name="Bildobjekt 20">
            <a:extLst>
              <a:ext uri="{FF2B5EF4-FFF2-40B4-BE49-F238E27FC236}">
                <a16:creationId xmlns:a16="http://schemas.microsoft.com/office/drawing/2014/main" id="{E15E6E41-D1E6-7346-A389-05113642B6E0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61213" y="340815"/>
            <a:ext cx="5334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171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Symboler Utvärde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>
            <a:extLst>
              <a:ext uri="{FF2B5EF4-FFF2-40B4-BE49-F238E27FC236}">
                <a16:creationId xmlns:a16="http://schemas.microsoft.com/office/drawing/2014/main" id="{FD381C1B-BDA1-494D-B5D9-F0F28F57B7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721" y="5974537"/>
            <a:ext cx="2296041" cy="777545"/>
          </a:xfrm>
          <a:prstGeom prst="rect">
            <a:avLst/>
          </a:prstGeom>
        </p:spPr>
      </p:pic>
      <p:pic>
        <p:nvPicPr>
          <p:cNvPr id="14" name="Bildobjekt 13">
            <a:extLst>
              <a:ext uri="{FF2B5EF4-FFF2-40B4-BE49-F238E27FC236}">
                <a16:creationId xmlns:a16="http://schemas.microsoft.com/office/drawing/2014/main" id="{35D4A263-623C-FF4C-9CE1-7A77E62B24B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96156" y="391615"/>
            <a:ext cx="431800" cy="431800"/>
          </a:xfrm>
          <a:prstGeom prst="rect">
            <a:avLst/>
          </a:prstGeom>
        </p:spPr>
      </p:pic>
      <p:sp>
        <p:nvSpPr>
          <p:cNvPr id="6" name="Platshållare för bild 7">
            <a:extLst>
              <a:ext uri="{FF2B5EF4-FFF2-40B4-BE49-F238E27FC236}">
                <a16:creationId xmlns:a16="http://schemas.microsoft.com/office/drawing/2014/main" id="{8E3A44F3-7CC4-D44A-97B9-1A92F3411C7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44832" y="183645"/>
            <a:ext cx="5272543" cy="6485443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1989C9DA-B667-E243-8A72-BC514D53E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913" y="1048216"/>
            <a:ext cx="5791936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000">
                <a:solidFill>
                  <a:srgbClr val="45A2DB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9" name="Platshållare för innehåll 3">
            <a:extLst>
              <a:ext uri="{FF2B5EF4-FFF2-40B4-BE49-F238E27FC236}">
                <a16:creationId xmlns:a16="http://schemas.microsoft.com/office/drawing/2014/main" id="{C73D0349-89E3-2749-9BCA-2CEFDB8D1B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913" y="2547780"/>
            <a:ext cx="5791935" cy="342675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0"/>
            <a:r>
              <a:rPr lang="sv-SE" dirty="0"/>
              <a:t>Nivå två</a:t>
            </a:r>
          </a:p>
          <a:p>
            <a:pPr lvl="0"/>
            <a:r>
              <a:rPr lang="sv-SE" dirty="0"/>
              <a:t>Nivå tre</a:t>
            </a:r>
          </a:p>
          <a:p>
            <a:pPr lvl="0"/>
            <a:r>
              <a:rPr lang="sv-SE" dirty="0"/>
              <a:t>Nivå fyra</a:t>
            </a:r>
          </a:p>
          <a:p>
            <a:pPr lvl="0"/>
            <a:r>
              <a:rPr lang="sv-SE" dirty="0"/>
              <a:t>Nivå fem</a:t>
            </a:r>
          </a:p>
        </p:txBody>
      </p:sp>
      <p:pic>
        <p:nvPicPr>
          <p:cNvPr id="15" name="Bildobjekt 14">
            <a:extLst>
              <a:ext uri="{FF2B5EF4-FFF2-40B4-BE49-F238E27FC236}">
                <a16:creationId xmlns:a16="http://schemas.microsoft.com/office/drawing/2014/main" id="{8E22C29B-4A47-0742-A3C0-7F4701E613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61213" y="340815"/>
            <a:ext cx="533400" cy="533400"/>
          </a:xfrm>
          <a:prstGeom prst="rect">
            <a:avLst/>
          </a:prstGeom>
        </p:spPr>
      </p:pic>
      <p:pic>
        <p:nvPicPr>
          <p:cNvPr id="17" name="Bildobjekt 16">
            <a:extLst>
              <a:ext uri="{FF2B5EF4-FFF2-40B4-BE49-F238E27FC236}">
                <a16:creationId xmlns:a16="http://schemas.microsoft.com/office/drawing/2014/main" id="{244AA4EE-D4F6-C449-9F66-D5BBB7E0C05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01050" y="389158"/>
            <a:ext cx="431800" cy="431800"/>
          </a:xfrm>
          <a:prstGeom prst="rect">
            <a:avLst/>
          </a:prstGeom>
        </p:spPr>
      </p:pic>
      <p:pic>
        <p:nvPicPr>
          <p:cNvPr id="19" name="Bildobjekt 18">
            <a:extLst>
              <a:ext uri="{FF2B5EF4-FFF2-40B4-BE49-F238E27FC236}">
                <a16:creationId xmlns:a16="http://schemas.microsoft.com/office/drawing/2014/main" id="{D7064C61-76FF-D547-82CE-F6ECCF7D290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499418" y="389158"/>
            <a:ext cx="431800" cy="431800"/>
          </a:xfrm>
          <a:prstGeom prst="rect">
            <a:avLst/>
          </a:prstGeom>
        </p:spPr>
      </p:pic>
      <p:pic>
        <p:nvPicPr>
          <p:cNvPr id="20" name="Bildobjekt 19">
            <a:extLst>
              <a:ext uri="{FF2B5EF4-FFF2-40B4-BE49-F238E27FC236}">
                <a16:creationId xmlns:a16="http://schemas.microsoft.com/office/drawing/2014/main" id="{0AE9674B-3FF5-7244-893E-7495A3844BFC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997788" y="389158"/>
            <a:ext cx="4318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4419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Symboler: Teman, Materiel och Kompetensutveck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>
            <a:extLst>
              <a:ext uri="{FF2B5EF4-FFF2-40B4-BE49-F238E27FC236}">
                <a16:creationId xmlns:a16="http://schemas.microsoft.com/office/drawing/2014/main" id="{FD381C1B-BDA1-494D-B5D9-F0F28F57B7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721" y="5974537"/>
            <a:ext cx="2296041" cy="777545"/>
          </a:xfrm>
          <a:prstGeom prst="rect">
            <a:avLst/>
          </a:prstGeom>
        </p:spPr>
      </p:pic>
      <p:sp>
        <p:nvSpPr>
          <p:cNvPr id="6" name="Platshållare för bild 7">
            <a:extLst>
              <a:ext uri="{FF2B5EF4-FFF2-40B4-BE49-F238E27FC236}">
                <a16:creationId xmlns:a16="http://schemas.microsoft.com/office/drawing/2014/main" id="{8E3A44F3-7CC4-D44A-97B9-1A92F3411C7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44832" y="183645"/>
            <a:ext cx="5272543" cy="6485443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1989C9DA-B667-E243-8A72-BC514D53E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913" y="1048216"/>
            <a:ext cx="5791936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000">
                <a:solidFill>
                  <a:srgbClr val="45A2DB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9" name="Platshållare för innehåll 3">
            <a:extLst>
              <a:ext uri="{FF2B5EF4-FFF2-40B4-BE49-F238E27FC236}">
                <a16:creationId xmlns:a16="http://schemas.microsoft.com/office/drawing/2014/main" id="{C73D0349-89E3-2749-9BCA-2CEFDB8D1B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913" y="2547780"/>
            <a:ext cx="5791935" cy="342675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0"/>
            <a:r>
              <a:rPr lang="sv-SE" dirty="0"/>
              <a:t>Nivå två</a:t>
            </a:r>
          </a:p>
          <a:p>
            <a:pPr lvl="0"/>
            <a:r>
              <a:rPr lang="sv-SE" dirty="0"/>
              <a:t>Nivå tre</a:t>
            </a:r>
          </a:p>
          <a:p>
            <a:pPr lvl="0"/>
            <a:r>
              <a:rPr lang="sv-SE" dirty="0"/>
              <a:t>Nivå fyra</a:t>
            </a:r>
          </a:p>
          <a:p>
            <a:pPr lvl="0"/>
            <a:r>
              <a:rPr lang="sv-SE" dirty="0"/>
              <a:t>Nivå fem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6A6EE987-8235-1B48-AB6F-93155BA604B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1213" y="340815"/>
            <a:ext cx="533400" cy="533400"/>
          </a:xfrm>
          <a:prstGeom prst="rect">
            <a:avLst/>
          </a:prstGeom>
        </p:spPr>
      </p:pic>
      <p:pic>
        <p:nvPicPr>
          <p:cNvPr id="16" name="Bildobjekt 15">
            <a:extLst>
              <a:ext uri="{FF2B5EF4-FFF2-40B4-BE49-F238E27FC236}">
                <a16:creationId xmlns:a16="http://schemas.microsoft.com/office/drawing/2014/main" id="{A00A7817-F3B3-644C-AABE-69A236F94A4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499419" y="391615"/>
            <a:ext cx="431800" cy="431800"/>
          </a:xfrm>
          <a:prstGeom prst="rect">
            <a:avLst/>
          </a:prstGeom>
        </p:spPr>
      </p:pic>
      <p:pic>
        <p:nvPicPr>
          <p:cNvPr id="18" name="Bildobjekt 17">
            <a:extLst>
              <a:ext uri="{FF2B5EF4-FFF2-40B4-BE49-F238E27FC236}">
                <a16:creationId xmlns:a16="http://schemas.microsoft.com/office/drawing/2014/main" id="{188B6236-568F-394D-9CD6-2AE71E89274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01050" y="391615"/>
            <a:ext cx="431800" cy="431800"/>
          </a:xfrm>
          <a:prstGeom prst="rect">
            <a:avLst/>
          </a:prstGeom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9F80982F-9C53-194B-9C3E-83D9D053643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997788" y="389158"/>
            <a:ext cx="431800" cy="431800"/>
          </a:xfrm>
          <a:prstGeom prst="rect">
            <a:avLst/>
          </a:prstGeom>
        </p:spPr>
      </p:pic>
      <p:pic>
        <p:nvPicPr>
          <p:cNvPr id="15" name="Bildobjekt 14">
            <a:extLst>
              <a:ext uri="{FF2B5EF4-FFF2-40B4-BE49-F238E27FC236}">
                <a16:creationId xmlns:a16="http://schemas.microsoft.com/office/drawing/2014/main" id="{67B6F67F-CFD4-1547-8A39-B96B097388CE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496156" y="389158"/>
            <a:ext cx="4318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2367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Symboler: Teman och Materi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>
            <a:extLst>
              <a:ext uri="{FF2B5EF4-FFF2-40B4-BE49-F238E27FC236}">
                <a16:creationId xmlns:a16="http://schemas.microsoft.com/office/drawing/2014/main" id="{FD381C1B-BDA1-494D-B5D9-F0F28F57B7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721" y="5974537"/>
            <a:ext cx="2296041" cy="777545"/>
          </a:xfrm>
          <a:prstGeom prst="rect">
            <a:avLst/>
          </a:prstGeom>
        </p:spPr>
      </p:pic>
      <p:sp>
        <p:nvSpPr>
          <p:cNvPr id="6" name="Platshållare för bild 7">
            <a:extLst>
              <a:ext uri="{FF2B5EF4-FFF2-40B4-BE49-F238E27FC236}">
                <a16:creationId xmlns:a16="http://schemas.microsoft.com/office/drawing/2014/main" id="{8E3A44F3-7CC4-D44A-97B9-1A92F3411C7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44832" y="183645"/>
            <a:ext cx="5272543" cy="6485443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1989C9DA-B667-E243-8A72-BC514D53E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913" y="1048216"/>
            <a:ext cx="5791936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000">
                <a:solidFill>
                  <a:srgbClr val="45A2DB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9" name="Platshållare för innehåll 3">
            <a:extLst>
              <a:ext uri="{FF2B5EF4-FFF2-40B4-BE49-F238E27FC236}">
                <a16:creationId xmlns:a16="http://schemas.microsoft.com/office/drawing/2014/main" id="{C73D0349-89E3-2749-9BCA-2CEFDB8D1B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913" y="2547780"/>
            <a:ext cx="5791935" cy="342675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0"/>
            <a:r>
              <a:rPr lang="sv-SE" dirty="0"/>
              <a:t>Nivå två</a:t>
            </a:r>
          </a:p>
          <a:p>
            <a:pPr lvl="0"/>
            <a:r>
              <a:rPr lang="sv-SE" dirty="0"/>
              <a:t>Nivå tre</a:t>
            </a:r>
          </a:p>
          <a:p>
            <a:pPr lvl="0"/>
            <a:r>
              <a:rPr lang="sv-SE" dirty="0"/>
              <a:t>Nivå fyra</a:t>
            </a:r>
          </a:p>
          <a:p>
            <a:pPr lvl="0"/>
            <a:r>
              <a:rPr lang="sv-SE" dirty="0"/>
              <a:t>Nivå fem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6A6EE987-8235-1B48-AB6F-93155BA604B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1213" y="340815"/>
            <a:ext cx="533400" cy="533400"/>
          </a:xfrm>
          <a:prstGeom prst="rect">
            <a:avLst/>
          </a:prstGeom>
        </p:spPr>
      </p:pic>
      <p:pic>
        <p:nvPicPr>
          <p:cNvPr id="18" name="Bildobjekt 17">
            <a:extLst>
              <a:ext uri="{FF2B5EF4-FFF2-40B4-BE49-F238E27FC236}">
                <a16:creationId xmlns:a16="http://schemas.microsoft.com/office/drawing/2014/main" id="{188B6236-568F-394D-9CD6-2AE71E89274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01050" y="391615"/>
            <a:ext cx="431800" cy="431800"/>
          </a:xfrm>
          <a:prstGeom prst="rect">
            <a:avLst/>
          </a:prstGeom>
        </p:spPr>
      </p:pic>
      <p:pic>
        <p:nvPicPr>
          <p:cNvPr id="15" name="Bildobjekt 14">
            <a:extLst>
              <a:ext uri="{FF2B5EF4-FFF2-40B4-BE49-F238E27FC236}">
                <a16:creationId xmlns:a16="http://schemas.microsoft.com/office/drawing/2014/main" id="{4198EF20-C9BF-D347-A304-8996FBC0188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499418" y="389158"/>
            <a:ext cx="431800" cy="431800"/>
          </a:xfrm>
          <a:prstGeom prst="rect">
            <a:avLst/>
          </a:prstGeom>
        </p:spPr>
      </p:pic>
      <p:pic>
        <p:nvPicPr>
          <p:cNvPr id="17" name="Bildobjekt 16">
            <a:extLst>
              <a:ext uri="{FF2B5EF4-FFF2-40B4-BE49-F238E27FC236}">
                <a16:creationId xmlns:a16="http://schemas.microsoft.com/office/drawing/2014/main" id="{47A38285-E0FB-664D-9797-542C2856C5B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997788" y="389158"/>
            <a:ext cx="431800" cy="431800"/>
          </a:xfrm>
          <a:prstGeom prst="rect">
            <a:avLst/>
          </a:prstGeom>
        </p:spPr>
      </p:pic>
      <p:pic>
        <p:nvPicPr>
          <p:cNvPr id="19" name="Bildobjekt 18">
            <a:extLst>
              <a:ext uri="{FF2B5EF4-FFF2-40B4-BE49-F238E27FC236}">
                <a16:creationId xmlns:a16="http://schemas.microsoft.com/office/drawing/2014/main" id="{69080A07-F7DA-A548-A5C3-46729671254B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496156" y="389158"/>
            <a:ext cx="4318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1443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 tvåspalt plus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7">
            <a:extLst>
              <a:ext uri="{FF2B5EF4-FFF2-40B4-BE49-F238E27FC236}">
                <a16:creationId xmlns:a16="http://schemas.microsoft.com/office/drawing/2014/main" id="{9DEABB7F-000E-B244-B9D2-74FE31DA7EE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44832" y="188913"/>
            <a:ext cx="5255081" cy="648017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pic>
        <p:nvPicPr>
          <p:cNvPr id="5" name="Bild 4">
            <a:extLst>
              <a:ext uri="{FF2B5EF4-FFF2-40B4-BE49-F238E27FC236}">
                <a16:creationId xmlns:a16="http://schemas.microsoft.com/office/drawing/2014/main" id="{8F7D9232-85D7-D747-8E18-BB211502B8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88977" y="6233919"/>
            <a:ext cx="1733134" cy="25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443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44" userDrawn="1">
          <p15:clr>
            <a:srgbClr val="FBAE40"/>
          </p15:clr>
        </p15:guide>
        <p15:guide id="2" pos="424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889E1508-BB5D-C247-B193-3BCE95BB8C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4150" y="184150"/>
            <a:ext cx="11823700" cy="6489700"/>
          </a:xfrm>
          <a:prstGeom prst="rect">
            <a:avLst/>
          </a:prstGeo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6C5BCA3D-870A-084E-B235-7F1BFA4F2C9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90650" y="2743200"/>
            <a:ext cx="4810699" cy="20462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ts val="7000"/>
              </a:lnSpc>
              <a:buNone/>
              <a:defRPr sz="4200" b="1">
                <a:solidFill>
                  <a:srgbClr val="45A2DB"/>
                </a:solidFill>
              </a:defRPr>
            </a:lvl1pPr>
          </a:lstStyle>
          <a:p>
            <a:pPr lvl="0"/>
            <a:r>
              <a:rPr lang="sv-SE" dirty="0"/>
              <a:t>Avsnittsrubrik</a:t>
            </a:r>
          </a:p>
        </p:txBody>
      </p:sp>
      <p:pic>
        <p:nvPicPr>
          <p:cNvPr id="10" name="Bild 9">
            <a:extLst>
              <a:ext uri="{FF2B5EF4-FFF2-40B4-BE49-F238E27FC236}">
                <a16:creationId xmlns:a16="http://schemas.microsoft.com/office/drawing/2014/main" id="{944EA92E-F1C3-F14F-8342-2D4499E99D2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88977" y="6233919"/>
            <a:ext cx="1733134" cy="25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0985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>
            <a:extLst>
              <a:ext uri="{FF2B5EF4-FFF2-40B4-BE49-F238E27FC236}">
                <a16:creationId xmlns:a16="http://schemas.microsoft.com/office/drawing/2014/main" id="{310833A2-36BC-EE47-B586-A1BEA20707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88977" y="6233919"/>
            <a:ext cx="1733134" cy="25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1167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889E1508-BB5D-C247-B193-3BCE95BB8C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4150" y="184150"/>
            <a:ext cx="11823700" cy="6489700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53BA057A-1538-DD41-8943-E26862B2FF3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15447" y="2335461"/>
            <a:ext cx="5361106" cy="4902487"/>
          </a:xfrm>
          <a:prstGeom prst="rect">
            <a:avLst/>
          </a:prstGeom>
        </p:spPr>
      </p:pic>
      <p:sp>
        <p:nvSpPr>
          <p:cNvPr id="9" name="Rubrik 1">
            <a:extLst>
              <a:ext uri="{FF2B5EF4-FFF2-40B4-BE49-F238E27FC236}">
                <a16:creationId xmlns:a16="http://schemas.microsoft.com/office/drawing/2014/main" id="{DB6DBD61-7CCA-6B4C-9605-23782B1340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2820" y="992407"/>
            <a:ext cx="9924585" cy="1590392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6200">
                <a:solidFill>
                  <a:srgbClr val="45A2DB"/>
                </a:solidFill>
              </a:defRPr>
            </a:lvl1pPr>
          </a:lstStyle>
          <a:p>
            <a:r>
              <a:rPr lang="sv-SE" dirty="0"/>
              <a:t>Lycka till!</a:t>
            </a:r>
          </a:p>
        </p:txBody>
      </p:sp>
      <p:sp>
        <p:nvSpPr>
          <p:cNvPr id="8" name="Platshållare för innehåll 3">
            <a:extLst>
              <a:ext uri="{FF2B5EF4-FFF2-40B4-BE49-F238E27FC236}">
                <a16:creationId xmlns:a16="http://schemas.microsoft.com/office/drawing/2014/main" id="{033691B6-8BEA-F84A-8B32-704D9D5F72C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092820" y="2582800"/>
            <a:ext cx="9924585" cy="5168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sv-SE" dirty="0"/>
              <a:t>Namn </a:t>
            </a:r>
            <a:r>
              <a:rPr lang="sv-SE" dirty="0" err="1"/>
              <a:t>Namnsson</a:t>
            </a:r>
            <a:r>
              <a:rPr lang="sv-SE" dirty="0"/>
              <a:t> &amp; Namn </a:t>
            </a:r>
            <a:r>
              <a:rPr lang="sv-SE" dirty="0" err="1"/>
              <a:t>Namnsson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000411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Avslutning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889E1508-BB5D-C247-B193-3BCE95BB8C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4150" y="184150"/>
            <a:ext cx="11823700" cy="6489700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53BA057A-1538-DD41-8943-E26862B2FF3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15447" y="2335461"/>
            <a:ext cx="5361106" cy="4902487"/>
          </a:xfrm>
          <a:prstGeom prst="rect">
            <a:avLst/>
          </a:prstGeom>
        </p:spPr>
      </p:pic>
      <p:sp>
        <p:nvSpPr>
          <p:cNvPr id="9" name="Rubrik 1">
            <a:extLst>
              <a:ext uri="{FF2B5EF4-FFF2-40B4-BE49-F238E27FC236}">
                <a16:creationId xmlns:a16="http://schemas.microsoft.com/office/drawing/2014/main" id="{DB6DBD61-7CCA-6B4C-9605-23782B1340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2820" y="992407"/>
            <a:ext cx="9924585" cy="1590392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6200">
                <a:solidFill>
                  <a:srgbClr val="45A2DB"/>
                </a:solidFill>
              </a:defRPr>
            </a:lvl1pPr>
          </a:lstStyle>
          <a:p>
            <a:r>
              <a:rPr lang="sv-SE" dirty="0"/>
              <a:t>TACK!</a:t>
            </a:r>
          </a:p>
        </p:txBody>
      </p:sp>
      <p:sp>
        <p:nvSpPr>
          <p:cNvPr id="8" name="Platshållare för innehåll 3">
            <a:extLst>
              <a:ext uri="{FF2B5EF4-FFF2-40B4-BE49-F238E27FC236}">
                <a16:creationId xmlns:a16="http://schemas.microsoft.com/office/drawing/2014/main" id="{033691B6-8BEA-F84A-8B32-704D9D5F72C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092820" y="2582800"/>
            <a:ext cx="9924585" cy="5168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sv-SE" dirty="0"/>
              <a:t>Namn </a:t>
            </a:r>
            <a:r>
              <a:rPr lang="sv-SE" dirty="0" err="1"/>
              <a:t>Namnsson</a:t>
            </a:r>
            <a:r>
              <a:rPr lang="sv-SE" dirty="0"/>
              <a:t> &amp; Namn </a:t>
            </a:r>
            <a:r>
              <a:rPr lang="sv-SE" dirty="0" err="1"/>
              <a:t>Namnsson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873938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Avslutning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889E1508-BB5D-C247-B193-3BCE95BB8C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4150" y="184150"/>
            <a:ext cx="11823700" cy="6489700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2EC28B5F-E521-694C-ABAD-E8E135CD577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43188" y="363006"/>
            <a:ext cx="6705624" cy="6131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563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kapitel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889E1508-BB5D-C247-B193-3BCE95BB8C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4150" y="184150"/>
            <a:ext cx="11823700" cy="6489700"/>
          </a:xfrm>
          <a:prstGeom prst="rect">
            <a:avLst/>
          </a:prstGeo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6C5BCA3D-870A-084E-B235-7F1BFA4F2C9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90650" y="2743200"/>
            <a:ext cx="4810699" cy="20462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ts val="7000"/>
              </a:lnSpc>
              <a:buNone/>
              <a:defRPr sz="4200" b="1">
                <a:solidFill>
                  <a:srgbClr val="45A2DB"/>
                </a:solidFill>
              </a:defRPr>
            </a:lvl1pPr>
          </a:lstStyle>
          <a:p>
            <a:pPr lvl="0"/>
            <a:r>
              <a:rPr lang="sv-SE" dirty="0"/>
              <a:t>Avsnittsrubrik</a:t>
            </a:r>
          </a:p>
        </p:txBody>
      </p:sp>
      <p:sp>
        <p:nvSpPr>
          <p:cNvPr id="8" name="Platshållare för text 6">
            <a:extLst>
              <a:ext uri="{FF2B5EF4-FFF2-40B4-BE49-F238E27FC236}">
                <a16:creationId xmlns:a16="http://schemas.microsoft.com/office/drawing/2014/main" id="{9D451D24-B5FE-CB47-99AA-332C8ABECB4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4130" y="244110"/>
            <a:ext cx="11493188" cy="6888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2200"/>
              </a:lnSpc>
              <a:spcBef>
                <a:spcPts val="0"/>
              </a:spcBef>
              <a:buNone/>
              <a:defRPr sz="2000" b="1">
                <a:solidFill>
                  <a:srgbClr val="45A2DB"/>
                </a:solidFill>
              </a:defRPr>
            </a:lvl1pPr>
          </a:lstStyle>
          <a:p>
            <a:pPr lvl="0"/>
            <a:r>
              <a:rPr lang="sv-SE" dirty="0"/>
              <a:t>NTA och</a:t>
            </a:r>
          </a:p>
          <a:p>
            <a:pPr lvl="0"/>
            <a:r>
              <a:rPr lang="sv-SE" dirty="0"/>
              <a:t>Kollegialt lärande</a:t>
            </a:r>
          </a:p>
        </p:txBody>
      </p:sp>
      <p:pic>
        <p:nvPicPr>
          <p:cNvPr id="10" name="Bild 9">
            <a:extLst>
              <a:ext uri="{FF2B5EF4-FFF2-40B4-BE49-F238E27FC236}">
                <a16:creationId xmlns:a16="http://schemas.microsoft.com/office/drawing/2014/main" id="{944EA92E-F1C3-F14F-8342-2D4499E99D2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88977" y="6233919"/>
            <a:ext cx="1733134" cy="25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214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del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978D71EC-C867-D04E-B65A-BFCEC25D9B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ubrik 1">
            <a:extLst>
              <a:ext uri="{FF2B5EF4-FFF2-40B4-BE49-F238E27FC236}">
                <a16:creationId xmlns:a16="http://schemas.microsoft.com/office/drawing/2014/main" id="{2DC2B64D-2730-DC41-9E4A-4E8DF1ACC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3707" y="2936810"/>
            <a:ext cx="9924585" cy="1590392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5200">
                <a:solidFill>
                  <a:srgbClr val="45A2DB"/>
                </a:solidFill>
              </a:defRPr>
            </a:lvl1pPr>
          </a:lstStyle>
          <a:p>
            <a:r>
              <a:rPr lang="sv-SE" dirty="0"/>
              <a:t>Presentationsrubrik</a:t>
            </a:r>
          </a:p>
        </p:txBody>
      </p:sp>
      <p:pic>
        <p:nvPicPr>
          <p:cNvPr id="6" name="Bild 5">
            <a:extLst>
              <a:ext uri="{FF2B5EF4-FFF2-40B4-BE49-F238E27FC236}">
                <a16:creationId xmlns:a16="http://schemas.microsoft.com/office/drawing/2014/main" id="{33E556C1-E4EB-104C-9F26-D1A66751251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88977" y="6233919"/>
            <a:ext cx="1733134" cy="25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276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 enspalt plus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>
            <a:extLst>
              <a:ext uri="{FF2B5EF4-FFF2-40B4-BE49-F238E27FC236}">
                <a16:creationId xmlns:a16="http://schemas.microsoft.com/office/drawing/2014/main" id="{18188771-3F8E-334A-B401-824407DC27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88977" y="6233919"/>
            <a:ext cx="1733134" cy="251474"/>
          </a:xfrm>
          <a:prstGeom prst="rect">
            <a:avLst/>
          </a:prstGeom>
        </p:spPr>
      </p:pic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9F03E82E-C155-814A-AEAE-2BCEDB4E50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44832" y="183645"/>
            <a:ext cx="5272543" cy="6485443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1C37A81-E664-774C-BD5C-9DF7253CF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913" y="524108"/>
            <a:ext cx="5791936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000">
                <a:solidFill>
                  <a:srgbClr val="45A2DB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61990962-CFD7-8245-BCC3-D2344864FA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913" y="2023672"/>
            <a:ext cx="5791935" cy="431022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0"/>
            <a:r>
              <a:rPr lang="sv-SE" dirty="0"/>
              <a:t>Nivå två</a:t>
            </a:r>
          </a:p>
          <a:p>
            <a:pPr lvl="0"/>
            <a:r>
              <a:rPr lang="sv-SE" dirty="0"/>
              <a:t>Nivå tre</a:t>
            </a:r>
          </a:p>
          <a:p>
            <a:pPr lvl="0"/>
            <a:r>
              <a:rPr lang="sv-SE" dirty="0"/>
              <a:t>Nivå fyra</a:t>
            </a:r>
          </a:p>
          <a:p>
            <a:pPr lvl="0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40063521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 userDrawn="1">
          <p15:clr>
            <a:srgbClr val="FBAE40"/>
          </p15:clr>
        </p15:guide>
        <p15:guide id="2" pos="4044" userDrawn="1">
          <p15:clr>
            <a:srgbClr val="FBAE40"/>
          </p15:clr>
        </p15:guide>
        <p15:guide id="3" orient="horz" pos="4201" userDrawn="1">
          <p15:clr>
            <a:srgbClr val="FBAE40"/>
          </p15:clr>
        </p15:guide>
        <p15:guide id="4" pos="7559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 enspalt plus foto - Logo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4">
            <a:extLst>
              <a:ext uri="{FF2B5EF4-FFF2-40B4-BE49-F238E27FC236}">
                <a16:creationId xmlns:a16="http://schemas.microsoft.com/office/drawing/2014/main" id="{B7165D2E-8A5B-364E-9C2B-11D5FA35C3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721" y="5974537"/>
            <a:ext cx="2296041" cy="777545"/>
          </a:xfrm>
          <a:prstGeom prst="rect">
            <a:avLst/>
          </a:prstGeom>
        </p:spPr>
      </p:pic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9F03E82E-C155-814A-AEAE-2BCEDB4E50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44832" y="183645"/>
            <a:ext cx="5272543" cy="6485443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1C37A81-E664-774C-BD5C-9DF7253CF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913" y="524108"/>
            <a:ext cx="5791936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000">
                <a:solidFill>
                  <a:srgbClr val="45A2DB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61990962-CFD7-8245-BCC3-D2344864FA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913" y="2023672"/>
            <a:ext cx="5791935" cy="431022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0"/>
            <a:r>
              <a:rPr lang="sv-SE" dirty="0"/>
              <a:t>Nivå två</a:t>
            </a:r>
          </a:p>
          <a:p>
            <a:pPr lvl="0"/>
            <a:r>
              <a:rPr lang="sv-SE" dirty="0"/>
              <a:t>Nivå tre</a:t>
            </a:r>
          </a:p>
          <a:p>
            <a:pPr lvl="0"/>
            <a:r>
              <a:rPr lang="sv-SE" dirty="0"/>
              <a:t>Nivå fyra</a:t>
            </a:r>
          </a:p>
          <a:p>
            <a:pPr lvl="0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9295949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BAE40"/>
          </p15:clr>
        </p15:guide>
        <p15:guide id="2" pos="4044">
          <p15:clr>
            <a:srgbClr val="FBAE40"/>
          </p15:clr>
        </p15:guide>
        <p15:guide id="3" orient="horz" pos="4201">
          <p15:clr>
            <a:srgbClr val="FBAE40"/>
          </p15:clr>
        </p15:guide>
        <p15:guide id="4" pos="7559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 enspalt plus foto + Kapitel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5">
            <a:extLst>
              <a:ext uri="{FF2B5EF4-FFF2-40B4-BE49-F238E27FC236}">
                <a16:creationId xmlns:a16="http://schemas.microsoft.com/office/drawing/2014/main" id="{AEC3B751-6D85-0B4D-B837-7C1BBCD011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88977" y="6233919"/>
            <a:ext cx="1733134" cy="251474"/>
          </a:xfrm>
          <a:prstGeom prst="rect">
            <a:avLst/>
          </a:prstGeom>
        </p:spPr>
      </p:pic>
      <p:sp>
        <p:nvSpPr>
          <p:cNvPr id="5" name="Platshållare för text 6">
            <a:extLst>
              <a:ext uri="{FF2B5EF4-FFF2-40B4-BE49-F238E27FC236}">
                <a16:creationId xmlns:a16="http://schemas.microsoft.com/office/drawing/2014/main" id="{244DB8D8-4E91-784F-ACCB-42CA1CEC1CF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4130" y="244110"/>
            <a:ext cx="6530702" cy="6888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2200"/>
              </a:lnSpc>
              <a:spcBef>
                <a:spcPts val="0"/>
              </a:spcBef>
              <a:buNone/>
              <a:defRPr sz="2000" b="1">
                <a:solidFill>
                  <a:srgbClr val="45A2DB"/>
                </a:solidFill>
              </a:defRPr>
            </a:lvl1pPr>
          </a:lstStyle>
          <a:p>
            <a:pPr lvl="0"/>
            <a:r>
              <a:rPr lang="sv-SE" dirty="0"/>
              <a:t>NTA och</a:t>
            </a:r>
          </a:p>
          <a:p>
            <a:pPr lvl="0"/>
            <a:r>
              <a:rPr lang="sv-SE" dirty="0"/>
              <a:t>Kollegialt lärande</a:t>
            </a:r>
          </a:p>
        </p:txBody>
      </p:sp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9F03E82E-C155-814A-AEAE-2BCEDB4E50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44832" y="183645"/>
            <a:ext cx="5272543" cy="6485443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1C37A81-E664-774C-BD5C-9DF7253CF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913" y="1048216"/>
            <a:ext cx="5791936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000">
                <a:solidFill>
                  <a:srgbClr val="45A2DB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61990962-CFD7-8245-BCC3-D2344864FA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913" y="2547780"/>
            <a:ext cx="5791935" cy="431022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0"/>
            <a:r>
              <a:rPr lang="sv-SE" dirty="0"/>
              <a:t>Nivå två</a:t>
            </a:r>
          </a:p>
          <a:p>
            <a:pPr lvl="0"/>
            <a:r>
              <a:rPr lang="sv-SE" dirty="0"/>
              <a:t>Nivå tre</a:t>
            </a:r>
          </a:p>
          <a:p>
            <a:pPr lvl="0"/>
            <a:r>
              <a:rPr lang="sv-SE" dirty="0"/>
              <a:t>Nivå fyra</a:t>
            </a:r>
          </a:p>
          <a:p>
            <a:pPr lvl="0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0021220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BAE40"/>
          </p15:clr>
        </p15:guide>
        <p15:guide id="2" pos="4044">
          <p15:clr>
            <a:srgbClr val="FBAE40"/>
          </p15:clr>
        </p15:guide>
        <p15:guide id="3" orient="horz" pos="4201">
          <p15:clr>
            <a:srgbClr val="FBAE40"/>
          </p15:clr>
        </p15:guide>
        <p15:guide id="4" pos="7559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gres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>
            <a:extLst>
              <a:ext uri="{FF2B5EF4-FFF2-40B4-BE49-F238E27FC236}">
                <a16:creationId xmlns:a16="http://schemas.microsoft.com/office/drawing/2014/main" id="{18188771-3F8E-334A-B401-824407DC27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88977" y="6233919"/>
            <a:ext cx="1733134" cy="251474"/>
          </a:xfrm>
          <a:prstGeom prst="rect">
            <a:avLst/>
          </a:prstGeom>
        </p:spPr>
      </p:pic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61990962-CFD7-8245-BCC3-D2344864FA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913" y="3840914"/>
            <a:ext cx="11194198" cy="224598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0"/>
            <a:r>
              <a:rPr lang="sv-SE" dirty="0"/>
              <a:t>Nivå två</a:t>
            </a:r>
          </a:p>
          <a:p>
            <a:pPr lvl="0"/>
            <a:r>
              <a:rPr lang="sv-SE" dirty="0"/>
              <a:t>Nivå tre</a:t>
            </a:r>
          </a:p>
          <a:p>
            <a:pPr lvl="0"/>
            <a:r>
              <a:rPr lang="sv-SE" dirty="0"/>
              <a:t>Nivå fyra</a:t>
            </a:r>
          </a:p>
          <a:p>
            <a:pPr lvl="0"/>
            <a:r>
              <a:rPr lang="sv-SE" dirty="0"/>
              <a:t>Nivå fem</a:t>
            </a:r>
          </a:p>
        </p:txBody>
      </p:sp>
      <p:sp>
        <p:nvSpPr>
          <p:cNvPr id="7" name="Platshållare för innehåll 3">
            <a:extLst>
              <a:ext uri="{FF2B5EF4-FFF2-40B4-BE49-F238E27FC236}">
                <a16:creationId xmlns:a16="http://schemas.microsoft.com/office/drawing/2014/main" id="{73FE0902-DAAE-A244-BFEF-5CF8BE4C1A4D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627913" y="1965278"/>
            <a:ext cx="11194198" cy="11886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600" b="1"/>
            </a:lvl1pPr>
          </a:lstStyle>
          <a:p>
            <a:pPr lvl="0"/>
            <a:r>
              <a:rPr lang="sv-SE" dirty="0"/>
              <a:t>Ingress</a:t>
            </a:r>
          </a:p>
          <a:p>
            <a:pPr lvl="0"/>
            <a:r>
              <a:rPr lang="sv-SE" dirty="0"/>
              <a:t>på ca</a:t>
            </a:r>
          </a:p>
          <a:p>
            <a:pPr lvl="0"/>
            <a:r>
              <a:rPr lang="sv-SE" dirty="0"/>
              <a:t>tre rader</a:t>
            </a:r>
          </a:p>
        </p:txBody>
      </p:sp>
      <p:sp>
        <p:nvSpPr>
          <p:cNvPr id="9" name="Platshållare för innehåll 3">
            <a:extLst>
              <a:ext uri="{FF2B5EF4-FFF2-40B4-BE49-F238E27FC236}">
                <a16:creationId xmlns:a16="http://schemas.microsoft.com/office/drawing/2014/main" id="{F5D500E2-055B-294C-9779-580EFBA61BEE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27913" y="3153964"/>
            <a:ext cx="11194198" cy="68694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600" b="1">
                <a:solidFill>
                  <a:srgbClr val="45A2DB"/>
                </a:solidFill>
                <a:sym typeface="Wingdings" pitchFamily="2" charset="2"/>
              </a:defRPr>
            </a:lvl1pPr>
          </a:lstStyle>
          <a:p>
            <a:pPr lvl="0"/>
            <a:r>
              <a:rPr lang="sv-SE" dirty="0"/>
              <a:t> Mellanrubrik</a:t>
            </a:r>
          </a:p>
        </p:txBody>
      </p:sp>
      <p:sp>
        <p:nvSpPr>
          <p:cNvPr id="12" name="Rubrik 1">
            <a:extLst>
              <a:ext uri="{FF2B5EF4-FFF2-40B4-BE49-F238E27FC236}">
                <a16:creationId xmlns:a16="http://schemas.microsoft.com/office/drawing/2014/main" id="{39D87F30-49F6-3843-89E6-F5100EB98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913" y="524108"/>
            <a:ext cx="111942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000">
                <a:solidFill>
                  <a:srgbClr val="45A2DB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42385180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BAE40"/>
          </p15:clr>
        </p15:guide>
        <p15:guide id="2" pos="4044">
          <p15:clr>
            <a:srgbClr val="FBAE40"/>
          </p15:clr>
        </p15:guide>
        <p15:guide id="3" orient="horz" pos="4201">
          <p15:clr>
            <a:srgbClr val="FBAE40"/>
          </p15:clr>
        </p15:guide>
        <p15:guide id="4" pos="7559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1.png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>
            <a:extLst>
              <a:ext uri="{FF2B5EF4-FFF2-40B4-BE49-F238E27FC236}">
                <a16:creationId xmlns:a16="http://schemas.microsoft.com/office/drawing/2014/main" id="{A7C6F2CE-F7EE-984C-AEBC-11329C1F94EE}"/>
              </a:ext>
            </a:extLst>
          </p:cNvPr>
          <p:cNvPicPr>
            <a:picLocks noChangeAspect="1"/>
          </p:cNvPicPr>
          <p:nvPr userDrawn="1"/>
        </p:nvPicPr>
        <p:blipFill>
          <a:blip r:embed="rId3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FA428F09-79C7-854C-922B-4D47C3D1B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01" y="775101"/>
            <a:ext cx="6347786" cy="7582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7AC9700-2107-E04B-90EC-19083B00D2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601" y="2308485"/>
            <a:ext cx="6347786" cy="35682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1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81568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91" r:id="rId2"/>
    <p:sldLayoutId id="2147483670" r:id="rId3"/>
    <p:sldLayoutId id="2147483660" r:id="rId4"/>
    <p:sldLayoutId id="2147483689" r:id="rId5"/>
    <p:sldLayoutId id="2147483662" r:id="rId6"/>
    <p:sldLayoutId id="2147483675" r:id="rId7"/>
    <p:sldLayoutId id="2147483671" r:id="rId8"/>
    <p:sldLayoutId id="2147483686" r:id="rId9"/>
    <p:sldLayoutId id="2147483688" r:id="rId10"/>
    <p:sldLayoutId id="2147483687" r:id="rId11"/>
    <p:sldLayoutId id="2147483666" r:id="rId12"/>
    <p:sldLayoutId id="2147483676" r:id="rId13"/>
    <p:sldLayoutId id="2147483672" r:id="rId14"/>
    <p:sldLayoutId id="2147483667" r:id="rId15"/>
    <p:sldLayoutId id="2147483677" r:id="rId16"/>
    <p:sldLayoutId id="2147483673" r:id="rId17"/>
    <p:sldLayoutId id="2147483668" r:id="rId18"/>
    <p:sldLayoutId id="2147483678" r:id="rId19"/>
    <p:sldLayoutId id="2147483674" r:id="rId20"/>
    <p:sldLayoutId id="2147483661" r:id="rId21"/>
    <p:sldLayoutId id="2147483679" r:id="rId22"/>
    <p:sldLayoutId id="2147483680" r:id="rId23"/>
    <p:sldLayoutId id="2147483681" r:id="rId24"/>
    <p:sldLayoutId id="2147483682" r:id="rId25"/>
    <p:sldLayoutId id="2147483683" r:id="rId26"/>
    <p:sldLayoutId id="2147483684" r:id="rId27"/>
    <p:sldLayoutId id="2147483685" r:id="rId28"/>
    <p:sldLayoutId id="2147483663" r:id="rId29"/>
    <p:sldLayoutId id="2147483655" r:id="rId30"/>
    <p:sldLayoutId id="2147483669" r:id="rId31"/>
    <p:sldLayoutId id="2147483690" r:id="rId32"/>
    <p:sldLayoutId id="2147483692" r:id="rId3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45A2DB"/>
          </a:solidFill>
          <a:latin typeface="+mn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ts val="2300"/>
        </a:lnSpc>
        <a:spcBef>
          <a:spcPts val="12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396000" indent="-216000" algn="l" defTabSz="914400" rtl="0" eaLnBrk="1" latinLnBrk="0" hangingPunct="1">
        <a:lnSpc>
          <a:spcPts val="2300"/>
        </a:lnSpc>
        <a:spcBef>
          <a:spcPts val="600"/>
        </a:spcBef>
        <a:buFont typeface="Systemtypsnitt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396000" indent="-216000" algn="l" defTabSz="914400" rtl="0" eaLnBrk="1" latinLnBrk="0" hangingPunct="1">
        <a:lnSpc>
          <a:spcPts val="2300"/>
        </a:lnSpc>
        <a:spcBef>
          <a:spcPts val="600"/>
        </a:spcBef>
        <a:buFont typeface="Systemtypsnitt"/>
        <a:buChar char="–"/>
        <a:defRPr sz="22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396000" indent="-216000" algn="l" defTabSz="914400" rtl="0" eaLnBrk="1" latinLnBrk="0" hangingPunct="1">
        <a:lnSpc>
          <a:spcPts val="2300"/>
        </a:lnSpc>
        <a:spcBef>
          <a:spcPts val="600"/>
        </a:spcBef>
        <a:buFont typeface="Systemtypsnitt"/>
        <a:buChar char="–"/>
        <a:defRPr sz="22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396000" indent="-216000" algn="l" defTabSz="914400" rtl="0" eaLnBrk="1" latinLnBrk="0" hangingPunct="1">
        <a:lnSpc>
          <a:spcPct val="100000"/>
        </a:lnSpc>
        <a:spcBef>
          <a:spcPts val="600"/>
        </a:spcBef>
        <a:buFont typeface="Systemtypsnitt"/>
        <a:buChar char="–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A8FFC0F-7F00-C448-8F7D-3D930517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Varför gör vi laborationer i skolan?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DC2A94E-FE07-7D4F-9D1E-60FD0AA0342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v-SE" dirty="0"/>
              <a:t>Per-Olof Wickman</a:t>
            </a:r>
          </a:p>
        </p:txBody>
      </p:sp>
    </p:spTree>
    <p:extLst>
      <p:ext uri="{BB962C8B-B14F-4D97-AF65-F5344CB8AC3E}">
        <p14:creationId xmlns:p14="http://schemas.microsoft.com/office/powerpoint/2010/main" val="16450109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393A8359-DE6B-9A4E-863D-1014DEFFF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913" y="524108"/>
            <a:ext cx="11013102" cy="1011615"/>
          </a:xfrm>
        </p:spPr>
        <p:txBody>
          <a:bodyPr/>
          <a:lstStyle/>
          <a:p>
            <a:r>
              <a:rPr lang="sv-SE" dirty="0"/>
              <a:t>3. Att lära sig vetenskapliga arbetssätt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10ECFF3-2B72-004D-9882-D68C74EC1E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913" y="1793631"/>
            <a:ext cx="11013102" cy="4540261"/>
          </a:xfrm>
        </p:spPr>
        <p:txBody>
          <a:bodyPr/>
          <a:lstStyle/>
          <a:p>
            <a:r>
              <a:rPr lang="sv-SE" dirty="0"/>
              <a:t>Två olika innehåll i att lära sig göra undersökningar</a:t>
            </a:r>
          </a:p>
          <a:p>
            <a:pPr marL="637200" lvl="1" indent="-457200">
              <a:buFont typeface="+mj-lt"/>
              <a:buAutoNum type="alphaLcParenR"/>
            </a:pPr>
            <a:r>
              <a:rPr lang="sv-SE" sz="1800" dirty="0"/>
              <a:t>Att lära sig göra undersökningar</a:t>
            </a:r>
          </a:p>
          <a:p>
            <a:pPr marL="637200" lvl="1" indent="-457200">
              <a:buFont typeface="+mj-lt"/>
              <a:buAutoNum type="alphaLcParenR"/>
            </a:pPr>
            <a:r>
              <a:rPr lang="sv-SE" sz="1800" dirty="0"/>
              <a:t>Att lära sig de begrepp som hör ihop med undersökningar</a:t>
            </a:r>
          </a:p>
          <a:p>
            <a:r>
              <a:rPr lang="sv-SE" dirty="0"/>
              <a:t>Omfattar mer generella metoder än under förra rubriken. Hur gör man en systematisk undersökning?</a:t>
            </a:r>
          </a:p>
          <a:p>
            <a:pPr lvl="1"/>
            <a:r>
              <a:rPr lang="sv-SE" sz="1800" dirty="0"/>
              <a:t>Namngivningsintresset: gruppera, sortera och överenskommelser om hur man namnger och beskriver (mäta)</a:t>
            </a:r>
          </a:p>
          <a:p>
            <a:pPr lvl="1"/>
            <a:r>
              <a:rPr lang="sv-SE" sz="1800" dirty="0"/>
              <a:t>Sambandsintresset: Ändra, hända, växelverkan, experiment, rättvis jämförelse, kontroll, förutsägelse, tabell, diagram, variabel</a:t>
            </a:r>
          </a:p>
          <a:p>
            <a:pPr lvl="1"/>
            <a:r>
              <a:rPr lang="sv-SE" sz="1800" dirty="0"/>
              <a:t>(Förklaringsintresset: Experiment, hypotes, orsak-verkan)</a:t>
            </a:r>
          </a:p>
          <a:p>
            <a:r>
              <a:rPr lang="sv-SE" dirty="0"/>
              <a:t>Begrepp hjälper elever att se vad de gör i olika undersökningar är samma sak och att tala om hur de kan göras bäst. </a:t>
            </a:r>
          </a:p>
          <a:p>
            <a:r>
              <a:rPr lang="sv-SE" dirty="0"/>
              <a:t>Elever lär sig inte detta innehåll genom en enstaka övning</a:t>
            </a:r>
          </a:p>
        </p:txBody>
      </p:sp>
    </p:spTree>
    <p:extLst>
      <p:ext uri="{BB962C8B-B14F-4D97-AF65-F5344CB8AC3E}">
        <p14:creationId xmlns:p14="http://schemas.microsoft.com/office/powerpoint/2010/main" val="18755625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393A8359-DE6B-9A4E-863D-1014DEFFF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913" y="524108"/>
            <a:ext cx="11013102" cy="1011615"/>
          </a:xfrm>
        </p:spPr>
        <p:txBody>
          <a:bodyPr/>
          <a:lstStyle/>
          <a:p>
            <a:r>
              <a:rPr lang="sv-SE" dirty="0"/>
              <a:t>3. Att lära sig vetenskapliga arbetssätt</a:t>
            </a:r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20F1E936-A18D-48D4-87FC-27C5730CF5C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971309" y="1793875"/>
            <a:ext cx="4327169" cy="4540250"/>
          </a:xfrm>
        </p:spPr>
      </p:pic>
    </p:spTree>
    <p:extLst>
      <p:ext uri="{BB962C8B-B14F-4D97-AF65-F5344CB8AC3E}">
        <p14:creationId xmlns:p14="http://schemas.microsoft.com/office/powerpoint/2010/main" val="7724742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393A8359-DE6B-9A4E-863D-1014DEFFF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913" y="524108"/>
            <a:ext cx="11013102" cy="1011615"/>
          </a:xfrm>
        </p:spPr>
        <p:txBody>
          <a:bodyPr/>
          <a:lstStyle/>
          <a:p>
            <a:r>
              <a:rPr lang="sv-SE" dirty="0"/>
              <a:t>3. Att lära sig vetenskapliga arbetssätt: Kemiförsök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10ECFF3-2B72-004D-9882-D68C74EC1E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913" y="1793631"/>
            <a:ext cx="11013102" cy="4540261"/>
          </a:xfrm>
        </p:spPr>
        <p:txBody>
          <a:bodyPr/>
          <a:lstStyle/>
          <a:p>
            <a:r>
              <a:rPr lang="sv-SE" dirty="0"/>
              <a:t>Uppdrag 4-10: Sambandsintresse</a:t>
            </a:r>
          </a:p>
          <a:p>
            <a:pPr lvl="1"/>
            <a:r>
              <a:rPr lang="sv-SE" dirty="0"/>
              <a:t>Att ändra en sak i taget </a:t>
            </a:r>
          </a:p>
          <a:p>
            <a:pPr lvl="1"/>
            <a:r>
              <a:rPr lang="sv-SE" dirty="0"/>
              <a:t>Att använda en kontroll där man inte ändrar</a:t>
            </a:r>
          </a:p>
          <a:p>
            <a:pPr lvl="1"/>
            <a:r>
              <a:rPr lang="sv-SE" dirty="0"/>
              <a:t>Begrepp: test, indikator, kontroll, rättvis undersökning</a:t>
            </a:r>
          </a:p>
          <a:p>
            <a:r>
              <a:rPr lang="sv-SE" dirty="0"/>
              <a:t>Uppdrag 11 Vi avslöjar de de okända ämnena: Namngivningsintresse</a:t>
            </a:r>
          </a:p>
          <a:p>
            <a:pPr lvl="1"/>
            <a:r>
              <a:rPr lang="sv-SE" dirty="0"/>
              <a:t>Skillnader och likheter i egenskaper för att känna igen ämnen</a:t>
            </a:r>
          </a:p>
          <a:p>
            <a:pPr lvl="1"/>
            <a:r>
              <a:rPr lang="sv-SE" dirty="0"/>
              <a:t>Negativa resultat kan användas för att utesluta ämnen</a:t>
            </a:r>
          </a:p>
          <a:p>
            <a:pPr lvl="1"/>
            <a:r>
              <a:rPr lang="sv-SE" dirty="0"/>
              <a:t>Bestämningsnyckel</a:t>
            </a:r>
          </a:p>
          <a:p>
            <a:r>
              <a:rPr lang="sv-SE" dirty="0"/>
              <a:t>Uppdrag 12-15</a:t>
            </a:r>
          </a:p>
          <a:p>
            <a:pPr lvl="1"/>
            <a:r>
              <a:rPr lang="sv-SE" dirty="0"/>
              <a:t>Utvärdering och bedömning av vad de lärt sig i Uppdrag 4-11</a:t>
            </a:r>
          </a:p>
          <a:p>
            <a:pPr lvl="1"/>
            <a:r>
              <a:rPr lang="sv-SE" dirty="0"/>
              <a:t>Test för bevis på vad det är för ämnen</a:t>
            </a:r>
          </a:p>
        </p:txBody>
      </p:sp>
    </p:spTree>
    <p:extLst>
      <p:ext uri="{BB962C8B-B14F-4D97-AF65-F5344CB8AC3E}">
        <p14:creationId xmlns:p14="http://schemas.microsoft.com/office/powerpoint/2010/main" val="37156503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393A8359-DE6B-9A4E-863D-1014DEFFF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913" y="524108"/>
            <a:ext cx="11013102" cy="1011615"/>
          </a:xfrm>
        </p:spPr>
        <p:txBody>
          <a:bodyPr>
            <a:normAutofit fontScale="90000"/>
          </a:bodyPr>
          <a:lstStyle/>
          <a:p>
            <a:r>
              <a:rPr lang="sv-SE" dirty="0"/>
              <a:t>3. Att lära sig vetenskapliga arbetssätt: Matens kemi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10ECFF3-2B72-004D-9882-D68C74EC1E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913" y="1793631"/>
            <a:ext cx="11013102" cy="4540261"/>
          </a:xfrm>
        </p:spPr>
        <p:txBody>
          <a:bodyPr/>
          <a:lstStyle/>
          <a:p>
            <a:r>
              <a:rPr lang="sv-SE" dirty="0"/>
              <a:t>Uppdrag 4 Druvsocker – energi i maten</a:t>
            </a:r>
          </a:p>
          <a:p>
            <a:pPr lvl="1"/>
            <a:r>
              <a:rPr lang="sv-SE" dirty="0"/>
              <a:t>Tydlig märkning </a:t>
            </a:r>
          </a:p>
          <a:p>
            <a:r>
              <a:rPr lang="sv-SE" dirty="0"/>
              <a:t>Uppdrag 5 Vi testar fler livsmedel</a:t>
            </a:r>
          </a:p>
          <a:p>
            <a:pPr lvl="1"/>
            <a:r>
              <a:rPr lang="sv-SE" dirty="0"/>
              <a:t>Sambandsintresse, söt smak och mängd druvsocker</a:t>
            </a:r>
          </a:p>
          <a:p>
            <a:pPr lvl="1"/>
            <a:r>
              <a:rPr lang="sv-SE" dirty="0"/>
              <a:t>Frågeställning: Är det mat som smakar sött som innehåller mest druvsocker?</a:t>
            </a:r>
          </a:p>
          <a:p>
            <a:pPr lvl="1"/>
            <a:r>
              <a:rPr lang="sv-SE" dirty="0"/>
              <a:t>Förutsägelse: Mest/minst druvsocker kommer det att finnas i …</a:t>
            </a:r>
          </a:p>
          <a:p>
            <a:pPr lvl="1"/>
            <a:r>
              <a:rPr lang="sv-SE" dirty="0"/>
              <a:t>Hypotes: Det tror jag att det gör därför att …</a:t>
            </a:r>
          </a:p>
          <a:p>
            <a:pPr lvl="1"/>
            <a:r>
              <a:rPr lang="sv-SE" dirty="0"/>
              <a:t>Växelverkan för att producera förutsägelse och hypotes</a:t>
            </a:r>
          </a:p>
          <a:p>
            <a:pPr lvl="1"/>
            <a:r>
              <a:rPr lang="sv-SE" dirty="0"/>
              <a:t>Rättvis undersökning: Annat än livsmedlet som påverkar resultatet</a:t>
            </a:r>
          </a:p>
        </p:txBody>
      </p:sp>
    </p:spTree>
    <p:extLst>
      <p:ext uri="{BB962C8B-B14F-4D97-AF65-F5344CB8AC3E}">
        <p14:creationId xmlns:p14="http://schemas.microsoft.com/office/powerpoint/2010/main" val="22311898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393A8359-DE6B-9A4E-863D-1014DEFFF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913" y="524108"/>
            <a:ext cx="11013102" cy="1011615"/>
          </a:xfrm>
        </p:spPr>
        <p:txBody>
          <a:bodyPr/>
          <a:lstStyle/>
          <a:p>
            <a:r>
              <a:rPr lang="sv-SE" dirty="0"/>
              <a:t>3. Att lära sig vetenskapliga arbetssätt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10ECFF3-2B72-004D-9882-D68C74EC1E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913" y="1793631"/>
            <a:ext cx="11013102" cy="4540261"/>
          </a:xfrm>
        </p:spPr>
        <p:txBody>
          <a:bodyPr/>
          <a:lstStyle/>
          <a:p>
            <a:r>
              <a:rPr lang="sv-SE" dirty="0"/>
              <a:t>Vilket av detta innehåll är det viktigt att eleverna lär sig?</a:t>
            </a:r>
          </a:p>
          <a:p>
            <a:r>
              <a:rPr lang="sv-SE" dirty="0"/>
              <a:t>Varför? Läroplaner och vad säger du till lärarna och de till eleverna?</a:t>
            </a:r>
          </a:p>
          <a:p>
            <a:r>
              <a:rPr lang="sv-SE" dirty="0"/>
              <a:t>När behöver de denna kunskap i andra sammanhang än dessa teman?</a:t>
            </a:r>
          </a:p>
          <a:p>
            <a:r>
              <a:rPr lang="sv-SE" dirty="0"/>
              <a:t>Måste man lära sig detta innehåll praktiskt?</a:t>
            </a:r>
          </a:p>
          <a:p>
            <a:r>
              <a:rPr lang="sv-SE" dirty="0"/>
              <a:t>Varför måste detta innehåll upprepas i olika sammanhang?</a:t>
            </a:r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07893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37FB38F-B455-144B-9FF0-AB4FEC9B3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DB3B739-EF5C-A94B-8B95-77878664646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v-SE" dirty="0"/>
              <a:t>Per-Olof Wickman</a:t>
            </a:r>
          </a:p>
        </p:txBody>
      </p:sp>
    </p:spTree>
    <p:extLst>
      <p:ext uri="{BB962C8B-B14F-4D97-AF65-F5344CB8AC3E}">
        <p14:creationId xmlns:p14="http://schemas.microsoft.com/office/powerpoint/2010/main" val="397081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393A8359-DE6B-9A4E-863D-1014DEFFF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913" y="524108"/>
            <a:ext cx="11013102" cy="1011615"/>
          </a:xfrm>
        </p:spPr>
        <p:txBody>
          <a:bodyPr/>
          <a:lstStyle/>
          <a:p>
            <a:r>
              <a:rPr lang="sv-SE" dirty="0"/>
              <a:t>Vad är laborationer?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10ECFF3-2B72-004D-9882-D68C74EC1E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913" y="1793631"/>
            <a:ext cx="11013102" cy="4540261"/>
          </a:xfrm>
        </p:spPr>
        <p:txBody>
          <a:bodyPr/>
          <a:lstStyle/>
          <a:p>
            <a:r>
              <a:rPr lang="sv-SE" dirty="0"/>
              <a:t>Vita rockar och provrör, i ett laboratorium</a:t>
            </a:r>
          </a:p>
          <a:p>
            <a:r>
              <a:rPr lang="sv-SE" dirty="0"/>
              <a:t>Undersökande arbetssätt</a:t>
            </a:r>
          </a:p>
          <a:p>
            <a:r>
              <a:rPr lang="sv-SE" dirty="0" err="1"/>
              <a:t>Scientific</a:t>
            </a:r>
            <a:r>
              <a:rPr lang="sv-SE" dirty="0"/>
              <a:t> </a:t>
            </a:r>
            <a:r>
              <a:rPr lang="sv-SE" dirty="0" err="1"/>
              <a:t>inquiry</a:t>
            </a:r>
            <a:endParaRPr lang="sv-SE" dirty="0"/>
          </a:p>
          <a:p>
            <a:r>
              <a:rPr lang="sv-SE" dirty="0"/>
              <a:t>Eleverna har en fråga och de gör en undersökning för att få svar</a:t>
            </a:r>
          </a:p>
          <a:p>
            <a:r>
              <a:rPr lang="sv-SE" dirty="0"/>
              <a:t>De didaktiska frågorna Varför? Vad? Hur?</a:t>
            </a:r>
          </a:p>
        </p:txBody>
      </p:sp>
    </p:spTree>
    <p:extLst>
      <p:ext uri="{BB962C8B-B14F-4D97-AF65-F5344CB8AC3E}">
        <p14:creationId xmlns:p14="http://schemas.microsoft.com/office/powerpoint/2010/main" val="3807247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393A8359-DE6B-9A4E-863D-1014DEFFF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913" y="524108"/>
            <a:ext cx="11013102" cy="1011615"/>
          </a:xfrm>
        </p:spPr>
        <p:txBody>
          <a:bodyPr/>
          <a:lstStyle/>
          <a:p>
            <a:r>
              <a:rPr lang="sv-SE" dirty="0"/>
              <a:t>En pedagogisk metod eller ett innehåll?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10ECFF3-2B72-004D-9882-D68C74EC1E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913" y="1793631"/>
            <a:ext cx="11013102" cy="4540261"/>
          </a:xfrm>
        </p:spPr>
        <p:txBody>
          <a:bodyPr/>
          <a:lstStyle/>
          <a:p>
            <a:r>
              <a:rPr lang="sv-SE" sz="2800" dirty="0"/>
              <a:t>Undervisningsmetod (Hur?): Varför gör vi laborationer i skolan?</a:t>
            </a:r>
          </a:p>
          <a:p>
            <a:pPr marL="637200" lvl="1" indent="-457200">
              <a:buFont typeface="+mj-lt"/>
              <a:buAutoNum type="arabicPeriod"/>
            </a:pPr>
            <a:r>
              <a:rPr lang="sv-SE" dirty="0"/>
              <a:t>Motiverande och roligare</a:t>
            </a:r>
          </a:p>
          <a:p>
            <a:pPr marL="637200" lvl="1" indent="-457200">
              <a:buFont typeface="+mj-lt"/>
              <a:buAutoNum type="arabicPeriod"/>
            </a:pPr>
            <a:r>
              <a:rPr lang="sv-SE" dirty="0"/>
              <a:t>Eleverna lär sig bättre genom ett undersökande arbetssätt</a:t>
            </a:r>
          </a:p>
          <a:p>
            <a:pPr marL="637200" lvl="1" indent="-457200">
              <a:buFont typeface="+mj-lt"/>
              <a:buAutoNum type="arabicPeriod"/>
            </a:pPr>
            <a:r>
              <a:rPr lang="sv-SE" dirty="0"/>
              <a:t>Det finns ett särskilt innehåll som eleverna behöver lära sig praktiskt</a:t>
            </a:r>
          </a:p>
          <a:p>
            <a:pPr marL="637200" lvl="1" indent="-457200">
              <a:buFont typeface="+mj-lt"/>
              <a:buAutoNum type="arabicPeriod"/>
            </a:pPr>
            <a:endParaRPr lang="sv-SE" dirty="0"/>
          </a:p>
          <a:p>
            <a:r>
              <a:rPr lang="sv-SE" sz="2800" dirty="0"/>
              <a:t>Innehåll för laborationer (Vad?): Varför gör vi laborationer i skolan?</a:t>
            </a:r>
          </a:p>
          <a:p>
            <a:pPr marL="637200" lvl="1" indent="-457200">
              <a:buFont typeface="+mj-lt"/>
              <a:buAutoNum type="arabicPeriod"/>
            </a:pPr>
            <a:r>
              <a:rPr lang="sv-SE" dirty="0"/>
              <a:t>Lära sig teori (språklig, begreppslig kunskap, bevis)</a:t>
            </a:r>
          </a:p>
          <a:p>
            <a:pPr marL="637200" lvl="1" indent="-457200">
              <a:buFont typeface="+mj-lt"/>
              <a:buAutoNum type="arabicPeriod"/>
            </a:pPr>
            <a:r>
              <a:rPr lang="sv-SE" dirty="0"/>
              <a:t>Lära sig känna igen och framkalla fenomen (praktisk kunskap)</a:t>
            </a:r>
          </a:p>
          <a:p>
            <a:pPr marL="637200" lvl="1" indent="-457200">
              <a:buFont typeface="+mj-lt"/>
              <a:buAutoNum type="arabicPeriod"/>
            </a:pPr>
            <a:r>
              <a:rPr lang="sv-SE" dirty="0"/>
              <a:t>Lära sig vetenskapliga arbetssätt (språklig, begreppslig och praktisk kunskap)</a:t>
            </a:r>
          </a:p>
          <a:p>
            <a:pPr marL="637200" lvl="1" indent="-457200">
              <a:buFont typeface="+mj-lt"/>
              <a:buAutoNum type="arabicPeriod"/>
            </a:pPr>
            <a:r>
              <a:rPr lang="sv-SE" dirty="0"/>
              <a:t>Lära sig vad naturvetenskap är (språklig, begreppslig kunskap)</a:t>
            </a:r>
          </a:p>
        </p:txBody>
      </p:sp>
    </p:spTree>
    <p:extLst>
      <p:ext uri="{BB962C8B-B14F-4D97-AF65-F5344CB8AC3E}">
        <p14:creationId xmlns:p14="http://schemas.microsoft.com/office/powerpoint/2010/main" val="33512363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393A8359-DE6B-9A4E-863D-1014DEFFF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913" y="524108"/>
            <a:ext cx="11013102" cy="1011615"/>
          </a:xfrm>
        </p:spPr>
        <p:txBody>
          <a:bodyPr/>
          <a:lstStyle/>
          <a:p>
            <a:r>
              <a:rPr lang="sv-SE" dirty="0"/>
              <a:t>Allt är lika viktigt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10ECFF3-2B72-004D-9882-D68C74EC1E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913" y="1793631"/>
            <a:ext cx="11013102" cy="4540261"/>
          </a:xfrm>
        </p:spPr>
        <p:txBody>
          <a:bodyPr/>
          <a:lstStyle/>
          <a:p>
            <a:r>
              <a:rPr lang="sv-SE" dirty="0"/>
              <a:t>Varför gör vi en sådan här lista?</a:t>
            </a:r>
          </a:p>
          <a:p>
            <a:r>
              <a:rPr lang="sv-SE" dirty="0"/>
              <a:t>Betona innehåll som vi lätt glömmer som lärare och utbildare</a:t>
            </a:r>
          </a:p>
          <a:p>
            <a:r>
              <a:rPr lang="sv-SE" dirty="0"/>
              <a:t>Behöver en modell för att hålla reda på syftet med varför vi arbetar praktiskt och undersökande</a:t>
            </a:r>
          </a:p>
          <a:p>
            <a:r>
              <a:rPr lang="sv-SE" dirty="0"/>
              <a:t>Teori står lätt i centrum, att den är ett eget slutmål och kan vi den kan vi också praktiskt</a:t>
            </a:r>
          </a:p>
          <a:p>
            <a:r>
              <a:rPr lang="sv-SE" dirty="0"/>
              <a:t>Jag ska fokusera på 2) Lära sig känna igen och framkalla fenomen, 3) Lära sig naturvetenskapliga arbetssätt,</a:t>
            </a:r>
          </a:p>
          <a:p>
            <a:r>
              <a:rPr lang="sv-SE" dirty="0"/>
              <a:t>samt om hur man kan arbeta med och bedöma detta innehåll</a:t>
            </a:r>
          </a:p>
          <a:p>
            <a:r>
              <a:rPr lang="sv-SE" dirty="0"/>
              <a:t>Visa hur de kommer in i kemitemana</a:t>
            </a:r>
          </a:p>
          <a:p>
            <a:r>
              <a:rPr lang="sv-SE" dirty="0"/>
              <a:t>Men först …</a:t>
            </a:r>
          </a:p>
        </p:txBody>
      </p:sp>
    </p:spTree>
    <p:extLst>
      <p:ext uri="{BB962C8B-B14F-4D97-AF65-F5344CB8AC3E}">
        <p14:creationId xmlns:p14="http://schemas.microsoft.com/office/powerpoint/2010/main" val="16221250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393A8359-DE6B-9A4E-863D-1014DEFFF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913" y="524108"/>
            <a:ext cx="11013102" cy="1011615"/>
          </a:xfrm>
        </p:spPr>
        <p:txBody>
          <a:bodyPr>
            <a:normAutofit fontScale="90000"/>
          </a:bodyPr>
          <a:lstStyle/>
          <a:p>
            <a:r>
              <a:rPr lang="sv-SE" dirty="0"/>
              <a:t>… lite om varför man gör undersökningar och vilka frågor man ställer i naturvetenskap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10ECFF3-2B72-004D-9882-D68C74EC1E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913" y="1793631"/>
            <a:ext cx="11013102" cy="4540261"/>
          </a:xfrm>
        </p:spPr>
        <p:txBody>
          <a:bodyPr/>
          <a:lstStyle/>
          <a:p>
            <a:r>
              <a:rPr lang="sv-SE" dirty="0"/>
              <a:t>Tre olika intressen med undersökningar i kemi</a:t>
            </a:r>
          </a:p>
          <a:p>
            <a:pPr lvl="1"/>
            <a:r>
              <a:rPr lang="sv-SE" sz="1800" dirty="0"/>
              <a:t>Namngivningsintresset: att känna igen, benämna, se skillnader och likheter. Vad heter det? Hur känner man igen det?</a:t>
            </a:r>
          </a:p>
          <a:p>
            <a:pPr lvl="1"/>
            <a:r>
              <a:rPr lang="sv-SE" sz="1800" dirty="0"/>
              <a:t>Sambandsintresset: att lära sig vad som händer om något ändras. Vad händer om jag ändrar något? Om något händer, vad är det som har ändrats?</a:t>
            </a:r>
          </a:p>
          <a:p>
            <a:pPr lvl="1"/>
            <a:r>
              <a:rPr lang="sv-SE" sz="1800" dirty="0"/>
              <a:t>Förklaringsintresset: varför något händer om det ändras. Hur går det till?</a:t>
            </a:r>
          </a:p>
          <a:p>
            <a:pPr marL="0" indent="0">
              <a:buNone/>
            </a:pPr>
            <a:r>
              <a:rPr lang="sv-SE" dirty="0"/>
              <a:t> Det sista är i hög grad teori. Jag ska fokusera på de två första intressena:</a:t>
            </a:r>
          </a:p>
          <a:p>
            <a:pPr marL="0" indent="0">
              <a:buNone/>
            </a:pPr>
            <a:r>
              <a:rPr lang="sv-SE" dirty="0"/>
              <a:t>2. Att lära sig urskilja och framkalla fenomen: Vad är detta innehåll för de olika intressena och hur lär sig eleverna det?</a:t>
            </a:r>
          </a:p>
          <a:p>
            <a:pPr marL="0" indent="0">
              <a:buNone/>
            </a:pPr>
            <a:r>
              <a:rPr lang="sv-SE" dirty="0"/>
              <a:t>3. Att lära sig vetenskapliga arbetssätt: Vad är detta innehåll för de olika intressena och hur lär sig eleverna det?</a:t>
            </a:r>
          </a:p>
        </p:txBody>
      </p:sp>
    </p:spTree>
    <p:extLst>
      <p:ext uri="{BB962C8B-B14F-4D97-AF65-F5344CB8AC3E}">
        <p14:creationId xmlns:p14="http://schemas.microsoft.com/office/powerpoint/2010/main" val="1781925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393A8359-DE6B-9A4E-863D-1014DEFFF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913" y="524108"/>
            <a:ext cx="11013102" cy="1011615"/>
          </a:xfrm>
        </p:spPr>
        <p:txBody>
          <a:bodyPr/>
          <a:lstStyle/>
          <a:p>
            <a:r>
              <a:rPr lang="sv-SE" dirty="0"/>
              <a:t>2. Att lära sig urskilja och framkalla fenomen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10ECFF3-2B72-004D-9882-D68C74EC1E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913" y="1535723"/>
            <a:ext cx="11013102" cy="479816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sv-SE" sz="1800" dirty="0"/>
              <a:t>Namngivningsintresset</a:t>
            </a:r>
          </a:p>
          <a:p>
            <a:pPr lvl="1">
              <a:lnSpc>
                <a:spcPct val="100000"/>
              </a:lnSpc>
            </a:pPr>
            <a:r>
              <a:rPr lang="sv-SE" sz="1800" dirty="0"/>
              <a:t>Att praktiskt lära sig känna igen olika ämnen, egenskaper, aggregationsformer, redskap och att benämna dem</a:t>
            </a:r>
          </a:p>
          <a:p>
            <a:pPr>
              <a:lnSpc>
                <a:spcPct val="100000"/>
              </a:lnSpc>
            </a:pPr>
            <a:r>
              <a:rPr lang="sv-SE" sz="1800" dirty="0"/>
              <a:t>Sambandsintresset</a:t>
            </a:r>
          </a:p>
          <a:p>
            <a:pPr lvl="1">
              <a:lnSpc>
                <a:spcPct val="100000"/>
              </a:lnSpc>
            </a:pPr>
            <a:r>
              <a:rPr lang="sv-SE" sz="1800" dirty="0"/>
              <a:t>Att kunna få olika ämnen att växelverka för att få något bestämt att hända</a:t>
            </a:r>
          </a:p>
          <a:p>
            <a:pPr lvl="1">
              <a:lnSpc>
                <a:spcPct val="100000"/>
              </a:lnSpc>
            </a:pPr>
            <a:r>
              <a:rPr lang="sv-SE" sz="1800" dirty="0"/>
              <a:t>Att kunna framkalla olika fysikaliska förändringar för att ändra ett ämne på ett förutsägbart sätt</a:t>
            </a:r>
          </a:p>
          <a:p>
            <a:pPr lvl="1">
              <a:lnSpc>
                <a:spcPct val="100000"/>
              </a:lnSpc>
            </a:pPr>
            <a:r>
              <a:rPr lang="sv-SE" sz="1800" dirty="0"/>
              <a:t>Att kunna använda olika redskap för att förändra ett ämne på ett förutsägbart sätt</a:t>
            </a:r>
          </a:p>
          <a:p>
            <a:pPr>
              <a:lnSpc>
                <a:spcPct val="100000"/>
              </a:lnSpc>
            </a:pPr>
            <a:r>
              <a:rPr lang="sv-SE" sz="1800" dirty="0"/>
              <a:t>(Förklaringsintresset)</a:t>
            </a:r>
          </a:p>
          <a:p>
            <a:pPr lvl="1">
              <a:lnSpc>
                <a:spcPct val="100000"/>
              </a:lnSpc>
            </a:pPr>
            <a:r>
              <a:rPr lang="sv-SE" sz="1800" dirty="0"/>
              <a:t>Kunna använda teorier för resonera sig fram till hur man gör praktiskt</a:t>
            </a:r>
          </a:p>
          <a:p>
            <a:pPr>
              <a:lnSpc>
                <a:spcPct val="100000"/>
              </a:lnSpc>
            </a:pPr>
            <a:r>
              <a:rPr lang="sv-SE" sz="1800" dirty="0"/>
              <a:t>Vad är ”urskilja” och ”framkalla” i dessa fall? Mötet avgörande</a:t>
            </a:r>
          </a:p>
          <a:p>
            <a:pPr>
              <a:lnSpc>
                <a:spcPct val="100000"/>
              </a:lnSpc>
            </a:pPr>
            <a:r>
              <a:rPr lang="sv-SE" sz="1800" dirty="0"/>
              <a:t>Hur beroende intressena är av varandra i kemi</a:t>
            </a:r>
          </a:p>
          <a:p>
            <a:pPr>
              <a:lnSpc>
                <a:spcPct val="100000"/>
              </a:lnSpc>
            </a:pPr>
            <a:r>
              <a:rPr lang="sv-SE" sz="1800" dirty="0"/>
              <a:t>Hur sällan man bedömer lärande av detta innehåll</a:t>
            </a:r>
          </a:p>
          <a:p>
            <a:pPr>
              <a:lnSpc>
                <a:spcPct val="100000"/>
              </a:lnSpc>
            </a:pPr>
            <a:r>
              <a:rPr lang="sv-SE" sz="1800" dirty="0"/>
              <a:t>Hur viktigt det är för eleverna att de får denna kontroll, att kunna göra</a:t>
            </a:r>
          </a:p>
        </p:txBody>
      </p:sp>
    </p:spTree>
    <p:extLst>
      <p:ext uri="{BB962C8B-B14F-4D97-AF65-F5344CB8AC3E}">
        <p14:creationId xmlns:p14="http://schemas.microsoft.com/office/powerpoint/2010/main" val="37493747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393A8359-DE6B-9A4E-863D-1014DEFFF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913" y="524108"/>
            <a:ext cx="11013102" cy="1011615"/>
          </a:xfrm>
        </p:spPr>
        <p:txBody>
          <a:bodyPr>
            <a:normAutofit fontScale="90000"/>
          </a:bodyPr>
          <a:lstStyle/>
          <a:p>
            <a:r>
              <a:rPr lang="sv-SE" dirty="0"/>
              <a:t>2. Att lära sig urskilja och framkalla fenomen: Kemiförsök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10ECFF3-2B72-004D-9882-D68C74EC1E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913" y="1793631"/>
            <a:ext cx="11013102" cy="4540261"/>
          </a:xfrm>
        </p:spPr>
        <p:txBody>
          <a:bodyPr/>
          <a:lstStyle/>
          <a:p>
            <a:r>
              <a:rPr lang="sv-SE" dirty="0"/>
              <a:t>Uppdrag 1 Kemin omkring oss: Första undersökning av det mystiska ämnet </a:t>
            </a:r>
          </a:p>
          <a:p>
            <a:r>
              <a:rPr lang="sv-SE" dirty="0"/>
              <a:t>Uppdrag 2 Mitt kemilabb</a:t>
            </a:r>
          </a:p>
          <a:p>
            <a:pPr lvl="1"/>
            <a:r>
              <a:rPr lang="sv-SE" dirty="0"/>
              <a:t>Benämna och känna igen olika redskap</a:t>
            </a:r>
          </a:p>
          <a:p>
            <a:r>
              <a:rPr lang="sv-SE" dirty="0"/>
              <a:t>Uppdrag 3-10: lära sig testa praktiskt</a:t>
            </a:r>
          </a:p>
          <a:p>
            <a:pPr lvl="1"/>
            <a:r>
              <a:rPr lang="sv-SE" dirty="0"/>
              <a:t>Framkalla olika egenskaper (vad händer) genom att ändra med hjälp av olika redskap och ämnen</a:t>
            </a:r>
          </a:p>
          <a:p>
            <a:pPr lvl="1"/>
            <a:r>
              <a:rPr lang="sv-SE" dirty="0"/>
              <a:t>Känna igen och benämna de egenskaper som händer när eleverna ändrar</a:t>
            </a:r>
          </a:p>
          <a:p>
            <a:r>
              <a:rPr lang="sv-SE" dirty="0"/>
              <a:t>Uppdrag 11 Vi avslöjar de okända ämnena</a:t>
            </a:r>
          </a:p>
          <a:p>
            <a:r>
              <a:rPr lang="sv-SE" dirty="0"/>
              <a:t>Uppdrag 12 och 13 Vilket är det mystiska ämnet? Vilka två ämnen är blandade?</a:t>
            </a:r>
          </a:p>
          <a:p>
            <a:pPr lvl="1"/>
            <a:r>
              <a:rPr lang="sv-SE" dirty="0"/>
              <a:t>Utvärdering och bedömning</a:t>
            </a:r>
          </a:p>
          <a:p>
            <a:pPr lvl="1"/>
            <a:r>
              <a:rPr lang="sv-SE" dirty="0"/>
              <a:t>Kan eleverna det som står under Uppdrag 2-10?</a:t>
            </a:r>
          </a:p>
          <a:p>
            <a:pPr lvl="1"/>
            <a:endParaRPr lang="sv-SE" dirty="0"/>
          </a:p>
          <a:p>
            <a:endParaRPr lang="sv-SE" dirty="0"/>
          </a:p>
          <a:p>
            <a:pPr lvl="1"/>
            <a:endParaRPr lang="sv-SE" dirty="0"/>
          </a:p>
          <a:p>
            <a:pPr lvl="1"/>
            <a:endParaRPr lang="sv-SE" dirty="0"/>
          </a:p>
          <a:p>
            <a:pPr marL="0" indent="0">
              <a:buNone/>
            </a:pPr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317621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393A8359-DE6B-9A4E-863D-1014DEFFF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913" y="524108"/>
            <a:ext cx="11013102" cy="1011615"/>
          </a:xfrm>
        </p:spPr>
        <p:txBody>
          <a:bodyPr>
            <a:normAutofit fontScale="90000"/>
          </a:bodyPr>
          <a:lstStyle/>
          <a:p>
            <a:r>
              <a:rPr lang="sv-SE" dirty="0"/>
              <a:t>2. Att lära sig urskilja och framkalla fenomen: Matens kemi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10ECFF3-2B72-004D-9882-D68C74EC1E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913" y="1793631"/>
            <a:ext cx="11013102" cy="4540261"/>
          </a:xfrm>
        </p:spPr>
        <p:txBody>
          <a:bodyPr/>
          <a:lstStyle/>
          <a:p>
            <a:r>
              <a:rPr lang="sv-SE" dirty="0"/>
              <a:t>Uppdrag 4 Testa druvsocker i mat</a:t>
            </a:r>
          </a:p>
          <a:p>
            <a:pPr lvl="1"/>
            <a:r>
              <a:rPr lang="sv-SE" dirty="0"/>
              <a:t>Benämna och känna igen redskap som används vid testet</a:t>
            </a:r>
          </a:p>
          <a:p>
            <a:pPr lvl="1"/>
            <a:r>
              <a:rPr lang="sv-SE" dirty="0"/>
              <a:t>Framkalla egenskaper (vad händer) hos druvsocker genom att ändra med hjälp redskapen</a:t>
            </a:r>
          </a:p>
          <a:p>
            <a:pPr lvl="1"/>
            <a:r>
              <a:rPr lang="sv-SE" dirty="0"/>
              <a:t>Känna igen och benämna de egenskaper som händer när det finns druvsocker/inte druvsocker</a:t>
            </a:r>
          </a:p>
          <a:p>
            <a:r>
              <a:rPr lang="sv-SE" dirty="0"/>
              <a:t>Uppdrag 5, 7 och 11</a:t>
            </a:r>
          </a:p>
          <a:p>
            <a:pPr lvl="1"/>
            <a:r>
              <a:rPr lang="sv-SE" dirty="0"/>
              <a:t>Utvärdering att de kan göra det som de lärde sig i uppdrag 4</a:t>
            </a:r>
          </a:p>
          <a:p>
            <a:pPr lvl="1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540280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393A8359-DE6B-9A4E-863D-1014DEFFF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913" y="524108"/>
            <a:ext cx="11013102" cy="1011615"/>
          </a:xfrm>
        </p:spPr>
        <p:txBody>
          <a:bodyPr>
            <a:normAutofit/>
          </a:bodyPr>
          <a:lstStyle/>
          <a:p>
            <a:r>
              <a:rPr lang="sv-SE" dirty="0"/>
              <a:t>2. Att lära sig urskilja och framkalla fenomen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10ECFF3-2B72-004D-9882-D68C74EC1E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913" y="1793631"/>
            <a:ext cx="11013102" cy="4540261"/>
          </a:xfrm>
        </p:spPr>
        <p:txBody>
          <a:bodyPr/>
          <a:lstStyle/>
          <a:p>
            <a:r>
              <a:rPr lang="sv-SE" dirty="0"/>
              <a:t>Vilket av detta innehåll är det viktigt att eleverna lär sig?</a:t>
            </a:r>
          </a:p>
          <a:p>
            <a:r>
              <a:rPr lang="sv-SE" dirty="0"/>
              <a:t>Varför? Läroplaner och vad säger du till lärarna och de till eleverna?</a:t>
            </a:r>
          </a:p>
          <a:p>
            <a:r>
              <a:rPr lang="sv-SE" dirty="0"/>
              <a:t>När behöver de denna kunskap i andra sammanhang än dessa teman?</a:t>
            </a:r>
          </a:p>
          <a:p>
            <a:r>
              <a:rPr lang="sv-SE" dirty="0"/>
              <a:t>Måste man lära sig detta innehåll praktiskt?</a:t>
            </a:r>
          </a:p>
          <a:p>
            <a:r>
              <a:rPr lang="sv-SE" dirty="0"/>
              <a:t>När man utvärderar och bedömer detta innehåll är det verkliga mötet med fenomenen och verktygen avgörande. 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119986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2028</TotalTime>
  <Words>1153</Words>
  <Application>Microsoft Office PowerPoint</Application>
  <PresentationFormat>Bredbild</PresentationFormat>
  <Paragraphs>117</Paragraphs>
  <Slides>15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15</vt:i4>
      </vt:variant>
    </vt:vector>
  </HeadingPairs>
  <TitlesOfParts>
    <vt:vector size="19" baseType="lpstr">
      <vt:lpstr>Arial</vt:lpstr>
      <vt:lpstr>Calibri</vt:lpstr>
      <vt:lpstr>Systemtypsnitt</vt:lpstr>
      <vt:lpstr>Office-tema</vt:lpstr>
      <vt:lpstr>Varför gör vi laborationer i skolan?</vt:lpstr>
      <vt:lpstr>Vad är laborationer?</vt:lpstr>
      <vt:lpstr>En pedagogisk metod eller ett innehåll?</vt:lpstr>
      <vt:lpstr>Allt är lika viktigt</vt:lpstr>
      <vt:lpstr>… lite om varför man gör undersökningar och vilka frågor man ställer i naturvetenskap</vt:lpstr>
      <vt:lpstr>2. Att lära sig urskilja och framkalla fenomen</vt:lpstr>
      <vt:lpstr>2. Att lära sig urskilja och framkalla fenomen: Kemiförsök</vt:lpstr>
      <vt:lpstr>2. Att lära sig urskilja och framkalla fenomen: Matens kemi</vt:lpstr>
      <vt:lpstr>2. Att lära sig urskilja och framkalla fenomen</vt:lpstr>
      <vt:lpstr>3. Att lära sig vetenskapliga arbetssätt</vt:lpstr>
      <vt:lpstr>3. Att lära sig vetenskapliga arbetssätt</vt:lpstr>
      <vt:lpstr>3. Att lära sig vetenskapliga arbetssätt: Kemiförsök</vt:lpstr>
      <vt:lpstr>3. Att lära sig vetenskapliga arbetssätt: Matens kemi</vt:lpstr>
      <vt:lpstr>3. Att lära sig vetenskapliga arbetssätt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Microsoft Office User</dc:creator>
  <cp:lastModifiedBy>powickman powickman</cp:lastModifiedBy>
  <cp:revision>273</cp:revision>
  <cp:lastPrinted>2021-10-21T14:05:21Z</cp:lastPrinted>
  <dcterms:created xsi:type="dcterms:W3CDTF">2019-02-26T07:46:20Z</dcterms:created>
  <dcterms:modified xsi:type="dcterms:W3CDTF">2021-11-08T19:49:15Z</dcterms:modified>
</cp:coreProperties>
</file>